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00881B14-C9CA-43EA-8258-A63036077A0C}">
  <a:tblStyle styleId="{00881B14-C9CA-43EA-8258-A63036077A0C}"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143C4F84-E2D0-42C5-BDF9-7EE03FAD9664}" styleName="Table_1">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9023" autoAdjust="0"/>
  </p:normalViewPr>
  <p:slideViewPr>
    <p:cSldViewPr snapToGrid="0" snapToObjects="1">
      <p:cViewPr varScale="1">
        <p:scale>
          <a:sx n="55" d="100"/>
          <a:sy n="55" d="100"/>
        </p:scale>
        <p:origin x="-311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2436126377"/>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0" y="693738"/>
            <a:ext cx="0" cy="15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2" name="Shape 32"/>
          <p:cNvSpPr txBox="1">
            <a:spLocks noGrp="1"/>
          </p:cNvSpPr>
          <p:nvPr>
            <p:ph type="body" idx="1"/>
          </p:nvPr>
        </p:nvSpPr>
        <p:spPr>
          <a:xfrm>
            <a:off x="686360" y="4342533"/>
            <a:ext cx="5485279" cy="4114510"/>
          </a:xfrm>
          <a:prstGeom prst="rect">
            <a:avLst/>
          </a:prstGeom>
          <a:noFill/>
          <a:ln>
            <a:noFill/>
          </a:ln>
        </p:spPr>
        <p:txBody>
          <a:bodyPr lIns="0" tIns="0" rIns="0" bIns="0" anchor="t" anchorCtr="0">
            <a:noAutofit/>
          </a:bodyPr>
          <a:lstStyle/>
          <a:p>
            <a:pPr>
              <a:spcBef>
                <a:spcPts val="0"/>
              </a:spcBef>
              <a:buNone/>
            </a:pPr>
            <a:r>
              <a:rPr lang="en"/>
              <a:t>Share intros - “We want to spend some time this morning summarizing what Red Hat is doing to solve customers problems and give you a glimpse of what we will be delivering in the near future.” “the future is bright”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US" sz="1100" kern="1200" dirty="0" smtClean="0">
                <a:solidFill>
                  <a:schemeClr val="tx1"/>
                </a:solidFill>
                <a:effectLst/>
                <a:latin typeface="+mn-lt"/>
                <a:ea typeface="+mn-ea"/>
                <a:cs typeface="+mn-cs"/>
              </a:rPr>
              <a:t>The business environment has never been more competitive and disruptive than it is today. Businesses need to come to terms with three realities:</a:t>
            </a:r>
          </a:p>
          <a:p>
            <a:r>
              <a:rPr lang="en-US" sz="1100" kern="1200" dirty="0" smtClean="0">
                <a:solidFill>
                  <a:schemeClr val="tx1"/>
                </a:solidFill>
                <a:effectLst/>
                <a:latin typeface="+mn-lt"/>
                <a:ea typeface="+mn-ea"/>
                <a:cs typeface="+mn-cs"/>
              </a:rPr>
              <a:t> </a:t>
            </a:r>
          </a:p>
          <a:p>
            <a:pPr lvl="0"/>
            <a:r>
              <a:rPr lang="en-US" sz="1100" b="1" kern="1200" dirty="0" smtClean="0">
                <a:solidFill>
                  <a:schemeClr val="tx1"/>
                </a:solidFill>
                <a:effectLst/>
                <a:latin typeface="+mn-lt"/>
                <a:ea typeface="+mn-ea"/>
                <a:cs typeface="+mn-cs"/>
              </a:rPr>
              <a:t>They need a continuous competitive advantage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Just ask Kodak who has seen the camera business transform from a standalone device to a feature on every mobile phone with new players like </a:t>
            </a:r>
            <a:r>
              <a:rPr lang="en-US" sz="1100" kern="1200" dirty="0" err="1" smtClean="0">
                <a:solidFill>
                  <a:schemeClr val="tx1"/>
                </a:solidFill>
                <a:effectLst/>
                <a:latin typeface="+mn-lt"/>
                <a:ea typeface="+mn-ea"/>
                <a:cs typeface="+mn-cs"/>
              </a:rPr>
              <a:t>Snapfish</a:t>
            </a:r>
            <a:r>
              <a:rPr lang="en-US" sz="1100" kern="1200" dirty="0" smtClean="0">
                <a:solidFill>
                  <a:schemeClr val="tx1"/>
                </a:solidFill>
                <a:effectLst/>
                <a:latin typeface="+mn-lt"/>
                <a:ea typeface="+mn-ea"/>
                <a:cs typeface="+mn-cs"/>
              </a:rPr>
              <a:t>, </a:t>
            </a:r>
            <a:r>
              <a:rPr lang="en-US" sz="1100" kern="1200" dirty="0" err="1" smtClean="0">
                <a:solidFill>
                  <a:schemeClr val="tx1"/>
                </a:solidFill>
                <a:effectLst/>
                <a:latin typeface="+mn-lt"/>
                <a:ea typeface="+mn-ea"/>
                <a:cs typeface="+mn-cs"/>
              </a:rPr>
              <a:t>Shutterfly</a:t>
            </a:r>
            <a:r>
              <a:rPr lang="en-US" sz="1100" kern="1200" dirty="0" smtClean="0">
                <a:solidFill>
                  <a:schemeClr val="tx1"/>
                </a:solidFill>
                <a:effectLst/>
                <a:latin typeface="+mn-lt"/>
                <a:ea typeface="+mn-ea"/>
                <a:cs typeface="+mn-cs"/>
              </a:rPr>
              <a:t>, and </a:t>
            </a:r>
            <a:r>
              <a:rPr lang="en-US" sz="1100" kern="1200" dirty="0" err="1" smtClean="0">
                <a:solidFill>
                  <a:schemeClr val="tx1"/>
                </a:solidFill>
                <a:effectLst/>
                <a:latin typeface="+mn-lt"/>
                <a:ea typeface="+mn-ea"/>
                <a:cs typeface="+mn-cs"/>
              </a:rPr>
              <a:t>Chatbooks</a:t>
            </a:r>
            <a:r>
              <a:rPr lang="en-US" sz="1100" kern="1200" dirty="0" smtClean="0">
                <a:solidFill>
                  <a:schemeClr val="tx1"/>
                </a:solidFill>
                <a:effectLst/>
                <a:latin typeface="+mn-lt"/>
                <a:ea typeface="+mn-ea"/>
                <a:cs typeface="+mn-cs"/>
              </a:rPr>
              <a:t> creating new ways of engaging with markets. If you don’t have a way of continually developing new competitive advantages you will not be relevant for long.</a:t>
            </a:r>
          </a:p>
          <a:p>
            <a:r>
              <a:rPr lang="en-US" sz="1100" kern="1200" dirty="0" smtClean="0">
                <a:solidFill>
                  <a:schemeClr val="tx1"/>
                </a:solidFill>
                <a:effectLst/>
                <a:latin typeface="+mn-lt"/>
                <a:ea typeface="+mn-ea"/>
                <a:cs typeface="+mn-cs"/>
              </a:rPr>
              <a:t> </a:t>
            </a:r>
          </a:p>
          <a:p>
            <a:pPr lvl="0"/>
            <a:r>
              <a:rPr lang="en-US" sz="1100" b="1" kern="1200" dirty="0" smtClean="0">
                <a:solidFill>
                  <a:schemeClr val="tx1"/>
                </a:solidFill>
                <a:effectLst/>
                <a:latin typeface="+mn-lt"/>
                <a:ea typeface="+mn-ea"/>
                <a:cs typeface="+mn-cs"/>
              </a:rPr>
              <a:t>They are a software company</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Bank of America is not just a bank, they are a transaction processing company. Exxon Mobil, is not only an oil and gas company, they are a GIS company. With each passing day Walgreens business is more reliant on electronic health records.</a:t>
            </a:r>
          </a:p>
          <a:p>
            <a:r>
              <a:rPr lang="en-US" sz="1100" kern="1200" dirty="0" smtClean="0">
                <a:solidFill>
                  <a:schemeClr val="tx1"/>
                </a:solidFill>
                <a:effectLst/>
                <a:latin typeface="+mn-lt"/>
                <a:ea typeface="+mn-ea"/>
                <a:cs typeface="+mn-cs"/>
              </a:rPr>
              <a:t> </a:t>
            </a:r>
          </a:p>
          <a:p>
            <a:pPr lvl="0"/>
            <a:r>
              <a:rPr lang="en-US" sz="1100" b="1" kern="1200" dirty="0" smtClean="0">
                <a:solidFill>
                  <a:schemeClr val="tx1"/>
                </a:solidFill>
                <a:effectLst/>
                <a:latin typeface="+mn-lt"/>
                <a:ea typeface="+mn-ea"/>
                <a:cs typeface="+mn-cs"/>
              </a:rPr>
              <a:t>Their competition is everywhere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Ten years ago if I asked you who the biggest competitive threats were to </a:t>
            </a:r>
            <a:r>
              <a:rPr lang="en-US" sz="1100" kern="1200" dirty="0" err="1" smtClean="0">
                <a:solidFill>
                  <a:schemeClr val="tx1"/>
                </a:solidFill>
                <a:effectLst/>
                <a:latin typeface="+mn-lt"/>
                <a:ea typeface="+mn-ea"/>
                <a:cs typeface="+mn-cs"/>
              </a:rPr>
              <a:t>Fedex</a:t>
            </a:r>
            <a:r>
              <a:rPr lang="en-US" sz="1100" kern="1200" dirty="0" smtClean="0">
                <a:solidFill>
                  <a:schemeClr val="tx1"/>
                </a:solidFill>
                <a:effectLst/>
                <a:latin typeface="+mn-lt"/>
                <a:ea typeface="+mn-ea"/>
                <a:cs typeface="+mn-cs"/>
              </a:rPr>
              <a:t> names like UPS, and DHL might come to mind. Increasingly </a:t>
            </a:r>
            <a:r>
              <a:rPr lang="en-US" sz="1100" kern="1200" dirty="0" err="1" smtClean="0">
                <a:solidFill>
                  <a:schemeClr val="tx1"/>
                </a:solidFill>
                <a:effectLst/>
                <a:latin typeface="+mn-lt"/>
                <a:ea typeface="+mn-ea"/>
                <a:cs typeface="+mn-cs"/>
              </a:rPr>
              <a:t>Fedex</a:t>
            </a:r>
            <a:r>
              <a:rPr lang="en-US" sz="1100" kern="1200" dirty="0" smtClean="0">
                <a:solidFill>
                  <a:schemeClr val="tx1"/>
                </a:solidFill>
                <a:effectLst/>
                <a:latin typeface="+mn-lt"/>
                <a:ea typeface="+mn-ea"/>
                <a:cs typeface="+mn-cs"/>
              </a:rPr>
              <a:t>, UPS, and DHL face threats from </a:t>
            </a:r>
            <a:r>
              <a:rPr lang="en-US" sz="1100" kern="1200" dirty="0" err="1" smtClean="0">
                <a:solidFill>
                  <a:schemeClr val="tx1"/>
                </a:solidFill>
                <a:effectLst/>
                <a:latin typeface="+mn-lt"/>
                <a:ea typeface="+mn-ea"/>
                <a:cs typeface="+mn-cs"/>
              </a:rPr>
              <a:t>Uber</a:t>
            </a:r>
            <a:r>
              <a:rPr lang="en-US" sz="1100" kern="1200" dirty="0" smtClean="0">
                <a:solidFill>
                  <a:schemeClr val="tx1"/>
                </a:solidFill>
                <a:effectLst/>
                <a:latin typeface="+mn-lt"/>
                <a:ea typeface="+mn-ea"/>
                <a:cs typeface="+mn-cs"/>
              </a:rPr>
              <a:t>, </a:t>
            </a:r>
            <a:r>
              <a:rPr lang="en-US" sz="1100" kern="1200" dirty="0" err="1" smtClean="0">
                <a:solidFill>
                  <a:schemeClr val="tx1"/>
                </a:solidFill>
                <a:effectLst/>
                <a:latin typeface="+mn-lt"/>
                <a:ea typeface="+mn-ea"/>
                <a:cs typeface="+mn-cs"/>
              </a:rPr>
              <a:t>Walmart</a:t>
            </a:r>
            <a:r>
              <a:rPr lang="en-US" sz="1100" kern="1200" dirty="0" smtClean="0">
                <a:solidFill>
                  <a:schemeClr val="tx1"/>
                </a:solidFill>
                <a:effectLst/>
                <a:latin typeface="+mn-lt"/>
                <a:ea typeface="+mn-ea"/>
                <a:cs typeface="+mn-cs"/>
              </a:rPr>
              <a:t>, Amazon, and others who may enter their market of logistics with new ways of reaching customers.</a:t>
            </a:r>
            <a:endParaRPr lang="en-US" sz="1100" kern="1200" dirty="0">
              <a:solidFill>
                <a:schemeClr val="tx1"/>
              </a:solidFill>
              <a:effectLst/>
              <a:latin typeface="+mn-lt"/>
              <a:ea typeface="+mn-ea"/>
              <a:cs typeface="+mn-cs"/>
            </a:endParaRPr>
          </a:p>
        </p:txBody>
      </p:sp>
      <p:sp>
        <p:nvSpPr>
          <p:cNvPr id="51" name="Shape 51"/>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US" sz="1100" kern="1200" dirty="0" smtClean="0">
                <a:solidFill>
                  <a:schemeClr val="tx1"/>
                </a:solidFill>
                <a:effectLst/>
                <a:latin typeface="+mn-lt"/>
                <a:ea typeface="+mn-ea"/>
                <a:cs typeface="+mn-cs"/>
              </a:rPr>
              <a:t>What do businesses need to do given these three realities?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To quote Mark </a:t>
            </a:r>
            <a:r>
              <a:rPr lang="en-US" sz="1100" kern="1200" dirty="0" err="1" smtClean="0">
                <a:solidFill>
                  <a:schemeClr val="tx1"/>
                </a:solidFill>
                <a:effectLst/>
                <a:latin typeface="+mn-lt"/>
                <a:ea typeface="+mn-ea"/>
                <a:cs typeface="+mn-cs"/>
              </a:rPr>
              <a:t>Zuckerberg</a:t>
            </a:r>
            <a:r>
              <a:rPr lang="en-US" sz="1100" kern="1200" dirty="0" smtClean="0">
                <a:solidFill>
                  <a:schemeClr val="tx1"/>
                </a:solidFill>
                <a:effectLst/>
                <a:latin typeface="+mn-lt"/>
                <a:ea typeface="+mn-ea"/>
                <a:cs typeface="+mn-cs"/>
              </a:rPr>
              <a:t>, they need to “Move fast and be stable”. Moving fast and being stable can be translated to more quickly developing new services that could be scaled to meet fast growing demand if needed but also with an extremely low cost of failure should they not work. In other words, cheap experiments need to be able to become global successes. </a:t>
            </a:r>
            <a:endParaRPr lang="en-US" sz="1100" kern="1200" dirty="0">
              <a:solidFill>
                <a:schemeClr val="tx1"/>
              </a:solidFill>
              <a:effectLst/>
              <a:latin typeface="+mn-lt"/>
              <a:ea typeface="+mn-ea"/>
              <a:cs typeface="+mn-cs"/>
            </a:endParaRPr>
          </a:p>
        </p:txBody>
      </p:sp>
      <p:sp>
        <p:nvSpPr>
          <p:cNvPr id="66" name="Shape 66"/>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US" sz="1100" kern="1200" dirty="0" smtClean="0">
                <a:solidFill>
                  <a:schemeClr val="tx1"/>
                </a:solidFill>
                <a:effectLst/>
                <a:latin typeface="+mn-lt"/>
                <a:ea typeface="+mn-ea"/>
                <a:cs typeface="+mn-cs"/>
              </a:rPr>
              <a:t>The scientists conducting these cheap experiments are software developers. Lines of business naturally turn towards their development teams to request new services at an increasingly faster rate. The problem is, developers can’t obtain those environments fast enough from operations because traditional processes and non-flexible infrastructure and applications stand in the way. It’s no surprise then, according to a 2012 McKinsey and Company study [1], that software delivery in the enterprises surveyed was 45% over budget, 7% over on time, and has 56% less value than expected when delivered.</a:t>
            </a:r>
            <a:endParaRPr lang="en-US" sz="1100" kern="1200" dirty="0">
              <a:solidFill>
                <a:schemeClr val="tx1"/>
              </a:solidFill>
              <a:effectLst/>
              <a:latin typeface="+mn-lt"/>
              <a:ea typeface="+mn-ea"/>
              <a:cs typeface="+mn-cs"/>
            </a:endParaRPr>
          </a:p>
        </p:txBody>
      </p:sp>
      <p:sp>
        <p:nvSpPr>
          <p:cNvPr id="82" name="Shape 82"/>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US" sz="1100" kern="1200" dirty="0" smtClean="0">
                <a:solidFill>
                  <a:schemeClr val="tx1"/>
                </a:solidFill>
                <a:effectLst/>
                <a:latin typeface="+mn-lt"/>
                <a:ea typeface="+mn-ea"/>
                <a:cs typeface="+mn-cs"/>
              </a:rPr>
              <a:t>This is no secret to businesses and they are looking to new methods and designs to help improve these metrics. In fact:</a:t>
            </a:r>
          </a:p>
          <a:p>
            <a:r>
              <a:rPr lang="en-US" sz="1100" kern="1200" dirty="0" smtClean="0">
                <a:solidFill>
                  <a:schemeClr val="tx1"/>
                </a:solidFill>
                <a:effectLst/>
                <a:latin typeface="+mn-lt"/>
                <a:ea typeface="+mn-ea"/>
                <a:cs typeface="+mn-cs"/>
              </a:rPr>
              <a:t> </a:t>
            </a:r>
          </a:p>
          <a:p>
            <a:pPr lvl="0"/>
            <a:r>
              <a:rPr lang="en-US" sz="1100" kern="1200" dirty="0" smtClean="0">
                <a:solidFill>
                  <a:schemeClr val="tx1"/>
                </a:solidFill>
                <a:effectLst/>
                <a:latin typeface="+mn-lt"/>
                <a:ea typeface="+mn-ea"/>
                <a:cs typeface="+mn-cs"/>
              </a:rPr>
              <a:t>Over 90 percent are running or experimenting with Infrastructure as a Service [2].</a:t>
            </a:r>
          </a:p>
          <a:p>
            <a:pPr lvl="0"/>
            <a:r>
              <a:rPr lang="en-US" sz="1100" kern="1200" dirty="0" smtClean="0">
                <a:solidFill>
                  <a:schemeClr val="tx1"/>
                </a:solidFill>
                <a:effectLst/>
                <a:latin typeface="+mn-lt"/>
                <a:ea typeface="+mn-ea"/>
                <a:cs typeface="+mn-cs"/>
              </a:rPr>
              <a:t>Greater than 70 percent expect to use Platform as a Service in their organization [3].</a:t>
            </a:r>
          </a:p>
          <a:p>
            <a:pPr lvl="0"/>
            <a:r>
              <a:rPr lang="en-US" sz="1100" kern="1200" dirty="0" smtClean="0">
                <a:solidFill>
                  <a:schemeClr val="tx1"/>
                </a:solidFill>
                <a:effectLst/>
                <a:latin typeface="+mn-lt"/>
                <a:ea typeface="+mn-ea"/>
                <a:cs typeface="+mn-cs"/>
              </a:rPr>
              <a:t>More than 90 percent expect new investments in </a:t>
            </a:r>
            <a:r>
              <a:rPr lang="en-US" sz="1100" kern="1200" dirty="0" err="1" smtClean="0">
                <a:solidFill>
                  <a:schemeClr val="tx1"/>
                </a:solidFill>
                <a:effectLst/>
                <a:latin typeface="+mn-lt"/>
                <a:ea typeface="+mn-ea"/>
                <a:cs typeface="+mn-cs"/>
              </a:rPr>
              <a:t>DevOps</a:t>
            </a:r>
            <a:r>
              <a:rPr lang="en-US" sz="1100" kern="1200" dirty="0" smtClean="0">
                <a:solidFill>
                  <a:schemeClr val="tx1"/>
                </a:solidFill>
                <a:effectLst/>
                <a:latin typeface="+mn-lt"/>
                <a:ea typeface="+mn-ea"/>
                <a:cs typeface="+mn-cs"/>
              </a:rPr>
              <a:t> enabling technologies in the next two years [4].</a:t>
            </a:r>
          </a:p>
          <a:p>
            <a:pPr lvl="0"/>
            <a:r>
              <a:rPr lang="en-US" sz="1100" kern="1200" dirty="0" smtClean="0">
                <a:solidFill>
                  <a:schemeClr val="tx1"/>
                </a:solidFill>
                <a:effectLst/>
                <a:latin typeface="+mn-lt"/>
                <a:ea typeface="+mn-ea"/>
                <a:cs typeface="+mn-cs"/>
              </a:rPr>
              <a:t>Over 70 are using or anticipate using containers for cloud applications.</a:t>
            </a:r>
            <a:endParaRPr lang="en-US" sz="1100" kern="1200" dirty="0">
              <a:solidFill>
                <a:schemeClr val="tx1"/>
              </a:solidFill>
              <a:effectLst/>
              <a:latin typeface="+mn-lt"/>
              <a:ea typeface="+mn-ea"/>
              <a:cs typeface="+mn-cs"/>
            </a:endParaRPr>
          </a:p>
        </p:txBody>
      </p:sp>
      <p:sp>
        <p:nvSpPr>
          <p:cNvPr id="89" name="Shape 89"/>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US" sz="1100" kern="1200" dirty="0" smtClean="0">
                <a:solidFill>
                  <a:schemeClr val="tx1"/>
                </a:solidFill>
                <a:effectLst/>
                <a:latin typeface="+mn-lt"/>
                <a:ea typeface="+mn-ea"/>
                <a:cs typeface="+mn-cs"/>
              </a:rPr>
              <a:t>Businesses are turning to new development and operations processes, new cloud infrastructures, and application methodologies that are conducive to these new processes and infrastructures. Looking at one of the leaders in public cloud, Amazon Web Services, we see they use these same principles and designs to achieve upwards of 10,000 releases per hour (as much as a release every 12 seconds) with a very low outage rate caused by these releases. </a:t>
            </a:r>
            <a:endParaRPr lang="en-US" sz="1100" kern="1200" dirty="0">
              <a:solidFill>
                <a:schemeClr val="tx1"/>
              </a:solidFill>
              <a:effectLst/>
              <a:latin typeface="+mn-lt"/>
              <a:ea typeface="+mn-ea"/>
              <a:cs typeface="+mn-cs"/>
            </a:endParaRPr>
          </a:p>
        </p:txBody>
      </p:sp>
      <p:sp>
        <p:nvSpPr>
          <p:cNvPr id="112" name="Shape 112"/>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rtl="0">
              <a:spcBef>
                <a:spcPts val="0"/>
              </a:spcBef>
              <a:buNone/>
            </a:pPr>
            <a:r>
              <a:rPr lang="en-US" sz="1100" kern="1200" dirty="0" smtClean="0">
                <a:solidFill>
                  <a:schemeClr val="tx1"/>
                </a:solidFill>
                <a:effectLst/>
                <a:latin typeface="+mn-lt"/>
                <a:ea typeface="+mn-ea"/>
                <a:cs typeface="+mn-cs"/>
              </a:rPr>
              <a:t>At first glance it would appear that enterprises could simply yell “</a:t>
            </a:r>
            <a:r>
              <a:rPr lang="en-US" sz="1100" kern="1200" dirty="0" err="1" smtClean="0">
                <a:solidFill>
                  <a:schemeClr val="tx1"/>
                </a:solidFill>
                <a:effectLst/>
                <a:latin typeface="+mn-lt"/>
                <a:ea typeface="+mn-ea"/>
                <a:cs typeface="+mn-cs"/>
              </a:rPr>
              <a:t>DevOps</a:t>
            </a:r>
            <a:r>
              <a:rPr lang="en-US" sz="1100" kern="1200" dirty="0" smtClean="0">
                <a:solidFill>
                  <a:schemeClr val="tx1"/>
                </a:solidFill>
                <a:effectLst/>
                <a:latin typeface="+mn-lt"/>
                <a:ea typeface="+mn-ea"/>
                <a:cs typeface="+mn-cs"/>
              </a:rPr>
              <a:t> and Cloud to the Rescue!” and solve their problem of deploying faster on scalable infrastructure, but the reality is far from that. Enterprises have existing assets and investments, and many of these are not going away anytime soon. In fact, the existing systems and processes most likely power the very core of the business and cannot simply be replaced over night nor would they fit the paradigm of moving quickly and experimenting. Gartner coined the term Bi-modal to describe this approach of two modes of delivery for IT – one focused on agility and speed and the other on stability and accuracy</a:t>
            </a:r>
            <a:r>
              <a:rPr lang="en-US" dirty="0" smtClean="0">
                <a:effectLst/>
              </a:rPr>
              <a:t> </a:t>
            </a:r>
          </a:p>
          <a:p>
            <a:pPr rtl="0">
              <a:spcBef>
                <a:spcPts val="0"/>
              </a:spcBef>
              <a:buNone/>
            </a:pPr>
            <a:endParaRPr lang="en-US"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Gartner has also recognized an approach that enterprises can take that would allow them to maximize the use of their existing assets. In their research “</a:t>
            </a:r>
            <a:r>
              <a:rPr lang="en-US" sz="1100" kern="1200" dirty="0" err="1" smtClean="0">
                <a:solidFill>
                  <a:schemeClr val="tx1"/>
                </a:solidFill>
                <a:effectLst/>
                <a:latin typeface="+mn-lt"/>
                <a:ea typeface="+mn-ea"/>
                <a:cs typeface="+mn-cs"/>
              </a:rPr>
              <a:t>DevOps</a:t>
            </a:r>
            <a:r>
              <a:rPr lang="en-US" sz="1100" kern="1200" dirty="0" smtClean="0">
                <a:solidFill>
                  <a:schemeClr val="tx1"/>
                </a:solidFill>
                <a:effectLst/>
                <a:latin typeface="+mn-lt"/>
                <a:ea typeface="+mn-ea"/>
                <a:cs typeface="+mn-cs"/>
              </a:rPr>
              <a:t> in the Bimodal Bridge” [7] they suggest an approach where the patterns and practices of </a:t>
            </a:r>
            <a:r>
              <a:rPr lang="en-US" sz="1100" kern="1200" dirty="0" err="1" smtClean="0">
                <a:solidFill>
                  <a:schemeClr val="tx1"/>
                </a:solidFill>
                <a:effectLst/>
                <a:latin typeface="+mn-lt"/>
                <a:ea typeface="+mn-ea"/>
                <a:cs typeface="+mn-cs"/>
              </a:rPr>
              <a:t>DevOps</a:t>
            </a:r>
            <a:r>
              <a:rPr lang="en-US" sz="1100" kern="1200" dirty="0" smtClean="0">
                <a:solidFill>
                  <a:schemeClr val="tx1"/>
                </a:solidFill>
                <a:effectLst/>
                <a:latin typeface="+mn-lt"/>
                <a:ea typeface="+mn-ea"/>
                <a:cs typeface="+mn-cs"/>
              </a:rPr>
              <a:t> can be applied to existing assets (mode 1) to make it more agile and efficient. </a:t>
            </a:r>
          </a:p>
          <a:p>
            <a:pPr rtl="0">
              <a:spcBef>
                <a:spcPts val="0"/>
              </a:spcBef>
              <a:buNone/>
            </a:pPr>
            <a:endParaRPr lang="en-US" dirty="0" smtClean="0"/>
          </a:p>
          <a:p>
            <a:r>
              <a:rPr lang="en-US" sz="1100" kern="1200" dirty="0" smtClean="0">
                <a:solidFill>
                  <a:schemeClr val="tx1"/>
                </a:solidFill>
                <a:effectLst/>
                <a:latin typeface="+mn-lt"/>
                <a:ea typeface="+mn-ea"/>
                <a:cs typeface="+mn-cs"/>
              </a:rPr>
              <a:t>In mode-1 they are looking to </a:t>
            </a:r>
            <a:r>
              <a:rPr lang="en-US" sz="1100" b="1" kern="1200" dirty="0" smtClean="0">
                <a:solidFill>
                  <a:schemeClr val="tx1"/>
                </a:solidFill>
                <a:effectLst/>
                <a:latin typeface="+mn-lt"/>
                <a:ea typeface="+mn-ea"/>
                <a:cs typeface="+mn-cs"/>
              </a:rPr>
              <a:t>increase relevance</a:t>
            </a:r>
            <a:r>
              <a:rPr lang="en-US" sz="1100" kern="1200" dirty="0" smtClean="0">
                <a:solidFill>
                  <a:schemeClr val="tx1"/>
                </a:solidFill>
                <a:effectLst/>
                <a:latin typeface="+mn-lt"/>
                <a:ea typeface="+mn-ea"/>
                <a:cs typeface="+mn-cs"/>
              </a:rPr>
              <a:t> and </a:t>
            </a:r>
            <a:r>
              <a:rPr lang="en-US" sz="1100" b="1" kern="1200" dirty="0" smtClean="0">
                <a:solidFill>
                  <a:schemeClr val="tx1"/>
                </a:solidFill>
                <a:effectLst/>
                <a:latin typeface="+mn-lt"/>
                <a:ea typeface="+mn-ea"/>
                <a:cs typeface="+mn-cs"/>
              </a:rPr>
              <a:t>reduce complexity</a:t>
            </a:r>
            <a:r>
              <a:rPr lang="en-US" sz="1100" kern="1200" dirty="0" smtClean="0">
                <a:solidFill>
                  <a:schemeClr val="tx1"/>
                </a:solidFill>
                <a:effectLst/>
                <a:latin typeface="+mn-lt"/>
                <a:ea typeface="+mn-ea"/>
                <a:cs typeface="+mn-cs"/>
              </a:rPr>
              <a:t>. In order to increase relevance they need to deliver environments for developers in minutes instead of days or weeks. In order to reduce complexity they need to implement policy driven automation to reduce the need for manual tasks.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In mode-2 they are looking to </a:t>
            </a:r>
            <a:r>
              <a:rPr lang="en-US" sz="1100" b="1" kern="1200" dirty="0" smtClean="0">
                <a:solidFill>
                  <a:schemeClr val="tx1"/>
                </a:solidFill>
                <a:effectLst/>
                <a:latin typeface="+mn-lt"/>
                <a:ea typeface="+mn-ea"/>
                <a:cs typeface="+mn-cs"/>
              </a:rPr>
              <a:t>improve agility</a:t>
            </a:r>
            <a:r>
              <a:rPr lang="en-US" sz="1100" kern="1200" dirty="0" smtClean="0">
                <a:solidFill>
                  <a:schemeClr val="tx1"/>
                </a:solidFill>
                <a:effectLst/>
                <a:latin typeface="+mn-lt"/>
                <a:ea typeface="+mn-ea"/>
                <a:cs typeface="+mn-cs"/>
              </a:rPr>
              <a:t> and </a:t>
            </a:r>
            <a:r>
              <a:rPr lang="en-US" sz="1100" b="1" kern="1200" dirty="0" smtClean="0">
                <a:solidFill>
                  <a:schemeClr val="tx1"/>
                </a:solidFill>
                <a:effectLst/>
                <a:latin typeface="+mn-lt"/>
                <a:ea typeface="+mn-ea"/>
                <a:cs typeface="+mn-cs"/>
              </a:rPr>
              <a:t>increase scalability</a:t>
            </a:r>
            <a:r>
              <a:rPr lang="en-US" sz="1100" kern="1200" dirty="0" smtClean="0">
                <a:solidFill>
                  <a:schemeClr val="tx1"/>
                </a:solidFill>
                <a:effectLst/>
                <a:latin typeface="+mn-lt"/>
                <a:ea typeface="+mn-ea"/>
                <a:cs typeface="+mn-cs"/>
              </a:rPr>
              <a:t>. In order to improve agility they need to create more agile development and operations processes and embrace new application architectures that allow for greater rates of change through decreased dependencies. In order to increase scalability they need to implement infrastructure that utilizes an asynchronous design and is entirely API driven in order to change the admin to host ratio from a linear to an exponential model in order to increase scalability.</a:t>
            </a:r>
          </a:p>
          <a:p>
            <a:pPr rtl="0">
              <a:spcBef>
                <a:spcPts val="0"/>
              </a:spcBef>
              <a:buNone/>
            </a:pPr>
            <a:endParaRPr lang="en-US" dirty="0" smtClean="0"/>
          </a:p>
          <a:p>
            <a:pPr rtl="0">
              <a:spcBef>
                <a:spcPts val="0"/>
              </a:spcBef>
              <a:buNone/>
            </a:pPr>
            <a:endParaRPr dirty="0"/>
          </a:p>
        </p:txBody>
      </p:sp>
      <p:sp>
        <p:nvSpPr>
          <p:cNvPr id="161" name="Shape 161"/>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07" name="Shape 207"/>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pPr>
              <a:spcBef>
                <a:spcPts val="0"/>
              </a:spcBef>
              <a:buNone/>
            </a:pPr>
            <a:r>
              <a:rPr lang="en-US" dirty="0" smtClean="0"/>
              <a:t>Here is what they need to do and capabilities they need</a:t>
            </a:r>
            <a:r>
              <a:rPr lang="en-US" baseline="0" dirty="0" smtClean="0"/>
              <a:t> to deliver to meet these new challenges.</a:t>
            </a:r>
            <a:endParaRPr lang="e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46" name="Shape 246"/>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Increasing Relevance by Accelerating Service Delivery</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Delivering development and test environments to developers in many enterprises generally starts with either a request to a service management system or a tap on the shoulder of a system administrator. This usually depends on the size of the organization and maturity of the IT department. Either way, once requests fall into a service management system there are often many teams that need to perform tasks to deliver the environment to the developer. These might include virtual infrastructure administrators, systems administrators, and security operations. In larger organizations you could expect to see disaster recovery teams, networking teams, and many others involved in this process too. Again, depending on the maturity of the organization how all of this is coordinated could range from taps on shoulders to passing tickets around in a service management system.</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At best each team takes minutes or hours to respond and perform some manual tasks and often the person who requests the service must be asked follow up questions (“Are you sure you need 16GB of RAM?”, “What version of Java do you need for this?”). The result is lots of highly skilled people spending lots of time and very slow delivery of this environment to the developer. Multiply this by the number of developers in an organization and the number of requests for environments and you can understand why traditional IT processes and systems are struggling to maintain relevance.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A solution for this problem is to introduce a service designer into the process (you may be familiar with this from ITIL) that can enable self-service consumption of everything developers need. The designer works with all stakeholders including virtual infrastructure administrators, system administrators, and security operations to obtain requirements. Then, the designer builds the necessary configuration management content and couples it with a service catalog item. By invoking this catalog item the environment can be deployed automatically across any number of providers including virtualization providers, private, or public cloud.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The result of this solution is that all the teams responsible for delivering an environment are now free to do more valuable work (like working with development to design operations processes that work as part of development instead of being bolted on after). It also removes human error from the equation, and most importantly, it delivers the environment in significantly less time. We have seen upwards of a 95 percent improvement in delivery times in many of our customers [9].</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00" name="Shape 300"/>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Increasing Relevance by Accelerating Service Delivery</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Delivering development and test environments to developers in many enterprises generally starts with either a request to a service management system or a tap on the shoulder of a system administrator. This usually depends on the size of the organization and maturity of the IT department. Either way, once requests fall into a service management system there are often many teams that need to perform tasks to deliver the environment to the developer. These might include virtual infrastructure administrators, systems administrators, and security operations. In larger organizations you could expect to see disaster recovery teams, networking teams, and many others involved in this process too. Again, depending on the maturity of the organization how all of this is coordinated could range from taps on shoulders to passing tickets around in a service management system.</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At best each team takes minutes or hours to respond and perform some manual tasks and often the person who requests the service must be asked follow up questions (“Are you sure you need 16GB of RAM?”, “What version of Java do you need for this?”). The result is lots of highly skilled people spending lots of time and very slow delivery of this environment to the developer. Multiply this by the number of developers in an organization and the number of requests for environments and you can understand why traditional IT processes and systems are struggling to maintain relevance.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A solution for this problem is to introduce a service designer into the process (you may be familiar with this from ITIL) that can enable self-service consumption of everything developers need. The designer works with all stakeholders including virtual infrastructure administrators, system administrators, and security operations to obtain requirements. Then, the designer builds the necessary configuration management content and couples it with a service catalog item. By invoking this catalog item the environment can be deployed automatically across any number of providers including virtualization providers, private, or public cloud.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The result of this solution is that all the teams responsible for delivering an environment are now free to do more valuable work (like working with development to design operations processes that work as part of development instead of being bolted on after). It also removes human error from the equation, and most importantly, it delivers the environment in significantly less time. We have seen upwards of a 95 percent improvement in delivery times in many of our customers [9].</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18" name="Shape 318"/>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Increasing Relevance by Accelerating Service Delivery</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Delivering development and test environments to developers in many enterprises generally starts with either a request to a service management system or a tap on the shoulder of a system administrator. This usually depends on the size of the organization and maturity of the IT department. Either way, once requests fall into a service management system there are often many teams that need to perform tasks to deliver the environment to the developer. These might include virtual infrastructure administrators, systems administrators, and security operations. In larger organizations you could expect to see disaster recovery teams, networking teams, and many others involved in this process too. Again, depending on the maturity of the organization how all of this is coordinated could range from taps on shoulders to passing tickets around in a service management system.</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At best each team takes minutes or hours to respond and perform some manual tasks and often the person who requests the service must be asked follow up questions (“Are you sure you need 16GB of RAM?”, “What version of Java do you need for this?”). The result is lots of highly skilled people spending lots of time and very slow delivery of this environment to the developer. Multiply this by the number of developers in an organization and the number of requests for environments and you can understand why traditional IT processes and systems are struggling to maintain relevance.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A solution for this problem is to introduce a service designer into the process (you may be familiar with this from ITIL) that can enable self-service consumption of everything developers need. The designer works with all stakeholders including virtual infrastructure administrators, system administrators, and security operations to obtain requirements. Then, the designer builds the necessary configuration management content and couples it with a service catalog item. By invoking this catalog item the environment can be deployed automatically across any number of providers including virtualization providers, private, or public cloud.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The result of this solution is that all the teams responsible for delivering an environment are now free to do more valuable work (like working with development to design operations processes that work as part of development instead of being bolted on after). It also removes human error from the equation, and most importantly, it delivers the environment in significantly less time. We have seen upwards of a 95 percent improvement in delivery times in many of our customers [9].</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Shape 330"/>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31" name="Shape 331"/>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Increasing Relevance by Accelerating Service Delivery</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Delivering development and test environments to developers in many enterprises generally starts with either a request to a service management system or a tap on the shoulder of a system administrator. This usually depends on the size of the organization and maturity of the IT department. Either way, once requests fall into a service management system there are often many teams that need to perform tasks to deliver the environment to the developer. These might include virtual infrastructure administrators, systems administrators, and security operations. In larger organizations you could expect to see disaster recovery teams, networking teams, and many others involved in this process too. Again, depending on the maturity of the organization how all of this is coordinated could range from taps on shoulders to passing tickets around in a service management system.</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At best each team takes minutes or hours to respond and perform some manual tasks and often the person who requests the service must be asked follow up questions (“Are you sure you need 16GB of RAM?”, “What version of Java do you need for this?”). The result is lots of highly skilled people spending lots of time and very slow delivery of this environment to the developer. Multiply this by the number of developers in an organization and the number of requests for environments and you can understand why traditional IT processes and systems are struggling to maintain relevance.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A solution for this problem is to introduce a service designer into the process (you may be familiar with this from ITIL) that can enable self-service consumption of everything developers need. The designer works with all stakeholders including virtual infrastructure administrators, system administrators, and security operations to obtain requirements. Then, the designer builds the necessary configuration management content and couples it with a service catalog item. By invoking this catalog item the environment can be deployed automatically across any number of providers including virtualization providers, private, or public cloud.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The result of this solution is that all the teams responsible for delivering an environment are now free to do more valuable work (like working with development to design operations processes that work as part of development instead of being bolted on after). It also removes human error from the equation, and most importantly, it delivers the environment in significantly less time. We have seen upwards of a 95 percent improvement in delivery times in many of our customers [9].</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Shape 378"/>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79" name="Shape 379"/>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pPr>
              <a:spcBef>
                <a:spcPts val="0"/>
              </a:spcBef>
              <a:buNone/>
            </a:pPr>
            <a:endParaRPr lang="en"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421" name="Shape 421"/>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Reducing Complexity by Optimizing IT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Speeding up delivery of environments to developers or end users is a great way to make IT more relevant, but a lot of what IT is spending their time on is the day-to-day management of those environments. If IT is spending so much time on day-to-day tasks how can we expect them to deploy the next generation of scalable and programmable infrastructure or have time to work with development teams during early stages of development to increase agility?</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I have found that many virtual infrastructure administrators spend time on several common tasks that should be largely automated through policy.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First, are policies around workload placement. Often one virtual infrastructure cluster will be running hot while another one is completely cold. This leads to operations teams being inundated by calls from the owners of applications running on the hot cluster asking why response times are poor. Automating this balancing through control policies can alleviate this problem and keep virtual infrastructure administrators free to other things.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Next is the ability to quickly move workloads between different infrastructures. This has become increasingly important as organizations looks to adopt scale-out </a:t>
            </a:r>
            <a:r>
              <a:rPr lang="en-US" sz="1100" kern="1200" dirty="0" err="1" smtClean="0">
                <a:solidFill>
                  <a:schemeClr val="tx1"/>
                </a:solidFill>
                <a:effectLst/>
                <a:latin typeface="+mn-lt"/>
                <a:ea typeface="+mn-ea"/>
                <a:cs typeface="+mn-cs"/>
              </a:rPr>
              <a:t>IaaS</a:t>
            </a:r>
            <a:r>
              <a:rPr lang="en-US" sz="1100" kern="1200" dirty="0" smtClean="0">
                <a:solidFill>
                  <a:schemeClr val="tx1"/>
                </a:solidFill>
                <a:effectLst/>
                <a:latin typeface="+mn-lt"/>
                <a:ea typeface="+mn-ea"/>
                <a:cs typeface="+mn-cs"/>
              </a:rPr>
              <a:t> clouds. Operations leadership realizes if they can identify workloads that do not need to run on (typically) more expensive virtual infrastructure they could save money by moving those workloads to their </a:t>
            </a:r>
            <a:r>
              <a:rPr lang="en-US" sz="1100" kern="1200" dirty="0" err="1" smtClean="0">
                <a:solidFill>
                  <a:schemeClr val="tx1"/>
                </a:solidFill>
                <a:effectLst/>
                <a:latin typeface="+mn-lt"/>
                <a:ea typeface="+mn-ea"/>
                <a:cs typeface="+mn-cs"/>
              </a:rPr>
              <a:t>IaaS</a:t>
            </a:r>
            <a:r>
              <a:rPr lang="en-US" sz="1100" kern="1200" dirty="0" smtClean="0">
                <a:solidFill>
                  <a:schemeClr val="tx1"/>
                </a:solidFill>
                <a:effectLst/>
                <a:latin typeface="+mn-lt"/>
                <a:ea typeface="+mn-ea"/>
                <a:cs typeface="+mn-cs"/>
              </a:rPr>
              <a:t> private cloud. This migration is typically a manual process and it’s also difficult to even understand what workloads can be moved. By having a systematic and automated way of identifying and migrating workloads enterprises can save time and move workloads quickly to reduce costs.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Yet another issue is ensuring compliance and governance requirements are met, particularly with workloads running on new infrastructures, like an OpenStack based private cloud. Not knowing what users, groups, data, applications, and packages reside on systems running across a heterogeneous mix of infrastructure presents a large risk and operations teams often have the responsibility and obligation of ensuring this risk is minimized. By being able to introspect workloads across platforms operations teams can gain insight into exactly what users, data, and packages are running on systems and leverage the migration capabilities I mentioned previously to make sure systems are running on appropriate providers.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Finally, since IT has often become a broker of public cloud services it’s important that they can account for costs and place workloads on appropriate regions in the public cloud to control costs while also ensuring service levels for end users are maintained. If developers are based in Singapore then we should leverage public cloud infrastructure in that location instead of deploying to a more expensive and more latent public cloud infrastructure in Tokyo.</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By implementing policy based automations our customers have seen large improvements in their resource utilization and a reduction in </a:t>
            </a:r>
            <a:r>
              <a:rPr lang="en-US" sz="1100" kern="1200" dirty="0" err="1" smtClean="0">
                <a:solidFill>
                  <a:schemeClr val="tx1"/>
                </a:solidFill>
                <a:effectLst/>
                <a:latin typeface="+mn-lt"/>
                <a:ea typeface="+mn-ea"/>
                <a:cs typeface="+mn-cs"/>
              </a:rPr>
              <a:t>CapEx</a:t>
            </a:r>
            <a:r>
              <a:rPr lang="en-US" sz="1100" kern="1200" dirty="0" smtClean="0">
                <a:solidFill>
                  <a:schemeClr val="tx1"/>
                </a:solidFill>
                <a:effectLst/>
                <a:latin typeface="+mn-lt"/>
                <a:ea typeface="+mn-ea"/>
                <a:cs typeface="+mn-cs"/>
              </a:rPr>
              <a:t> and </a:t>
            </a:r>
            <a:r>
              <a:rPr lang="en-US" sz="1100" kern="1200" dirty="0" err="1" smtClean="0">
                <a:solidFill>
                  <a:schemeClr val="tx1"/>
                </a:solidFill>
                <a:effectLst/>
                <a:latin typeface="+mn-lt"/>
                <a:ea typeface="+mn-ea"/>
                <a:cs typeface="+mn-cs"/>
              </a:rPr>
              <a:t>OpEx</a:t>
            </a:r>
            <a:r>
              <a:rPr lang="en-US" sz="1100" kern="1200" dirty="0" smtClean="0">
                <a:solidFill>
                  <a:schemeClr val="tx1"/>
                </a:solidFill>
                <a:effectLst/>
                <a:latin typeface="+mn-lt"/>
                <a:ea typeface="+mn-ea"/>
                <a:cs typeface="+mn-cs"/>
              </a:rPr>
              <a:t> per workload managed [10].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Shape 497"/>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498" name="Shape 498"/>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Reducing Complexity by Optimizing IT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Speeding up delivery of environments to developers or end users is a great way to make IT more relevant, but a lot of what IT is spending their time on is the day-to-day management of those environments. If IT is spending so much time on day-to-day tasks how can we expect them to deploy the next generation of scalable and programmable infrastructure or have time to work with development teams during early stages of development to increase agility?</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I have found that many virtual infrastructure administrators spend time on several common tasks that should be largely automated through policy.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First, are policies around workload placement. Often one virtual infrastructure cluster will be running hot while another one is completely cold. This leads to operations teams being inundated by calls from the owners of applications running on the hot cluster asking why response times are poor. Automating this balancing through control policies can alleviate this problem and keep virtual infrastructure administrators free to other things.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Next is the ability to quickly move workloads between different infrastructures. This has become increasingly important as organizations looks to adopt scale-out </a:t>
            </a:r>
            <a:r>
              <a:rPr lang="en-US" sz="1100" kern="1200" dirty="0" err="1" smtClean="0">
                <a:solidFill>
                  <a:schemeClr val="tx1"/>
                </a:solidFill>
                <a:effectLst/>
                <a:latin typeface="+mn-lt"/>
                <a:ea typeface="+mn-ea"/>
                <a:cs typeface="+mn-cs"/>
              </a:rPr>
              <a:t>IaaS</a:t>
            </a:r>
            <a:r>
              <a:rPr lang="en-US" sz="1100" kern="1200" dirty="0" smtClean="0">
                <a:solidFill>
                  <a:schemeClr val="tx1"/>
                </a:solidFill>
                <a:effectLst/>
                <a:latin typeface="+mn-lt"/>
                <a:ea typeface="+mn-ea"/>
                <a:cs typeface="+mn-cs"/>
              </a:rPr>
              <a:t> clouds. Operations leadership realizes if they can identify workloads that do not need to run on (typically) more expensive virtual infrastructure they could save money by moving those workloads to their </a:t>
            </a:r>
            <a:r>
              <a:rPr lang="en-US" sz="1100" kern="1200" dirty="0" err="1" smtClean="0">
                <a:solidFill>
                  <a:schemeClr val="tx1"/>
                </a:solidFill>
                <a:effectLst/>
                <a:latin typeface="+mn-lt"/>
                <a:ea typeface="+mn-ea"/>
                <a:cs typeface="+mn-cs"/>
              </a:rPr>
              <a:t>IaaS</a:t>
            </a:r>
            <a:r>
              <a:rPr lang="en-US" sz="1100" kern="1200" dirty="0" smtClean="0">
                <a:solidFill>
                  <a:schemeClr val="tx1"/>
                </a:solidFill>
                <a:effectLst/>
                <a:latin typeface="+mn-lt"/>
                <a:ea typeface="+mn-ea"/>
                <a:cs typeface="+mn-cs"/>
              </a:rPr>
              <a:t> private cloud. This migration is typically a manual process and it’s also difficult to even understand what workloads can be moved. By having a systematic and automated way of identifying and migrating workloads enterprises can save time and move workloads quickly to reduce costs.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Yet another issue is ensuring compliance and governance requirements are met, particularly with workloads running on new infrastructures, like an OpenStack based private cloud. Not knowing what users, groups, data, applications, and packages reside on systems running across a heterogeneous mix of infrastructure presents a large risk and operations teams often have the responsibility and obligation of ensuring this risk is minimized. By being able to introspect workloads across platforms operations teams can gain insight into exactly what users, data, and packages are running on systems and leverage the migration capabilities I mentioned previously to make sure systems are running on appropriate providers.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Finally, since IT has often become a broker of public cloud services it’s important that they can account for costs and place workloads on appropriate regions in the public cloud to control costs while also ensuring service levels for end users are maintained. If developers are based in Singapore then we should leverage public cloud infrastructure in that location instead of deploying to a more expensive and more latent public cloud infrastructure in Tokyo.</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By implementing policy based automations our customers have seen large improvements in their resource utilization and a reduction in </a:t>
            </a:r>
            <a:r>
              <a:rPr lang="en-US" sz="1100" kern="1200" dirty="0" err="1" smtClean="0">
                <a:solidFill>
                  <a:schemeClr val="tx1"/>
                </a:solidFill>
                <a:effectLst/>
                <a:latin typeface="+mn-lt"/>
                <a:ea typeface="+mn-ea"/>
                <a:cs typeface="+mn-cs"/>
              </a:rPr>
              <a:t>CapEx</a:t>
            </a:r>
            <a:r>
              <a:rPr lang="en-US" sz="1100" kern="1200" dirty="0" smtClean="0">
                <a:solidFill>
                  <a:schemeClr val="tx1"/>
                </a:solidFill>
                <a:effectLst/>
                <a:latin typeface="+mn-lt"/>
                <a:ea typeface="+mn-ea"/>
                <a:cs typeface="+mn-cs"/>
              </a:rPr>
              <a:t> and </a:t>
            </a:r>
            <a:r>
              <a:rPr lang="en-US" sz="1100" kern="1200" dirty="0" err="1" smtClean="0">
                <a:solidFill>
                  <a:schemeClr val="tx1"/>
                </a:solidFill>
                <a:effectLst/>
                <a:latin typeface="+mn-lt"/>
                <a:ea typeface="+mn-ea"/>
                <a:cs typeface="+mn-cs"/>
              </a:rPr>
              <a:t>OpEx</a:t>
            </a:r>
            <a:r>
              <a:rPr lang="en-US" sz="1100" kern="1200" dirty="0" smtClean="0">
                <a:solidFill>
                  <a:schemeClr val="tx1"/>
                </a:solidFill>
                <a:effectLst/>
                <a:latin typeface="+mn-lt"/>
                <a:ea typeface="+mn-ea"/>
                <a:cs typeface="+mn-cs"/>
              </a:rPr>
              <a:t> per workload managed [10].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Shape 508"/>
          <p:cNvSpPr>
            <a:spLocks noGrp="1" noRot="1" noChangeAspect="1"/>
          </p:cNvSpPr>
          <p:nvPr>
            <p:ph type="sldImg" idx="2"/>
          </p:nvPr>
        </p:nvSpPr>
        <p:spPr>
          <a:xfrm>
            <a:off x="0" y="693738"/>
            <a:ext cx="0" cy="15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509" name="Shape 509"/>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Reducing Complexity by Optimizing IT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Speeding up delivery of environments to developers or end users is a great way to make IT more relevant, but a lot of what IT is spending their time on is the day-to-day management of those environments. If IT is spending so much time on day-to-day tasks how can we expect them to deploy the next generation of scalable and programmable infrastructure or have time to work with development teams during early stages of development to increase agility?</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I have found that many virtual infrastructure administrators spend time on several common tasks that should be largely automated through policy.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First, are policies around workload placement. Often one virtual infrastructure cluster will be running hot while another one is completely cold. This leads to operations teams being inundated by calls from the owners of applications running on the hot cluster asking why response times are poor. Automating this balancing through control policies can alleviate this problem and keep virtual infrastructure administrators free to other things.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Next is the ability to quickly move workloads between different infrastructures. This has become increasingly important as organizations looks to adopt scale-out </a:t>
            </a:r>
            <a:r>
              <a:rPr lang="en-US" sz="1100" kern="1200" dirty="0" err="1" smtClean="0">
                <a:solidFill>
                  <a:schemeClr val="tx1"/>
                </a:solidFill>
                <a:effectLst/>
                <a:latin typeface="+mn-lt"/>
                <a:ea typeface="+mn-ea"/>
                <a:cs typeface="+mn-cs"/>
              </a:rPr>
              <a:t>IaaS</a:t>
            </a:r>
            <a:r>
              <a:rPr lang="en-US" sz="1100" kern="1200" dirty="0" smtClean="0">
                <a:solidFill>
                  <a:schemeClr val="tx1"/>
                </a:solidFill>
                <a:effectLst/>
                <a:latin typeface="+mn-lt"/>
                <a:ea typeface="+mn-ea"/>
                <a:cs typeface="+mn-cs"/>
              </a:rPr>
              <a:t> clouds. Operations leadership realizes if they can identify workloads that do not need to run on (typically) more expensive virtual infrastructure they could save money by moving those workloads to their </a:t>
            </a:r>
            <a:r>
              <a:rPr lang="en-US" sz="1100" kern="1200" dirty="0" err="1" smtClean="0">
                <a:solidFill>
                  <a:schemeClr val="tx1"/>
                </a:solidFill>
                <a:effectLst/>
                <a:latin typeface="+mn-lt"/>
                <a:ea typeface="+mn-ea"/>
                <a:cs typeface="+mn-cs"/>
              </a:rPr>
              <a:t>IaaS</a:t>
            </a:r>
            <a:r>
              <a:rPr lang="en-US" sz="1100" kern="1200" dirty="0" smtClean="0">
                <a:solidFill>
                  <a:schemeClr val="tx1"/>
                </a:solidFill>
                <a:effectLst/>
                <a:latin typeface="+mn-lt"/>
                <a:ea typeface="+mn-ea"/>
                <a:cs typeface="+mn-cs"/>
              </a:rPr>
              <a:t> private cloud. This migration is typically a manual process and it’s also difficult to even understand what workloads can be moved. By having a systematic and automated way of identifying and migrating workloads enterprises can save time and move workloads quickly to reduce costs.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Yet another issue is ensuring compliance and governance requirements are met, particularly with workloads running on new infrastructures, like an OpenStack based private cloud. Not knowing what users, groups, data, applications, and packages reside on systems running across a heterogeneous mix of infrastructure presents a large risk and operations teams often have the responsibility and obligation of ensuring this risk is minimized. By being able to introspect workloads across platforms operations teams can gain insight into exactly what users, data, and packages are running on systems and leverage the migration capabilities I mentioned previously to make sure systems are running on appropriate providers.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Finally, since IT has often become a broker of public cloud services it’s important that they can account for costs and place workloads on appropriate regions in the public cloud to control costs while also ensuring service levels for end users are maintained. If developers are based in Singapore then we should leverage public cloud infrastructure in that location instead of deploying to a more expensive and more latent public cloud infrastructure in Tokyo.</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By implementing policy based automations our customers have seen large improvements in their resource utilization and a reduction in </a:t>
            </a:r>
            <a:r>
              <a:rPr lang="en-US" sz="1100" kern="1200" dirty="0" err="1" smtClean="0">
                <a:solidFill>
                  <a:schemeClr val="tx1"/>
                </a:solidFill>
                <a:effectLst/>
                <a:latin typeface="+mn-lt"/>
                <a:ea typeface="+mn-ea"/>
                <a:cs typeface="+mn-cs"/>
              </a:rPr>
              <a:t>CapEx</a:t>
            </a:r>
            <a:r>
              <a:rPr lang="en-US" sz="1100" kern="1200" dirty="0" smtClean="0">
                <a:solidFill>
                  <a:schemeClr val="tx1"/>
                </a:solidFill>
                <a:effectLst/>
                <a:latin typeface="+mn-lt"/>
                <a:ea typeface="+mn-ea"/>
                <a:cs typeface="+mn-cs"/>
              </a:rPr>
              <a:t> and </a:t>
            </a:r>
            <a:r>
              <a:rPr lang="en-US" sz="1100" kern="1200" dirty="0" err="1" smtClean="0">
                <a:solidFill>
                  <a:schemeClr val="tx1"/>
                </a:solidFill>
                <a:effectLst/>
                <a:latin typeface="+mn-lt"/>
                <a:ea typeface="+mn-ea"/>
                <a:cs typeface="+mn-cs"/>
              </a:rPr>
              <a:t>OpEx</a:t>
            </a:r>
            <a:r>
              <a:rPr lang="en-US" sz="1100" kern="1200" dirty="0" smtClean="0">
                <a:solidFill>
                  <a:schemeClr val="tx1"/>
                </a:solidFill>
                <a:effectLst/>
                <a:latin typeface="+mn-lt"/>
                <a:ea typeface="+mn-ea"/>
                <a:cs typeface="+mn-cs"/>
              </a:rPr>
              <a:t> per workload managed [10].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Shape 558"/>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559" name="Shape 559"/>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Reducing Complexity by Optimizing IT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Speeding up delivery of environments to developers or end users is a great way to make IT more relevant, but a lot of what IT is spending their time on is the day-to-day management of those environments. If IT is spending so much time on day-to-day tasks how can we expect them to deploy the next generation of scalable and programmable infrastructure or have time to work with development teams during early stages of development to increase agility?</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I have found that many virtual infrastructure administrators spend time on several common tasks that should be largely automated through policy.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First, are policies around workload placement. Often one virtual infrastructure cluster will be running hot while another one is completely cold. This leads to operations teams being inundated by calls from the owners of applications running on the hot cluster asking why response times are poor. Automating this balancing through control policies can alleviate this problem and keep virtual infrastructure administrators free to other things.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Next is the ability to quickly move workloads between different infrastructures. This has become increasingly important as organizations looks to adopt scale-out </a:t>
            </a:r>
            <a:r>
              <a:rPr lang="en-US" sz="1100" kern="1200" dirty="0" err="1" smtClean="0">
                <a:solidFill>
                  <a:schemeClr val="tx1"/>
                </a:solidFill>
                <a:effectLst/>
                <a:latin typeface="+mn-lt"/>
                <a:ea typeface="+mn-ea"/>
                <a:cs typeface="+mn-cs"/>
              </a:rPr>
              <a:t>IaaS</a:t>
            </a:r>
            <a:r>
              <a:rPr lang="en-US" sz="1100" kern="1200" dirty="0" smtClean="0">
                <a:solidFill>
                  <a:schemeClr val="tx1"/>
                </a:solidFill>
                <a:effectLst/>
                <a:latin typeface="+mn-lt"/>
                <a:ea typeface="+mn-ea"/>
                <a:cs typeface="+mn-cs"/>
              </a:rPr>
              <a:t> clouds. Operations leadership realizes if they can identify workloads that do not need to run on (typically) more expensive virtual infrastructure they could save money by moving those workloads to their </a:t>
            </a:r>
            <a:r>
              <a:rPr lang="en-US" sz="1100" kern="1200" dirty="0" err="1" smtClean="0">
                <a:solidFill>
                  <a:schemeClr val="tx1"/>
                </a:solidFill>
                <a:effectLst/>
                <a:latin typeface="+mn-lt"/>
                <a:ea typeface="+mn-ea"/>
                <a:cs typeface="+mn-cs"/>
              </a:rPr>
              <a:t>IaaS</a:t>
            </a:r>
            <a:r>
              <a:rPr lang="en-US" sz="1100" kern="1200" dirty="0" smtClean="0">
                <a:solidFill>
                  <a:schemeClr val="tx1"/>
                </a:solidFill>
                <a:effectLst/>
                <a:latin typeface="+mn-lt"/>
                <a:ea typeface="+mn-ea"/>
                <a:cs typeface="+mn-cs"/>
              </a:rPr>
              <a:t> private cloud. This migration is typically a manual process and it’s also difficult to even understand what workloads can be moved. By having a systematic and automated way of identifying and migrating workloads enterprises can save time and move workloads quickly to reduce costs.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Yet another issue is ensuring compliance and governance requirements are met, particularly with workloads running on new infrastructures, like an OpenStack based private cloud. Not knowing what users, groups, data, applications, and packages reside on systems running across a heterogeneous mix of infrastructure presents a large risk and operations teams often have the responsibility and obligation of ensuring this risk is minimized. By being able to introspect workloads across platforms operations teams can gain insight into exactly what users, data, and packages are running on systems and leverage the migration capabilities I mentioned previously to make sure systems are running on appropriate providers.</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Finally, since IT has often become a broker of public cloud services it’s important that they can account for costs and place workloads on appropriate regions in the public cloud to control costs while also ensuring service levels for end users are maintained. If developers are based in Singapore then we should leverage public cloud infrastructure in that location instead of deploying to a more expensive and more latent public cloud infrastructure in Tokyo.</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By implementing policy based automations our customers have seen large improvements in their resource utilization and a reduction in </a:t>
            </a:r>
            <a:r>
              <a:rPr lang="en-US" sz="1100" kern="1200" dirty="0" err="1" smtClean="0">
                <a:solidFill>
                  <a:schemeClr val="tx1"/>
                </a:solidFill>
                <a:effectLst/>
                <a:latin typeface="+mn-lt"/>
                <a:ea typeface="+mn-ea"/>
                <a:cs typeface="+mn-cs"/>
              </a:rPr>
              <a:t>CapEx</a:t>
            </a:r>
            <a:r>
              <a:rPr lang="en-US" sz="1100" kern="1200" dirty="0" smtClean="0">
                <a:solidFill>
                  <a:schemeClr val="tx1"/>
                </a:solidFill>
                <a:effectLst/>
                <a:latin typeface="+mn-lt"/>
                <a:ea typeface="+mn-ea"/>
                <a:cs typeface="+mn-cs"/>
              </a:rPr>
              <a:t> and </a:t>
            </a:r>
            <a:r>
              <a:rPr lang="en-US" sz="1100" kern="1200" dirty="0" err="1" smtClean="0">
                <a:solidFill>
                  <a:schemeClr val="tx1"/>
                </a:solidFill>
                <a:effectLst/>
                <a:latin typeface="+mn-lt"/>
                <a:ea typeface="+mn-ea"/>
                <a:cs typeface="+mn-cs"/>
              </a:rPr>
              <a:t>OpEx</a:t>
            </a:r>
            <a:r>
              <a:rPr lang="en-US" sz="1100" kern="1200" dirty="0" smtClean="0">
                <a:solidFill>
                  <a:schemeClr val="tx1"/>
                </a:solidFill>
                <a:effectLst/>
                <a:latin typeface="+mn-lt"/>
                <a:ea typeface="+mn-ea"/>
                <a:cs typeface="+mn-cs"/>
              </a:rPr>
              <a:t> per workload managed [10].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Shape 601"/>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02" name="Shape 602"/>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Improving Agility by Modernizing Development and Operations</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With resources now free from handling each and every inbound request for an environment and being confident that those environments are running efficiently and securely on the right providers operations teams can begin to work with development teams to design new processes for their cloud native applications.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These newly designed processes and cross-functional team structure combined with a platforms that supports running the broadest amount of languages and frameworks within microservices based architectures will enable the development and operations teams to achieve higher release frequencies. By utilizing microservices and standardized platforms and configurations these new applications will allow for independent release and scaling of components of the application.</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This results in an increased success rate of change, faster cycle time, and the ability to scale specific services independently, making the life of both development and operations teams easier and allowing them to meet the needs of the line of business. We have experience doing this with very large software development organizations [11].</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Shape 701"/>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02" name="Shape 702"/>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Improving Agility by Modernizing Development and Operations</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With resources now free from handling each and every inbound request for an environment and being confident that those environments are running efficiently and securely on the right providers operations teams can begin to work with development teams to design new processes for their cloud native applications.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These newly designed processes and cross-functional team structure combined with a platforms that supports running the broadest amount of languages and frameworks within microservices based architectures will enable the development and operations teams to achieve higher release frequencies. By utilizing microservices and standardized platforms and configurations these new applications will allow for independent release and scaling of components of the application.</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This results in an increased success rate of change, faster cycle time, and the ability to scale specific services independently, making the life of both development and operations teams easier and allowing them to meet the needs of the line of business. We have experience doing this with very large software development organizations [11].</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Shape 715"/>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16" name="Shape 716"/>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Improving Agility by Modernizing Development and Operations</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With resources now free from handling each and every inbound request for an environment and being confident that those environments are running efficiently and securely on the right providers operations teams can begin to work with development teams to design new processes for their cloud native applications.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These newly designed processes and cross-functional team structure combined with a platforms that supports running the broadest amount of languages and frameworks within microservices based architectures will enable the development and operations teams to achieve higher release frequencies. By utilizing microservices and standardized platforms and configurations these new applications will allow for independent release and scaling of components of the application.</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This results in an increased success rate of change, faster cycle time, and the ability to scale specific services independently, making the life of both development and operations teams easier and allowing them to meet the needs of the line of business. We have experience doing this with very large software development organizations [11].</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Shape 767"/>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68" name="Shape 768"/>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pPr>
              <a:spcBef>
                <a:spcPts val="0"/>
              </a:spcBef>
              <a:buNone/>
            </a:pPr>
            <a:r>
              <a:rPr lang="en"/>
              <a:t>James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Shape 818"/>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819" name="Shape 819"/>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Scalability with Programmable Infrastructure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As agility of development and operations processes is improved and release frequency increased, so to does the demand for more scalable infrastructure to run those releases on. Operations teams face the challenge of delivering infrastructure that will scale to meet the demand of this ever-growing number of applications. The last thing the head of operations would like to have to explain to the management team of a company is why an extremely successful new application was hitting a wall as to the maximum number of users it could support. This simply can’t happen. Unfortunately, the current infrastructure is not scalable, neither from a financial nor technical standpoint.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One option might be to build out a scale-out infrastructure, perhaps based on OpenStack, the leading open source project for infrastructure-as-a-service. However, the operations team doesn’t want to spend it’s time taking open source code and making it consumable and sustainable for the enterprise. It doesn’t have the resources to test and certify that OpenStack will work with each new piece of hardware it brings in. It also can’t afford to maintain the code base for long periods of time with the resources available. Finally, OpenStack is missing key features that operations needs and they don’t want to develop those in house as well.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What operations really needs is a way to minimize cost and increase scale through the use of commodity hardware and a massively scalable distributed architecture coupled with the enterprise management features required to operate that infrastructure and a stable, tested, certified way of consuming the open source projects that make up that infrastructure. By having this, operations can deploy scale-out infrastructure in multiple locations and still aggregate management functions like chargeback, utilization, governance, and workflows into a single logical location. Many of our customers have found this solution beneficial in reducing cost and ensuring stability at scale [12].</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Shape 901"/>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902" name="Shape 902"/>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Scalability with Programmable Infrastructure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As agility of development and operations processes is improved and release frequency increased, so to does the demand for more scalable infrastructure to run those releases on. Operations teams face the challenge of delivering infrastructure that will scale to meet the demand of this ever-growing number of applications. The last thing the head of operations would like to have to explain to the management team of a company is why an extremely successful new application was hitting a wall as to the maximum number of users it could support. This simply can’t happen. Unfortunately, the current infrastructure is not scalable, neither from a financial nor technical standpoint.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One option might be to build out a scale-out infrastructure, perhaps based on OpenStack, the leading open source project for infrastructure-as-a-service. However, the operations team doesn’t want to spend it’s time taking open source code and making it consumable and sustainable for the enterprise. It doesn’t have the resources to test and certify that OpenStack will work with each new piece of hardware it brings in. It also can’t afford to maintain the code base for long periods of time with the resources available. Finally, OpenStack is missing key features that operations needs and they don’t want to develop those in house as well.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What operations really needs is a way to minimize cost and increase scale through the use of commodity hardware and a massively scalable distributed architecture coupled with the enterprise management features required to operate that infrastructure and a stable, tested, certified way of consuming the open source projects that make up that infrastructure. By having this, operations can deploy scale-out infrastructure in multiple locations and still aggregate management functions like chargeback, utilization, governance, and workflows into a single logical location. Many of our customers have found this solution beneficial in reducing cost and ensuring stability at scale [12].</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Shape 913"/>
          <p:cNvSpPr>
            <a:spLocks noGrp="1" noRot="1" noChangeAspect="1"/>
          </p:cNvSpPr>
          <p:nvPr>
            <p:ph type="sldImg" idx="2"/>
          </p:nvPr>
        </p:nvSpPr>
        <p:spPr>
          <a:xfrm>
            <a:off x="0" y="693738"/>
            <a:ext cx="0" cy="15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914" name="Shape 914"/>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Scalability with Programmable Infrastructure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As agility of development and operations processes is improved and release frequency increased, so to does the demand for more scalable infrastructure to run those releases on. Operations teams face the challenge of delivering infrastructure that will scale to meet the demand of this ever-growing number of applications. The last thing the head of operations would like to have to explain to the management team of a company is why an extremely successful new application was hitting a wall as to the maximum number of users it could support. This simply can’t happen. Unfortunately, the current infrastructure is not scalable, neither from a financial nor technical standpoint.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One option might be to build out a scale-out infrastructure, perhaps based on OpenStack, the leading open source project for infrastructure-as-a-service. However, the operations team doesn’t want to spend it’s time taking open source code and making it consumable and sustainable for the enterprise. It doesn’t have the resources to test and certify that OpenStack will work with each new piece of hardware it brings in. It also can’t afford to maintain the code base for long periods of time with the resources available. Finally, OpenStack is missing key features that operations needs and they don’t want to develop those in house as well.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What operations really needs is a way to minimize cost and increase scale through the use of commodity hardware and a massively scalable distributed architecture coupled with the enterprise management features required to operate that infrastructure and a stable, tested, certified way of consuming the open source projects that make up that infrastructure. By having this, operations can deploy scale-out infrastructure in multiple locations and still aggregate management functions like chargeback, utilization, governance, and workflows into a single logical location. Many of our customers have found this solution beneficial in reducing cost and ensuring stability at scale [12].</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969" name="Shape 969"/>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Scalability with Programmable Infrastructure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As agility of development and operations processes is improved and release frequency increased, so to does the demand for more scalable infrastructure to run those releases on. Operations teams face the challenge of delivering infrastructure that will scale to meet the demand of this ever-growing number of applications. The last thing the head of operations would like to have to explain to the management team of a company is why an extremely successful new application was hitting a wall as to the maximum number of users it could support. This simply can’t happen. Unfortunately, the current infrastructure is not scalable, neither from a financial nor technical standpoint.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One option might be to build out a scale-out infrastructure, perhaps based on OpenStack, the leading open source project for infrastructure-as-a-service. However, the operations team doesn’t want to spend it’s time taking open source code and making it consumable and sustainable for the enterprise. It doesn’t have the resources to test and certify that OpenStack will work with each new piece of hardware it brings in. It also can’t afford to maintain the code base for long periods of time with the resources available. Finally, OpenStack is missing key features that operations needs and they don’t want to develop those in house as well.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What operations really needs is a way to minimize cost and increase scale through the use of commodity hardware and a massively scalable distributed architecture coupled with the enterprise management features required to operate that infrastructure and a stable, tested, certified way of consuming the open source projects that make up that infrastructure. By having this, operations can deploy scale-out infrastructure in multiple locations and still aggregate management functions like chargeback, utilization, governance, and workflows into a single logical location. Many of our customers have found this solution beneficial in reducing cost and ensuring stability at scale [12].</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Shape 98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lvl="0" rtl="0">
              <a:spcBef>
                <a:spcPts val="0"/>
              </a:spcBef>
              <a:buNone/>
            </a:pPr>
            <a:r>
              <a:rPr lang="en-US" dirty="0" smtClean="0"/>
              <a:t>All things are</a:t>
            </a:r>
            <a:r>
              <a:rPr lang="en-US" baseline="0" dirty="0" smtClean="0"/>
              <a:t> being driven by Open Source</a:t>
            </a:r>
            <a:endParaRPr lang="en" dirty="0"/>
          </a:p>
        </p:txBody>
      </p:sp>
      <p:sp>
        <p:nvSpPr>
          <p:cNvPr id="988" name="Shape 988"/>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Shape 101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US" sz="1100" b="1" kern="1200" dirty="0" smtClean="0">
                <a:solidFill>
                  <a:schemeClr val="tx1"/>
                </a:solidFill>
                <a:effectLst/>
                <a:latin typeface="+mn-lt"/>
                <a:ea typeface="+mn-ea"/>
                <a:cs typeface="+mn-cs"/>
              </a:rPr>
              <a:t>Introducing Red Hat Cloud Suite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Red Hat Cloud Suite is a family of suites from Red Hat that brings together all the award winning products from Red Hat in a consistent way to solve specific problems. It allows IT to accelerate service delivery and optimize their existing assets while allowing them to build their next generation infrastructure and application platforms to support massive salability and more agile development and operations processes. In other words, it meets them where they are and lays the foundation for where they want to go.</a:t>
            </a:r>
          </a:p>
          <a:p>
            <a:r>
              <a:rPr lang="en-US" sz="1100" b="1" kern="1200" dirty="0" smtClean="0">
                <a:solidFill>
                  <a:schemeClr val="tx1"/>
                </a:solidFill>
                <a:effectLst/>
                <a:latin typeface="+mn-lt"/>
                <a:ea typeface="+mn-ea"/>
                <a:cs typeface="+mn-cs"/>
              </a:rPr>
              <a:t> </a:t>
            </a:r>
            <a:endParaRPr lang="en-US" sz="1100" kern="1200" dirty="0" smtClean="0">
              <a:solidFill>
                <a:schemeClr val="tx1"/>
              </a:solidFill>
              <a:effectLst/>
              <a:latin typeface="+mn-lt"/>
              <a:ea typeface="+mn-ea"/>
              <a:cs typeface="+mn-cs"/>
            </a:endParaRPr>
          </a:p>
          <a:p>
            <a:r>
              <a:rPr lang="en-US" sz="1100" b="1" kern="1200" dirty="0" smtClean="0">
                <a:solidFill>
                  <a:schemeClr val="tx1"/>
                </a:solidFill>
                <a:effectLst/>
                <a:latin typeface="+mn-lt"/>
                <a:ea typeface="+mn-ea"/>
                <a:cs typeface="+mn-cs"/>
              </a:rPr>
              <a:t>A Different Approach</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It should come as no surprise to you that Red Hat is not the only company solving these problems. Red Hat is, however, one of the few companies that can solve all of these problems because of its broad portfolio of technologies and expertise. Most think of Red Hat as having the largest percentage of the paid Linux market share. That is true, but Red Hat has been adding to its portfolio and has grown acquired expertise and industry leading technology from Software Defined Storage [13][14] to Mobile Development Platforms [15]. These offerings place Red Hat alone with only Microsoft in terms of depth of capability.</a:t>
            </a:r>
          </a:p>
          <a:p>
            <a:r>
              <a:rPr lang="en-US" sz="1100" kern="1200" dirty="0" smtClean="0">
                <a:solidFill>
                  <a:schemeClr val="tx1"/>
                </a:solidFill>
                <a:effectLst/>
                <a:latin typeface="+mn-lt"/>
                <a:ea typeface="+mn-ea"/>
                <a:cs typeface="+mn-cs"/>
              </a:rPr>
              <a:t> </a:t>
            </a:r>
          </a:p>
          <a:p>
            <a:r>
              <a:rPr lang="en-US" sz="1100" b="1" kern="1200" dirty="0" smtClean="0">
                <a:solidFill>
                  <a:schemeClr val="tx1"/>
                </a:solidFill>
                <a:effectLst/>
                <a:latin typeface="+mn-lt"/>
                <a:ea typeface="+mn-ea"/>
                <a:cs typeface="+mn-cs"/>
              </a:rPr>
              <a:t>An Important Difference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Along with this depth of expertise and capability comes an approach that sets Red Hat apart. Red Hat is the only vendor that uses an open source development model for all of the solutions it delivers. This is important for customers because the world of cloud infrastructure and applications and </a:t>
            </a:r>
            <a:r>
              <a:rPr lang="en-US" sz="1100" kern="1200" dirty="0" err="1" smtClean="0">
                <a:solidFill>
                  <a:schemeClr val="tx1"/>
                </a:solidFill>
                <a:effectLst/>
                <a:latin typeface="+mn-lt"/>
                <a:ea typeface="+mn-ea"/>
                <a:cs typeface="+mn-cs"/>
              </a:rPr>
              <a:t>DevOps</a:t>
            </a:r>
            <a:r>
              <a:rPr lang="en-US" sz="1100" kern="1200" dirty="0" smtClean="0">
                <a:solidFill>
                  <a:schemeClr val="tx1"/>
                </a:solidFill>
                <a:effectLst/>
                <a:latin typeface="+mn-lt"/>
                <a:ea typeface="+mn-ea"/>
                <a:cs typeface="+mn-cs"/>
              </a:rPr>
              <a:t> is built entirely on open source software. By having a strict open source only mentality customers can have access to the greatest amount of innovation and be ensured that as technologies change they could adopt them more easily because Red Hat can adopt and deliver these technologies. Two great examples of this are how Red Hat adopted the KVM hypervisor [16] and embraced and delivered it’s container platform with support for </a:t>
            </a:r>
            <a:r>
              <a:rPr lang="en-US" sz="1100" kern="1200" dirty="0" err="1" smtClean="0">
                <a:solidFill>
                  <a:schemeClr val="tx1"/>
                </a:solidFill>
                <a:effectLst/>
                <a:latin typeface="+mn-lt"/>
                <a:ea typeface="+mn-ea"/>
                <a:cs typeface="+mn-cs"/>
              </a:rPr>
              <a:t>Docker</a:t>
            </a:r>
            <a:r>
              <a:rPr lang="en-US" sz="1100" kern="1200" dirty="0" smtClean="0">
                <a:solidFill>
                  <a:schemeClr val="tx1"/>
                </a:solidFill>
                <a:effectLst/>
                <a:latin typeface="+mn-lt"/>
                <a:ea typeface="+mn-ea"/>
                <a:cs typeface="+mn-cs"/>
              </a:rPr>
              <a:t> and </a:t>
            </a:r>
            <a:r>
              <a:rPr lang="en-US" sz="1100" kern="1200" dirty="0" err="1" smtClean="0">
                <a:solidFill>
                  <a:schemeClr val="tx1"/>
                </a:solidFill>
                <a:effectLst/>
                <a:latin typeface="+mn-lt"/>
                <a:ea typeface="+mn-ea"/>
                <a:cs typeface="+mn-cs"/>
              </a:rPr>
              <a:t>Kubernetes</a:t>
            </a:r>
            <a:r>
              <a:rPr lang="en-US" sz="1100" kern="1200" dirty="0" smtClean="0">
                <a:solidFill>
                  <a:schemeClr val="tx1"/>
                </a:solidFill>
                <a:effectLst/>
                <a:latin typeface="+mn-lt"/>
                <a:ea typeface="+mn-ea"/>
                <a:cs typeface="+mn-cs"/>
              </a:rPr>
              <a:t> [17] - leading open source projects that become popular in a short amount of time. Red Hat is committed to the open source development model, so much so that it even creates communities when it acquires non-open source licensed technologies [18]. Customers should know that when they leverage a solution from Red Hat it is based entirely on open source, leading to greater access to innovation and lower exit costs.</a:t>
            </a:r>
            <a:endParaRPr lang="en-US" sz="1100" kern="1200" dirty="0">
              <a:solidFill>
                <a:schemeClr val="tx1"/>
              </a:solidFill>
              <a:effectLst/>
              <a:latin typeface="+mn-lt"/>
              <a:ea typeface="+mn-ea"/>
              <a:cs typeface="+mn-cs"/>
            </a:endParaRPr>
          </a:p>
        </p:txBody>
      </p:sp>
      <p:sp>
        <p:nvSpPr>
          <p:cNvPr id="1016" name="Shape 1016"/>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Shape 104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US" sz="1100" b="1" kern="1200" dirty="0" smtClean="0">
                <a:solidFill>
                  <a:schemeClr val="tx1"/>
                </a:solidFill>
                <a:effectLst/>
                <a:latin typeface="+mn-lt"/>
                <a:ea typeface="+mn-ea"/>
                <a:cs typeface="+mn-cs"/>
              </a:rPr>
              <a:t>Introducing Red Hat Cloud Suite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Red Hat Cloud Suite is a family of suites from Red Hat that brings together all the award winning products from Red Hat in a consistent way to solve specific problems. It allows IT to accelerate service delivery and optimize their existing assets while allowing them to build their next generation infrastructure and application platforms to support massive salability and more agile development and operations processes. In other words, it meets them where they are and lays the foundation for where they want to go.</a:t>
            </a:r>
          </a:p>
          <a:p>
            <a:r>
              <a:rPr lang="en-US" sz="1100" b="1" kern="1200" dirty="0" smtClean="0">
                <a:solidFill>
                  <a:schemeClr val="tx1"/>
                </a:solidFill>
                <a:effectLst/>
                <a:latin typeface="+mn-lt"/>
                <a:ea typeface="+mn-ea"/>
                <a:cs typeface="+mn-cs"/>
              </a:rPr>
              <a:t> </a:t>
            </a:r>
            <a:endParaRPr lang="en-US" sz="1100" kern="1200" dirty="0" smtClean="0">
              <a:solidFill>
                <a:schemeClr val="tx1"/>
              </a:solidFill>
              <a:effectLst/>
              <a:latin typeface="+mn-lt"/>
              <a:ea typeface="+mn-ea"/>
              <a:cs typeface="+mn-cs"/>
            </a:endParaRPr>
          </a:p>
          <a:p>
            <a:r>
              <a:rPr lang="en-US" sz="1100" b="1" kern="1200" dirty="0" smtClean="0">
                <a:solidFill>
                  <a:schemeClr val="tx1"/>
                </a:solidFill>
                <a:effectLst/>
                <a:latin typeface="+mn-lt"/>
                <a:ea typeface="+mn-ea"/>
                <a:cs typeface="+mn-cs"/>
              </a:rPr>
              <a:t>A Different Approach</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It should come as no surprise to you that Red Hat is not the only company solving these problems. Red Hat is, however, one of the few companies that can solve all of these problems because of its broad portfolio of technologies and expertise. Most think of Red Hat as having the largest percentage of the paid Linux market share. That is true, but Red Hat has been adding to its portfolio and has grown acquired expertise and industry leading technology from Software Defined Storage [13][14] to Mobile Development Platforms [15]. These offerings place Red Hat alone with only Microsoft in terms of depth of capability.</a:t>
            </a:r>
          </a:p>
          <a:p>
            <a:r>
              <a:rPr lang="en-US" sz="1100" kern="1200" dirty="0" smtClean="0">
                <a:solidFill>
                  <a:schemeClr val="tx1"/>
                </a:solidFill>
                <a:effectLst/>
                <a:latin typeface="+mn-lt"/>
                <a:ea typeface="+mn-ea"/>
                <a:cs typeface="+mn-cs"/>
              </a:rPr>
              <a:t> </a:t>
            </a:r>
          </a:p>
          <a:p>
            <a:r>
              <a:rPr lang="en-US" sz="1100" b="1" kern="1200" dirty="0" smtClean="0">
                <a:solidFill>
                  <a:schemeClr val="tx1"/>
                </a:solidFill>
                <a:effectLst/>
                <a:latin typeface="+mn-lt"/>
                <a:ea typeface="+mn-ea"/>
                <a:cs typeface="+mn-cs"/>
              </a:rPr>
              <a:t>An Important Difference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Along with this depth of expertise and capability comes an approach that sets Red Hat apart. Red Hat is the only vendor that uses an open source development model for all of the solutions it delivers. This is important for customers because the world of cloud infrastructure and applications and </a:t>
            </a:r>
            <a:r>
              <a:rPr lang="en-US" sz="1100" kern="1200" dirty="0" err="1" smtClean="0">
                <a:solidFill>
                  <a:schemeClr val="tx1"/>
                </a:solidFill>
                <a:effectLst/>
                <a:latin typeface="+mn-lt"/>
                <a:ea typeface="+mn-ea"/>
                <a:cs typeface="+mn-cs"/>
              </a:rPr>
              <a:t>DevOps</a:t>
            </a:r>
            <a:r>
              <a:rPr lang="en-US" sz="1100" kern="1200" dirty="0" smtClean="0">
                <a:solidFill>
                  <a:schemeClr val="tx1"/>
                </a:solidFill>
                <a:effectLst/>
                <a:latin typeface="+mn-lt"/>
                <a:ea typeface="+mn-ea"/>
                <a:cs typeface="+mn-cs"/>
              </a:rPr>
              <a:t> is built entirely on open source software. By having a strict open source only mentality customers can have access to the greatest amount of innovation and be ensured that as technologies change they could adopt them more easily because Red Hat can adopt and deliver these technologies. Two great examples of this are how Red Hat adopted the KVM hypervisor [16] and embraced and delivered it’s container platform with support for </a:t>
            </a:r>
            <a:r>
              <a:rPr lang="en-US" sz="1100" kern="1200" dirty="0" err="1" smtClean="0">
                <a:solidFill>
                  <a:schemeClr val="tx1"/>
                </a:solidFill>
                <a:effectLst/>
                <a:latin typeface="+mn-lt"/>
                <a:ea typeface="+mn-ea"/>
                <a:cs typeface="+mn-cs"/>
              </a:rPr>
              <a:t>Docker</a:t>
            </a:r>
            <a:r>
              <a:rPr lang="en-US" sz="1100" kern="1200" dirty="0" smtClean="0">
                <a:solidFill>
                  <a:schemeClr val="tx1"/>
                </a:solidFill>
                <a:effectLst/>
                <a:latin typeface="+mn-lt"/>
                <a:ea typeface="+mn-ea"/>
                <a:cs typeface="+mn-cs"/>
              </a:rPr>
              <a:t> and </a:t>
            </a:r>
            <a:r>
              <a:rPr lang="en-US" sz="1100" kern="1200" dirty="0" err="1" smtClean="0">
                <a:solidFill>
                  <a:schemeClr val="tx1"/>
                </a:solidFill>
                <a:effectLst/>
                <a:latin typeface="+mn-lt"/>
                <a:ea typeface="+mn-ea"/>
                <a:cs typeface="+mn-cs"/>
              </a:rPr>
              <a:t>Kubernetes</a:t>
            </a:r>
            <a:r>
              <a:rPr lang="en-US" sz="1100" kern="1200" dirty="0" smtClean="0">
                <a:solidFill>
                  <a:schemeClr val="tx1"/>
                </a:solidFill>
                <a:effectLst/>
                <a:latin typeface="+mn-lt"/>
                <a:ea typeface="+mn-ea"/>
                <a:cs typeface="+mn-cs"/>
              </a:rPr>
              <a:t> [17] - leading open source projects that become popular in a short amount of time. Red Hat is committed to the open source development model, so much so that it even creates communities when it acquires non-open source licensed technologies [18]. Customers should know that when they leverage a solution from Red Hat it is based entirely on open source, leading to greater access to innovation and lower exit costs.</a:t>
            </a:r>
            <a:endParaRPr lang="en-US" sz="1100" kern="1200" dirty="0">
              <a:solidFill>
                <a:schemeClr val="tx1"/>
              </a:solidFill>
              <a:effectLst/>
              <a:latin typeface="+mn-lt"/>
              <a:ea typeface="+mn-ea"/>
              <a:cs typeface="+mn-cs"/>
            </a:endParaRPr>
          </a:p>
        </p:txBody>
      </p:sp>
      <p:sp>
        <p:nvSpPr>
          <p:cNvPr id="1045" name="Shape 1045"/>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Shape 107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US" sz="1100" b="1" kern="1200" dirty="0" smtClean="0">
                <a:solidFill>
                  <a:schemeClr val="tx1"/>
                </a:solidFill>
                <a:effectLst/>
                <a:latin typeface="+mn-lt"/>
                <a:ea typeface="+mn-ea"/>
                <a:cs typeface="+mn-cs"/>
              </a:rPr>
              <a:t>Introducing Red Hat Cloud Suite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Red Hat Cloud Suite is a family of suites from Red Hat that brings together all the award winning products from Red Hat in a consistent way to solve specific problems. It allows IT to accelerate service delivery and optimize their existing assets while allowing them to build their next generation infrastructure and application platforms to support massive salability and more agile development and operations processes. In other words, it meets them where they are and lays the foundation for where they want to go.</a:t>
            </a:r>
          </a:p>
          <a:p>
            <a:r>
              <a:rPr lang="en-US" sz="1100" b="1" kern="1200" dirty="0" smtClean="0">
                <a:solidFill>
                  <a:schemeClr val="tx1"/>
                </a:solidFill>
                <a:effectLst/>
                <a:latin typeface="+mn-lt"/>
                <a:ea typeface="+mn-ea"/>
                <a:cs typeface="+mn-cs"/>
              </a:rPr>
              <a:t> </a:t>
            </a:r>
            <a:endParaRPr lang="en-US" sz="1100" kern="1200" dirty="0" smtClean="0">
              <a:solidFill>
                <a:schemeClr val="tx1"/>
              </a:solidFill>
              <a:effectLst/>
              <a:latin typeface="+mn-lt"/>
              <a:ea typeface="+mn-ea"/>
              <a:cs typeface="+mn-cs"/>
            </a:endParaRPr>
          </a:p>
          <a:p>
            <a:r>
              <a:rPr lang="en-US" sz="1100" b="1" kern="1200" dirty="0" smtClean="0">
                <a:solidFill>
                  <a:schemeClr val="tx1"/>
                </a:solidFill>
                <a:effectLst/>
                <a:latin typeface="+mn-lt"/>
                <a:ea typeface="+mn-ea"/>
                <a:cs typeface="+mn-cs"/>
              </a:rPr>
              <a:t>A Different Approach</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It should come as no surprise to you that Red Hat is not the only company solving these problems. Red Hat is, however, one of the few companies that can solve all of these problems because of its broad portfolio of technologies and expertise. Most think of Red Hat as having the largest percentage of the paid Linux market share. That is true, but Red Hat has been adding to its portfolio and has grown acquired expertise and industry leading technology from Software Defined Storage [13][14] to Mobile Development Platforms [15]. These offerings place Red Hat alone with only Microsoft in terms of depth of capability.</a:t>
            </a:r>
          </a:p>
          <a:p>
            <a:r>
              <a:rPr lang="en-US" sz="1100" kern="1200" dirty="0" smtClean="0">
                <a:solidFill>
                  <a:schemeClr val="tx1"/>
                </a:solidFill>
                <a:effectLst/>
                <a:latin typeface="+mn-lt"/>
                <a:ea typeface="+mn-ea"/>
                <a:cs typeface="+mn-cs"/>
              </a:rPr>
              <a:t> </a:t>
            </a:r>
          </a:p>
          <a:p>
            <a:r>
              <a:rPr lang="en-US" sz="1100" b="1" kern="1200" dirty="0" smtClean="0">
                <a:solidFill>
                  <a:schemeClr val="tx1"/>
                </a:solidFill>
                <a:effectLst/>
                <a:latin typeface="+mn-lt"/>
                <a:ea typeface="+mn-ea"/>
                <a:cs typeface="+mn-cs"/>
              </a:rPr>
              <a:t>An Important Difference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Along with this depth of expertise and capability comes an approach that sets Red Hat apart. Red Hat is the only vendor that uses an open source development model for all of the solutions it delivers. This is important for customers because the world of cloud infrastructure and applications and </a:t>
            </a:r>
            <a:r>
              <a:rPr lang="en-US" sz="1100" kern="1200" dirty="0" err="1" smtClean="0">
                <a:solidFill>
                  <a:schemeClr val="tx1"/>
                </a:solidFill>
                <a:effectLst/>
                <a:latin typeface="+mn-lt"/>
                <a:ea typeface="+mn-ea"/>
                <a:cs typeface="+mn-cs"/>
              </a:rPr>
              <a:t>DevOps</a:t>
            </a:r>
            <a:r>
              <a:rPr lang="en-US" sz="1100" kern="1200" dirty="0" smtClean="0">
                <a:solidFill>
                  <a:schemeClr val="tx1"/>
                </a:solidFill>
                <a:effectLst/>
                <a:latin typeface="+mn-lt"/>
                <a:ea typeface="+mn-ea"/>
                <a:cs typeface="+mn-cs"/>
              </a:rPr>
              <a:t> is built entirely on open source software. By having a strict open source only mentality customers can have access to the greatest amount of innovation and be ensured that as technologies change they could adopt them more easily because Red Hat can adopt and deliver these technologies. Two great examples of this are how Red Hat adopted the KVM hypervisor [16] and embraced and delivered it’s container platform with support for </a:t>
            </a:r>
            <a:r>
              <a:rPr lang="en-US" sz="1100" kern="1200" dirty="0" err="1" smtClean="0">
                <a:solidFill>
                  <a:schemeClr val="tx1"/>
                </a:solidFill>
                <a:effectLst/>
                <a:latin typeface="+mn-lt"/>
                <a:ea typeface="+mn-ea"/>
                <a:cs typeface="+mn-cs"/>
              </a:rPr>
              <a:t>Docker</a:t>
            </a:r>
            <a:r>
              <a:rPr lang="en-US" sz="1100" kern="1200" dirty="0" smtClean="0">
                <a:solidFill>
                  <a:schemeClr val="tx1"/>
                </a:solidFill>
                <a:effectLst/>
                <a:latin typeface="+mn-lt"/>
                <a:ea typeface="+mn-ea"/>
                <a:cs typeface="+mn-cs"/>
              </a:rPr>
              <a:t> and </a:t>
            </a:r>
            <a:r>
              <a:rPr lang="en-US" sz="1100" kern="1200" dirty="0" err="1" smtClean="0">
                <a:solidFill>
                  <a:schemeClr val="tx1"/>
                </a:solidFill>
                <a:effectLst/>
                <a:latin typeface="+mn-lt"/>
                <a:ea typeface="+mn-ea"/>
                <a:cs typeface="+mn-cs"/>
              </a:rPr>
              <a:t>Kubernetes</a:t>
            </a:r>
            <a:r>
              <a:rPr lang="en-US" sz="1100" kern="1200" dirty="0" smtClean="0">
                <a:solidFill>
                  <a:schemeClr val="tx1"/>
                </a:solidFill>
                <a:effectLst/>
                <a:latin typeface="+mn-lt"/>
                <a:ea typeface="+mn-ea"/>
                <a:cs typeface="+mn-cs"/>
              </a:rPr>
              <a:t> [17] - leading open source projects that become popular in a short amount of time. Red Hat is committed to the open source development model, so much so that it even creates communities when it acquires non-open source licensed technologies [18]. Customers should know that when they leverage a solution from Red Hat it is based entirely on open source, leading to greater access to innovation and lower exit costs.</a:t>
            </a:r>
            <a:endParaRPr lang="en-US" sz="1100" kern="1200" dirty="0">
              <a:solidFill>
                <a:schemeClr val="tx1"/>
              </a:solidFill>
              <a:effectLst/>
              <a:latin typeface="+mn-lt"/>
              <a:ea typeface="+mn-ea"/>
              <a:cs typeface="+mn-cs"/>
            </a:endParaRPr>
          </a:p>
        </p:txBody>
      </p:sp>
      <p:sp>
        <p:nvSpPr>
          <p:cNvPr id="1073" name="Shape 1073"/>
          <p:cNvSpPr>
            <a:spLocks noGrp="1" noRot="1" noChangeAspect="1"/>
          </p:cNvSpPr>
          <p:nvPr>
            <p:ph type="sldImg" idx="2"/>
          </p:nvPr>
        </p:nvSpPr>
        <p:spPr>
          <a:xfrm>
            <a:off x="1143220"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Shape 1087"/>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088" name="Shape 1088"/>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Technical Capabilities are Important Too</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While philosophical differences are important for ensuring that the right long term decisions have been made, Red Hat is also at the forefront of innovation in cloud infrastructure, applications, and </a:t>
            </a:r>
            <a:r>
              <a:rPr lang="en-US" sz="1100" kern="1200" dirty="0" err="1" smtClean="0">
                <a:solidFill>
                  <a:schemeClr val="tx1"/>
                </a:solidFill>
                <a:effectLst/>
                <a:latin typeface="+mn-lt"/>
                <a:ea typeface="+mn-ea"/>
                <a:cs typeface="+mn-cs"/>
              </a:rPr>
              <a:t>DevOps</a:t>
            </a:r>
            <a:r>
              <a:rPr lang="en-US" sz="1100" kern="1200" dirty="0" smtClean="0">
                <a:solidFill>
                  <a:schemeClr val="tx1"/>
                </a:solidFill>
                <a:effectLst/>
                <a:latin typeface="+mn-lt"/>
                <a:ea typeface="+mn-ea"/>
                <a:cs typeface="+mn-cs"/>
              </a:rPr>
              <a:t> tools.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Shape 1114"/>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115" name="Shape 1115"/>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True Hybrid Support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The term hybrid cloud has often been over used and abused, but it is important. Enterprises need to be able to run workloads across the four major deployment models that exist today: physical, virtual, private, and public cloud. Equally as important to the deployment model is the ability to support multiple service models, such infrastructure-as-a-service, platform-as-a-service, or even bare metal, virtual machines running on scale-up virtual infrastructure, and public cloud services. When most vendors claim they support “hybrid” cloud they are typically limited to only managing hybrid deployment models. Red Hat supports both hybrid deployment models and hybrid service models. This is important to both Development and Operations teams. For developers, it means being able to develop on the broadest choice of languages and frameworks. They could use an Oracle database running on bare-metal or virtual machine, </a:t>
            </a:r>
            <a:r>
              <a:rPr lang="en-US" sz="1100" kern="1200" dirty="0" err="1" smtClean="0">
                <a:solidFill>
                  <a:schemeClr val="tx1"/>
                </a:solidFill>
                <a:effectLst/>
                <a:latin typeface="+mn-lt"/>
                <a:ea typeface="+mn-ea"/>
                <a:cs typeface="+mn-cs"/>
              </a:rPr>
              <a:t>JBoss</a:t>
            </a:r>
            <a:r>
              <a:rPr lang="en-US" sz="1100" kern="1200" dirty="0" smtClean="0">
                <a:solidFill>
                  <a:schemeClr val="tx1"/>
                </a:solidFill>
                <a:effectLst/>
                <a:latin typeface="+mn-lt"/>
                <a:ea typeface="+mn-ea"/>
                <a:cs typeface="+mn-cs"/>
              </a:rPr>
              <a:t> EAP running on virtual machines on OpenStack, combined with </a:t>
            </a:r>
            <a:r>
              <a:rPr lang="en-US" sz="1100" kern="1200" dirty="0" err="1" smtClean="0">
                <a:solidFill>
                  <a:schemeClr val="tx1"/>
                </a:solidFill>
                <a:effectLst/>
                <a:latin typeface="+mn-lt"/>
                <a:ea typeface="+mn-ea"/>
                <a:cs typeface="+mn-cs"/>
              </a:rPr>
              <a:t>Node.js</a:t>
            </a:r>
            <a:r>
              <a:rPr lang="en-US" sz="1100" kern="1200" dirty="0" smtClean="0">
                <a:solidFill>
                  <a:schemeClr val="tx1"/>
                </a:solidFill>
                <a:effectLst/>
                <a:latin typeface="+mn-lt"/>
                <a:ea typeface="+mn-ea"/>
                <a:cs typeface="+mn-cs"/>
              </a:rPr>
              <a:t> and Ruby running in Containers on </a:t>
            </a:r>
            <a:r>
              <a:rPr lang="en-US" sz="1100" kern="1200" dirty="0" err="1" smtClean="0">
                <a:solidFill>
                  <a:schemeClr val="tx1"/>
                </a:solidFill>
                <a:effectLst/>
                <a:latin typeface="+mn-lt"/>
                <a:ea typeface="+mn-ea"/>
                <a:cs typeface="+mn-cs"/>
              </a:rPr>
              <a:t>OpenShift</a:t>
            </a:r>
            <a:r>
              <a:rPr lang="en-US" sz="1100" kern="1200" dirty="0" smtClean="0">
                <a:solidFill>
                  <a:schemeClr val="tx1"/>
                </a:solidFill>
                <a:effectLst/>
                <a:latin typeface="+mn-lt"/>
                <a:ea typeface="+mn-ea"/>
                <a:cs typeface="+mn-cs"/>
              </a:rPr>
              <a:t>. They are not constrained to a single service model that doesn’t give them everything they need.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Shape 1158"/>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159" name="Shape 1159"/>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True Hybrid Support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The term hybrid cloud has often been over used and abused, but it is important. Enterprises need to be able to run workloads across the four major deployment models that exist today: physical, virtual, private, and public cloud. Equally as important to the deployment model is the ability to support multiple service models, such infrastructure-as-a-service, platform-as-a-service, or even bare metal, virtual machines running on scale-up virtual infrastructure, and public cloud services. When most vendors claim they support “hybrid” cloud they are typically limited to only managing hybrid deployment models. Red Hat supports both hybrid deployment models and hybrid service models. This is important to both Development and Operations teams. For developers, it means being able to develop on the broadest choice of languages and frameworks. They could use an Oracle database running on bare-metal or virtual machine, </a:t>
            </a:r>
            <a:r>
              <a:rPr lang="en-US" sz="1100" kern="1200" dirty="0" err="1" smtClean="0">
                <a:solidFill>
                  <a:schemeClr val="tx1"/>
                </a:solidFill>
                <a:effectLst/>
                <a:latin typeface="+mn-lt"/>
                <a:ea typeface="+mn-ea"/>
                <a:cs typeface="+mn-cs"/>
              </a:rPr>
              <a:t>JBoss</a:t>
            </a:r>
            <a:r>
              <a:rPr lang="en-US" sz="1100" kern="1200" dirty="0" smtClean="0">
                <a:solidFill>
                  <a:schemeClr val="tx1"/>
                </a:solidFill>
                <a:effectLst/>
                <a:latin typeface="+mn-lt"/>
                <a:ea typeface="+mn-ea"/>
                <a:cs typeface="+mn-cs"/>
              </a:rPr>
              <a:t> EAP running on virtual machines on OpenStack, combined with </a:t>
            </a:r>
            <a:r>
              <a:rPr lang="en-US" sz="1100" kern="1200" dirty="0" err="1" smtClean="0">
                <a:solidFill>
                  <a:schemeClr val="tx1"/>
                </a:solidFill>
                <a:effectLst/>
                <a:latin typeface="+mn-lt"/>
                <a:ea typeface="+mn-ea"/>
                <a:cs typeface="+mn-cs"/>
              </a:rPr>
              <a:t>Node.js</a:t>
            </a:r>
            <a:r>
              <a:rPr lang="en-US" sz="1100" kern="1200" dirty="0" smtClean="0">
                <a:solidFill>
                  <a:schemeClr val="tx1"/>
                </a:solidFill>
                <a:effectLst/>
                <a:latin typeface="+mn-lt"/>
                <a:ea typeface="+mn-ea"/>
                <a:cs typeface="+mn-cs"/>
              </a:rPr>
              <a:t> and Ruby running in Containers on </a:t>
            </a:r>
            <a:r>
              <a:rPr lang="en-US" sz="1100" kern="1200" dirty="0" err="1" smtClean="0">
                <a:solidFill>
                  <a:schemeClr val="tx1"/>
                </a:solidFill>
                <a:effectLst/>
                <a:latin typeface="+mn-lt"/>
                <a:ea typeface="+mn-ea"/>
                <a:cs typeface="+mn-cs"/>
              </a:rPr>
              <a:t>OpenShift</a:t>
            </a:r>
            <a:r>
              <a:rPr lang="en-US" sz="1100" kern="1200" dirty="0" smtClean="0">
                <a:solidFill>
                  <a:schemeClr val="tx1"/>
                </a:solidFill>
                <a:effectLst/>
                <a:latin typeface="+mn-lt"/>
                <a:ea typeface="+mn-ea"/>
                <a:cs typeface="+mn-cs"/>
              </a:rPr>
              <a:t>. They are not constrained to a single service model that doesn’t give them everything they need.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9"/>
        <p:cNvGrpSpPr/>
        <p:nvPr/>
      </p:nvGrpSpPr>
      <p:grpSpPr>
        <a:xfrm>
          <a:off x="0" y="0"/>
          <a:ext cx="0" cy="0"/>
          <a:chOff x="0" y="0"/>
          <a:chExt cx="0" cy="0"/>
        </a:xfrm>
      </p:grpSpPr>
      <p:sp>
        <p:nvSpPr>
          <p:cNvPr id="1170" name="Shape 1170"/>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171" name="Shape 1171"/>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True Hybrid Support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The term hybrid cloud has often been over used and abused, but it is important. Enterprises need to be able to run workloads across the four major deployment models that exist today: physical, virtual, private, and public cloud. Equally as important to the deployment model is the ability to support multiple service models, such infrastructure-as-a-service, platform-as-a-service, or even bare metal, virtual machines running on scale-up virtual infrastructure, and public cloud services. When most vendors claim they support “hybrid” cloud they are typically limited to only managing hybrid deployment models. Red Hat supports both hybrid deployment models and hybrid service models. This is important to both Development and Operations teams. For developers, it means being able to develop on the broadest choice of languages and frameworks. They could use an Oracle database running on bare-metal or virtual machine, </a:t>
            </a:r>
            <a:r>
              <a:rPr lang="en-US" sz="1100" kern="1200" dirty="0" err="1" smtClean="0">
                <a:solidFill>
                  <a:schemeClr val="tx1"/>
                </a:solidFill>
                <a:effectLst/>
                <a:latin typeface="+mn-lt"/>
                <a:ea typeface="+mn-ea"/>
                <a:cs typeface="+mn-cs"/>
              </a:rPr>
              <a:t>JBoss</a:t>
            </a:r>
            <a:r>
              <a:rPr lang="en-US" sz="1100" kern="1200" dirty="0" smtClean="0">
                <a:solidFill>
                  <a:schemeClr val="tx1"/>
                </a:solidFill>
                <a:effectLst/>
                <a:latin typeface="+mn-lt"/>
                <a:ea typeface="+mn-ea"/>
                <a:cs typeface="+mn-cs"/>
              </a:rPr>
              <a:t> EAP running on virtual machines on OpenStack, combined with </a:t>
            </a:r>
            <a:r>
              <a:rPr lang="en-US" sz="1100" kern="1200" dirty="0" err="1" smtClean="0">
                <a:solidFill>
                  <a:schemeClr val="tx1"/>
                </a:solidFill>
                <a:effectLst/>
                <a:latin typeface="+mn-lt"/>
                <a:ea typeface="+mn-ea"/>
                <a:cs typeface="+mn-cs"/>
              </a:rPr>
              <a:t>Node.js</a:t>
            </a:r>
            <a:r>
              <a:rPr lang="en-US" sz="1100" kern="1200" dirty="0" smtClean="0">
                <a:solidFill>
                  <a:schemeClr val="tx1"/>
                </a:solidFill>
                <a:effectLst/>
                <a:latin typeface="+mn-lt"/>
                <a:ea typeface="+mn-ea"/>
                <a:cs typeface="+mn-cs"/>
              </a:rPr>
              <a:t> and Ruby running in Containers on </a:t>
            </a:r>
            <a:r>
              <a:rPr lang="en-US" sz="1100" kern="1200" dirty="0" err="1" smtClean="0">
                <a:solidFill>
                  <a:schemeClr val="tx1"/>
                </a:solidFill>
                <a:effectLst/>
                <a:latin typeface="+mn-lt"/>
                <a:ea typeface="+mn-ea"/>
                <a:cs typeface="+mn-cs"/>
              </a:rPr>
              <a:t>OpenShift</a:t>
            </a:r>
            <a:r>
              <a:rPr lang="en-US" sz="1100" kern="1200" dirty="0" smtClean="0">
                <a:solidFill>
                  <a:schemeClr val="tx1"/>
                </a:solidFill>
                <a:effectLst/>
                <a:latin typeface="+mn-lt"/>
                <a:ea typeface="+mn-ea"/>
                <a:cs typeface="+mn-cs"/>
              </a:rPr>
              <a:t>. They are not constrained to a single service model that doesn’t give them everything they need.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Shape 1272"/>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273" name="Shape 1273"/>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True Hybrid Support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The term hybrid cloud has often been over used and abused, but it is important. Enterprises need to be able to run workloads across the four major deployment models that exist today: physical, virtual, private, and public cloud. Equally as important to the deployment model is the ability to support multiple service models, such infrastructure-as-a-service, platform-as-a-service, or even bare metal, virtual machines running on scale-up virtual infrastructure, and public cloud services. When most vendors claim they support “hybrid” cloud they are typically limited to only managing hybrid deployment models. Red Hat supports both hybrid deployment models and hybrid service models. This is important to both Development and Operations teams. For developers, it means being able to develop on the broadest choice of languages and frameworks. They could use an Oracle database running on bare-metal or virtual machine, </a:t>
            </a:r>
            <a:r>
              <a:rPr lang="en-US" sz="1100" kern="1200" dirty="0" err="1" smtClean="0">
                <a:solidFill>
                  <a:schemeClr val="tx1"/>
                </a:solidFill>
                <a:effectLst/>
                <a:latin typeface="+mn-lt"/>
                <a:ea typeface="+mn-ea"/>
                <a:cs typeface="+mn-cs"/>
              </a:rPr>
              <a:t>JBoss</a:t>
            </a:r>
            <a:r>
              <a:rPr lang="en-US" sz="1100" kern="1200" dirty="0" smtClean="0">
                <a:solidFill>
                  <a:schemeClr val="tx1"/>
                </a:solidFill>
                <a:effectLst/>
                <a:latin typeface="+mn-lt"/>
                <a:ea typeface="+mn-ea"/>
                <a:cs typeface="+mn-cs"/>
              </a:rPr>
              <a:t> EAP running on virtual machines on OpenStack, combined with </a:t>
            </a:r>
            <a:r>
              <a:rPr lang="en-US" sz="1100" kern="1200" dirty="0" err="1" smtClean="0">
                <a:solidFill>
                  <a:schemeClr val="tx1"/>
                </a:solidFill>
                <a:effectLst/>
                <a:latin typeface="+mn-lt"/>
                <a:ea typeface="+mn-ea"/>
                <a:cs typeface="+mn-cs"/>
              </a:rPr>
              <a:t>Node.js</a:t>
            </a:r>
            <a:r>
              <a:rPr lang="en-US" sz="1100" kern="1200" dirty="0" smtClean="0">
                <a:solidFill>
                  <a:schemeClr val="tx1"/>
                </a:solidFill>
                <a:effectLst/>
                <a:latin typeface="+mn-lt"/>
                <a:ea typeface="+mn-ea"/>
                <a:cs typeface="+mn-cs"/>
              </a:rPr>
              <a:t> and Ruby running in Containers on </a:t>
            </a:r>
            <a:r>
              <a:rPr lang="en-US" sz="1100" kern="1200" dirty="0" err="1" smtClean="0">
                <a:solidFill>
                  <a:schemeClr val="tx1"/>
                </a:solidFill>
                <a:effectLst/>
                <a:latin typeface="+mn-lt"/>
                <a:ea typeface="+mn-ea"/>
                <a:cs typeface="+mn-cs"/>
              </a:rPr>
              <a:t>OpenShift</a:t>
            </a:r>
            <a:r>
              <a:rPr lang="en-US" sz="1100" kern="1200" dirty="0" smtClean="0">
                <a:solidFill>
                  <a:schemeClr val="tx1"/>
                </a:solidFill>
                <a:effectLst/>
                <a:latin typeface="+mn-lt"/>
                <a:ea typeface="+mn-ea"/>
                <a:cs typeface="+mn-cs"/>
              </a:rPr>
              <a:t>. They are not constrained to a single service model that doesn’t give them everything they need.  </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Shape 1277"/>
          <p:cNvSpPr>
            <a:spLocks noGrp="1" noRot="1" noChangeAspect="1"/>
          </p:cNvSpPr>
          <p:nvPr>
            <p:ph type="sldImg" idx="2"/>
          </p:nvPr>
        </p:nvSpPr>
        <p:spPr>
          <a:xfrm>
            <a:off x="0" y="693738"/>
            <a:ext cx="0" cy="15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278" name="Shape 1278"/>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pPr>
              <a:spcBef>
                <a:spcPts val="0"/>
              </a:spcBef>
              <a:buNone/>
            </a:pPr>
            <a:r>
              <a:rPr lang="en"/>
              <a:t>Run video of CloudForms/OSE Demonstration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Shape 1289"/>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290" name="Shape 1290"/>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Using Big Data to Optimize IT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Red Hat has been supporting Linux for a long time. In fact, we’ve been supporting Red Hat Enterprise Linux for over 13 years since RHEL AS 2.1’s release in 2002 [16]. There are over 700 Red Hat Certified Engineers in our support organization and they’ve documented over 30,000 solutions while resolving over 1 million technical issues. The Red Hat customer portal has won plenty of awards for helping connect customers searching for resolution to an issue to the right technical solution. With Red Hat Access Insights, Red Hat’s new predictive analytics service, connecting support data to recommendations is going to reach a new level of ease of use. Users can send small amounts of data about their environment back to Red Hat and it will be compared to optimal configurations to find opportunities to improve security, reliability, availability, and performance. This service is already available for Red Hat Enterprise Linux and will soon be available for all the technologies in Red Hat’s portfolio through Red Hat Cloud Suite.</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Shape 1300"/>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01" name="Shape 1301"/>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Using Big Data to Optimize IT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Red Hat has been supporting Linux for a long time. In fact, we’ve been supporting Red Hat Enterprise Linux for over 13 years since RHEL AS 2.1’s release in 2002 [16]. There are over 700 Red Hat Certified Engineers in our support organization and they’ve documented over 30,000 solutions while resolving over 1 million technical issues. The Red Hat customer portal has won plenty of awards for helping connect customers searching for resolution to an issue to the right technical solution. With Red Hat Access Insights, Red Hat’s new predictive analytics service, connecting support data to recommendations is going to reach a new level of ease of use. Users can send small amounts of data about their environment back to Red Hat and it will be compared to optimal configurations to find opportunities to improve security, reliability, availability, and performance. This service is already available for Red Hat Enterprise Linux and will soon be available for all the technologies in Red Hat’s portfolio through Red Hat Cloud Suite.</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Shape 1305"/>
          <p:cNvSpPr>
            <a:spLocks noGrp="1" noRot="1" noChangeAspect="1"/>
          </p:cNvSpPr>
          <p:nvPr>
            <p:ph type="sldImg" idx="2"/>
          </p:nvPr>
        </p:nvSpPr>
        <p:spPr>
          <a:xfrm>
            <a:off x="0" y="693738"/>
            <a:ext cx="0" cy="15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06" name="Shape 1306"/>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pPr lvl="0" rtl="0">
              <a:spcBef>
                <a:spcPts val="0"/>
              </a:spcBef>
              <a:buNone/>
            </a:pPr>
            <a:r>
              <a:rPr lang="en"/>
              <a:t>Run Video</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Shape 1381"/>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382" name="Shape 1382"/>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An Easy On-ramp and Consistent Lifecycle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Deploying a private cloud is not an easy task. The list of platforms that need to come together from configuration management, to storage, to infrastructure-as-a-service, to platform-as-a-service is large. Each of these has dependencies on sub-components within each of these platforms. For example, to generate new </a:t>
            </a:r>
            <a:r>
              <a:rPr lang="en-US" sz="1100" kern="1200" dirty="0" err="1" smtClean="0">
                <a:solidFill>
                  <a:schemeClr val="tx1"/>
                </a:solidFill>
                <a:effectLst/>
                <a:latin typeface="+mn-lt"/>
                <a:ea typeface="+mn-ea"/>
                <a:cs typeface="+mn-cs"/>
              </a:rPr>
              <a:t>docker</a:t>
            </a:r>
            <a:r>
              <a:rPr lang="en-US" sz="1100" kern="1200" dirty="0" smtClean="0">
                <a:solidFill>
                  <a:schemeClr val="tx1"/>
                </a:solidFill>
                <a:effectLst/>
                <a:latin typeface="+mn-lt"/>
                <a:ea typeface="+mn-ea"/>
                <a:cs typeface="+mn-cs"/>
              </a:rPr>
              <a:t> images need secure content and that takes integration between the content management system and the image building services. Literally hundreds of these integrations are needed to build a fully functional private cloud. This usually results in one of two options:</a:t>
            </a:r>
          </a:p>
          <a:p>
            <a:pPr lvl="0"/>
            <a:r>
              <a:rPr lang="en-US" sz="1100" kern="1200" dirty="0" smtClean="0">
                <a:solidFill>
                  <a:schemeClr val="tx1"/>
                </a:solidFill>
                <a:effectLst/>
                <a:latin typeface="+mn-lt"/>
                <a:ea typeface="+mn-ea"/>
                <a:cs typeface="+mn-cs"/>
              </a:rPr>
              <a:t>Operations requiring lots and lots of time to deliver this private cloud.</a:t>
            </a:r>
          </a:p>
          <a:p>
            <a:pPr lvl="0"/>
            <a:r>
              <a:rPr lang="en-US" sz="1100" kern="1200" dirty="0" smtClean="0">
                <a:solidFill>
                  <a:schemeClr val="tx1"/>
                </a:solidFill>
                <a:effectLst/>
                <a:latin typeface="+mn-lt"/>
                <a:ea typeface="+mn-ea"/>
                <a:cs typeface="+mn-cs"/>
              </a:rPr>
              <a:t>An army of high priced consultants arriving to deliver and maintain a private cloud.</a:t>
            </a:r>
          </a:p>
          <a:p>
            <a:r>
              <a:rPr lang="en-US" sz="1100" kern="1200" dirty="0" smtClean="0">
                <a:solidFill>
                  <a:schemeClr val="tx1"/>
                </a:solidFill>
                <a:effectLst/>
                <a:latin typeface="+mn-lt"/>
                <a:ea typeface="+mn-ea"/>
                <a:cs typeface="+mn-cs"/>
              </a:rPr>
              <a:t>Neither of these options are an optimal results for IT. Red Hat Cloud Suite provides an easy on-ramp that allows a single person in operations to deploy a private cloud and it provides the path for ongoing management of that private cloud. This allows developers to begin using the private cloud more quickly and helps operations deliver a private cloud more quickly.</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1"/>
        <p:cNvGrpSpPr/>
        <p:nvPr/>
      </p:nvGrpSpPr>
      <p:grpSpPr>
        <a:xfrm>
          <a:off x="0" y="0"/>
          <a:ext cx="0" cy="0"/>
          <a:chOff x="0" y="0"/>
          <a:chExt cx="0" cy="0"/>
        </a:xfrm>
      </p:grpSpPr>
      <p:sp>
        <p:nvSpPr>
          <p:cNvPr id="1412" name="Shape 1412"/>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413" name="Shape 1413"/>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r>
              <a:rPr lang="en-US" sz="1100" b="1" kern="1200" dirty="0" smtClean="0">
                <a:solidFill>
                  <a:schemeClr val="tx1"/>
                </a:solidFill>
                <a:effectLst/>
                <a:latin typeface="+mn-lt"/>
                <a:ea typeface="+mn-ea"/>
                <a:cs typeface="+mn-cs"/>
              </a:rPr>
              <a:t>An Easy On-ramp and Consistent Lifecycle</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Deploying a private cloud is not an easy task. The list of platforms that need to come together from configuration management, to storage, to infrastructure-as-a-service, to platform-as-a-service is large. Each of these has dependencies on sub-components within each of these platforms. For example, to generate new </a:t>
            </a:r>
            <a:r>
              <a:rPr lang="en-US" sz="1100" kern="1200" dirty="0" err="1" smtClean="0">
                <a:solidFill>
                  <a:schemeClr val="tx1"/>
                </a:solidFill>
                <a:effectLst/>
                <a:latin typeface="+mn-lt"/>
                <a:ea typeface="+mn-ea"/>
                <a:cs typeface="+mn-cs"/>
              </a:rPr>
              <a:t>docker</a:t>
            </a:r>
            <a:r>
              <a:rPr lang="en-US" sz="1100" kern="1200" dirty="0" smtClean="0">
                <a:solidFill>
                  <a:schemeClr val="tx1"/>
                </a:solidFill>
                <a:effectLst/>
                <a:latin typeface="+mn-lt"/>
                <a:ea typeface="+mn-ea"/>
                <a:cs typeface="+mn-cs"/>
              </a:rPr>
              <a:t> images need secure content and that takes integration between the content management system and the image building services. Literally hundreds of these integrations are needed to build a fully functional private cloud. This usually results in one of two options:</a:t>
            </a:r>
          </a:p>
          <a:p>
            <a:pPr lvl="0"/>
            <a:r>
              <a:rPr lang="en-US" sz="1100" kern="1200" dirty="0" smtClean="0">
                <a:solidFill>
                  <a:schemeClr val="tx1"/>
                </a:solidFill>
                <a:effectLst/>
                <a:latin typeface="+mn-lt"/>
                <a:ea typeface="+mn-ea"/>
                <a:cs typeface="+mn-cs"/>
              </a:rPr>
              <a:t>Operations requiring lots and lots of time to deliver this private cloud.</a:t>
            </a:r>
          </a:p>
          <a:p>
            <a:pPr lvl="0"/>
            <a:r>
              <a:rPr lang="en-US" sz="1100" kern="1200" dirty="0" smtClean="0">
                <a:solidFill>
                  <a:schemeClr val="tx1"/>
                </a:solidFill>
                <a:effectLst/>
                <a:latin typeface="+mn-lt"/>
                <a:ea typeface="+mn-ea"/>
                <a:cs typeface="+mn-cs"/>
              </a:rPr>
              <a:t>An army of high priced consultants arriving to deliver and maintain a private cloud.</a:t>
            </a:r>
          </a:p>
          <a:p>
            <a:r>
              <a:rPr lang="en-US" sz="1100" kern="1200" dirty="0" smtClean="0">
                <a:solidFill>
                  <a:schemeClr val="tx1"/>
                </a:solidFill>
                <a:effectLst/>
                <a:latin typeface="+mn-lt"/>
                <a:ea typeface="+mn-ea"/>
                <a:cs typeface="+mn-cs"/>
              </a:rPr>
              <a:t>Neither of these options are an optimal results for IT. Red Hat Cloud Suite provides an easy on-ramp that allows a single person in operations to deploy a private cloud and it provides the path for ongoing management of that private cloud. This allows developers to begin using the private cloud more quickly and helps operations deliver a private cloud more quickly.</a:t>
            </a:r>
            <a:endParaRPr lang="en-US" sz="1100" kern="1200" dirty="0">
              <a:solidFill>
                <a:schemeClr val="tx1"/>
              </a:solidFill>
              <a:effectLst/>
              <a:latin typeface="+mn-lt"/>
              <a:ea typeface="+mn-ea"/>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Shape 1417"/>
          <p:cNvSpPr>
            <a:spLocks noGrp="1" noRot="1" noChangeAspect="1"/>
          </p:cNvSpPr>
          <p:nvPr>
            <p:ph type="sldImg" idx="2"/>
          </p:nvPr>
        </p:nvSpPr>
        <p:spPr>
          <a:xfrm>
            <a:off x="0" y="693738"/>
            <a:ext cx="0" cy="15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418" name="Shape 1418"/>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pPr lvl="0" rtl="0">
              <a:spcBef>
                <a:spcPts val="0"/>
              </a:spcBef>
              <a:buNone/>
            </a:pPr>
            <a:r>
              <a:rPr lang="en"/>
              <a:t>Run Video</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Shape 1423"/>
          <p:cNvSpPr>
            <a:spLocks noGrp="1" noRot="1" noChangeAspect="1"/>
          </p:cNvSpPr>
          <p:nvPr>
            <p:ph type="sldImg" idx="2"/>
          </p:nvPr>
        </p:nvSpPr>
        <p:spPr>
          <a:xfrm>
            <a:off x="0" y="694170"/>
            <a:ext cx="0" cy="1442"/>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424" name="Shape 1424"/>
          <p:cNvSpPr txBox="1">
            <a:spLocks noGrp="1"/>
          </p:cNvSpPr>
          <p:nvPr>
            <p:ph type="body" idx="1"/>
          </p:nvPr>
        </p:nvSpPr>
        <p:spPr>
          <a:xfrm>
            <a:off x="686360" y="4342533"/>
            <a:ext cx="5485279" cy="4114510"/>
          </a:xfrm>
          <a:prstGeom prst="rect">
            <a:avLst/>
          </a:prstGeom>
          <a:noFill/>
          <a:ln>
            <a:noFill/>
          </a:ln>
        </p:spPr>
        <p:txBody>
          <a:bodyPr lIns="0" tIns="0" rIns="0" bIns="0" anchor="t" anchorCtr="0">
            <a:noAutofit/>
          </a:bodyPr>
          <a:lstStyle/>
          <a:p>
            <a:pPr rtl="0">
              <a:spcBef>
                <a:spcPts val="0"/>
              </a:spcBef>
              <a:buNone/>
            </a:pPr>
            <a:r>
              <a:rPr lang="en-US" dirty="0" smtClean="0"/>
              <a:t>Summarizing </a:t>
            </a:r>
            <a:endParaRPr lang="en"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6"/>
        <p:cNvGrpSpPr/>
        <p:nvPr/>
      </p:nvGrpSpPr>
      <p:grpSpPr>
        <a:xfrm>
          <a:off x="0" y="0"/>
          <a:ext cx="0" cy="0"/>
          <a:chOff x="0" y="0"/>
          <a:chExt cx="0" cy="0"/>
        </a:xfrm>
      </p:grpSpPr>
      <p:sp>
        <p:nvSpPr>
          <p:cNvPr id="1427" name="Shape 1427"/>
          <p:cNvSpPr>
            <a:spLocks noGrp="1" noRot="1" noChangeAspect="1"/>
          </p:cNvSpPr>
          <p:nvPr>
            <p:ph type="sldImg" idx="2"/>
          </p:nvPr>
        </p:nvSpPr>
        <p:spPr>
          <a:xfrm>
            <a:off x="0" y="694170"/>
            <a:ext cx="0" cy="15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428" name="Shape 1428"/>
          <p:cNvSpPr txBox="1">
            <a:spLocks noGrp="1"/>
          </p:cNvSpPr>
          <p:nvPr>
            <p:ph type="body" idx="1"/>
          </p:nvPr>
        </p:nvSpPr>
        <p:spPr>
          <a:xfrm>
            <a:off x="686360" y="4342533"/>
            <a:ext cx="5485200" cy="4114500"/>
          </a:xfrm>
          <a:prstGeom prst="rect">
            <a:avLst/>
          </a:prstGeom>
          <a:noFill/>
          <a:ln>
            <a:noFill/>
          </a:ln>
        </p:spPr>
        <p:txBody>
          <a:bodyPr lIns="0" tIns="0" rIns="0" bIns="0" anchor="t" anchorCtr="0">
            <a:noAutofit/>
          </a:bodyPr>
          <a:lstStyle/>
          <a:p>
            <a:pPr rtl="0">
              <a:spcBef>
                <a:spcPts val="0"/>
              </a:spcBef>
              <a:buNone/>
            </a:pPr>
            <a:r>
              <a:rPr lang="en"/>
              <a:t>Thomas - Go forth and conquer</a:t>
            </a:r>
          </a:p>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685800" y="0"/>
            <a:ext cx="7772400" cy="1417499"/>
          </a:xfrm>
          <a:prstGeom prst="rect">
            <a:avLst/>
          </a:prstGeom>
          <a:noFill/>
          <a:ln>
            <a:noFill/>
          </a:ln>
        </p:spPr>
        <p:txBody>
          <a:bodyPr lIns="91425" tIns="91425" rIns="91425" bIns="91425" anchor="b"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marL="457200" algn="l" rtl="0">
              <a:spcBef>
                <a:spcPts val="0"/>
              </a:spcBef>
              <a:spcAft>
                <a:spcPts val="0"/>
              </a:spcAft>
              <a:defRPr/>
            </a:lvl6pPr>
            <a:lvl7pPr marL="914400" algn="l" rtl="0">
              <a:spcBef>
                <a:spcPts val="0"/>
              </a:spcBef>
              <a:spcAft>
                <a:spcPts val="0"/>
              </a:spcAft>
              <a:defRPr/>
            </a:lvl7pPr>
            <a:lvl8pPr marL="1371600" algn="l" rtl="0">
              <a:spcBef>
                <a:spcPts val="0"/>
              </a:spcBef>
              <a:spcAft>
                <a:spcPts val="0"/>
              </a:spcAft>
              <a:defRPr/>
            </a:lvl8pPr>
            <a:lvl9pPr marL="1828800" algn="l" rtl="0">
              <a:spcBef>
                <a:spcPts val="0"/>
              </a:spcBef>
              <a:spcAft>
                <a:spcPts val="0"/>
              </a:spcAft>
              <a:defRPr/>
            </a:lvl9pPr>
          </a:lstStyle>
          <a:p>
            <a:endParaRPr/>
          </a:p>
        </p:txBody>
      </p:sp>
      <p:sp>
        <p:nvSpPr>
          <p:cNvPr id="13" name="Shape 13"/>
          <p:cNvSpPr txBox="1">
            <a:spLocks noGrp="1"/>
          </p:cNvSpPr>
          <p:nvPr>
            <p:ph type="body" idx="1"/>
          </p:nvPr>
        </p:nvSpPr>
        <p:spPr>
          <a:xfrm>
            <a:off x="685800" y="2057400"/>
            <a:ext cx="7772400" cy="3657600"/>
          </a:xfrm>
          <a:prstGeom prst="rect">
            <a:avLst/>
          </a:prstGeom>
          <a:noFill/>
          <a:ln>
            <a:noFill/>
          </a:ln>
        </p:spPr>
        <p:txBody>
          <a:bodyPr lIns="91425" tIns="91425" rIns="91425" bIns="91425" anchor="t" anchorCtr="0"/>
          <a:lstStyle>
            <a:lvl1pPr marL="342900" indent="-342900" algn="l" rtl="0">
              <a:spcBef>
                <a:spcPts val="0"/>
              </a:spcBef>
              <a:spcAft>
                <a:spcPts val="725"/>
              </a:spcAft>
              <a:defRPr/>
            </a:lvl1pPr>
            <a:lvl2pPr marL="742950" indent="-285750" algn="l" rtl="0">
              <a:spcBef>
                <a:spcPts val="0"/>
              </a:spcBef>
              <a:spcAft>
                <a:spcPts val="725"/>
              </a:spcAft>
              <a:defRPr/>
            </a:lvl2pPr>
            <a:lvl3pPr marL="1143000" indent="-228600" algn="l" rtl="0">
              <a:spcBef>
                <a:spcPts val="0"/>
              </a:spcBef>
              <a:spcAft>
                <a:spcPts val="850"/>
              </a:spcAft>
              <a:defRPr/>
            </a:lvl3pPr>
            <a:lvl4pPr marL="1600200" indent="-228600" algn="l" rtl="0">
              <a:spcBef>
                <a:spcPts val="0"/>
              </a:spcBef>
              <a:spcAft>
                <a:spcPts val="563"/>
              </a:spcAft>
              <a:defRPr/>
            </a:lvl4pPr>
            <a:lvl5pPr marL="2057400" indent="-228600" algn="l" rtl="0">
              <a:spcBef>
                <a:spcPts val="0"/>
              </a:spcBef>
              <a:spcAft>
                <a:spcPts val="288"/>
              </a:spcAft>
              <a:defRPr/>
            </a:lvl5pPr>
            <a:lvl6pPr marL="0" indent="0" algn="l" rtl="0">
              <a:spcBef>
                <a:spcPts val="0"/>
              </a:spcBef>
              <a:spcAft>
                <a:spcPts val="284"/>
              </a:spcAft>
              <a:defRPr/>
            </a:lvl6pPr>
            <a:lvl7pPr marL="0" indent="0" algn="l" rtl="0">
              <a:spcBef>
                <a:spcPts val="0"/>
              </a:spcBef>
              <a:spcAft>
                <a:spcPts val="284"/>
              </a:spcAft>
              <a:defRPr/>
            </a:lvl7pPr>
            <a:lvl8pPr marL="0" indent="0" algn="l" rtl="0">
              <a:spcBef>
                <a:spcPts val="0"/>
              </a:spcBef>
              <a:spcAft>
                <a:spcPts val="284"/>
              </a:spcAft>
              <a:defRPr/>
            </a:lvl8pPr>
            <a:lvl9pPr marL="0" indent="0" algn="l" rtl="0">
              <a:spcBef>
                <a:spcPts val="0"/>
              </a:spcBef>
              <a:spcAft>
                <a:spcPts val="284"/>
              </a:spcAft>
              <a:defRPr/>
            </a:lvl9pPr>
          </a:lstStyle>
          <a:p>
            <a:endParaRPr/>
          </a:p>
        </p:txBody>
      </p:sp>
      <p:sp>
        <p:nvSpPr>
          <p:cNvPr id="14" name="Shape 14"/>
          <p:cNvSpPr txBox="1">
            <a:spLocks noGrp="1"/>
          </p:cNvSpPr>
          <p:nvPr>
            <p:ph type="ftr" idx="11"/>
          </p:nvPr>
        </p:nvSpPr>
        <p:spPr>
          <a:xfrm>
            <a:off x="593725" y="6565900"/>
            <a:ext cx="6629400" cy="2286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5" name="Shape 15"/>
          <p:cNvSpPr txBox="1">
            <a:spLocks noGrp="1"/>
          </p:cNvSpPr>
          <p:nvPr>
            <p:ph type="sldNum" idx="12"/>
          </p:nvPr>
        </p:nvSpPr>
        <p:spPr>
          <a:xfrm>
            <a:off x="9525" y="6565900"/>
            <a:ext cx="501599" cy="228600"/>
          </a:xfrm>
          <a:prstGeom prst="rect">
            <a:avLst/>
          </a:prstGeom>
          <a:noFill/>
          <a:ln>
            <a:noFill/>
          </a:ln>
        </p:spPr>
        <p:txBody>
          <a:bodyPr lIns="0" tIns="0" rIns="0" bIns="0" anchor="t" anchorCtr="0">
            <a:noAutofit/>
          </a:bodyPr>
          <a:lstStyle/>
          <a:p>
            <a:pPr marL="0" marR="0" lvl="0" indent="0" algn="r" rtl="0">
              <a:lnSpc>
                <a:spcPct val="100000"/>
              </a:lnSpc>
              <a:spcBef>
                <a:spcPts val="0"/>
              </a:spcBef>
              <a:spcAft>
                <a:spcPts val="0"/>
              </a:spcAft>
              <a:buClr>
                <a:srgbClr val="000000"/>
              </a:buClr>
              <a:buSzPct val="25000"/>
              <a:buFont typeface="Arial"/>
              <a:buNone/>
            </a:pPr>
            <a:r>
              <a:rPr lang="en" sz="800" b="1" i="0" u="none" strike="noStrike" cap="none" baseline="0">
                <a:solidFill>
                  <a:srgbClr val="000000"/>
                </a:solidFill>
                <a:latin typeface="Arial"/>
                <a:ea typeface="Arial"/>
                <a:cs typeface="Arial"/>
                <a:sym typeface="Arial"/>
              </a:rPr>
              <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6"/>
        <p:cNvGrpSpPr/>
        <p:nvPr/>
      </p:nvGrpSpPr>
      <p:grpSpPr>
        <a:xfrm>
          <a:off x="0" y="0"/>
          <a:ext cx="0" cy="0"/>
          <a:chOff x="0" y="0"/>
          <a:chExt cx="0" cy="0"/>
        </a:xfrm>
      </p:grpSpPr>
      <p:sp>
        <p:nvSpPr>
          <p:cNvPr id="17" name="Shape 17"/>
          <p:cNvSpPr txBox="1">
            <a:spLocks noGrp="1"/>
          </p:cNvSpPr>
          <p:nvPr>
            <p:ph type="ctrTitle"/>
          </p:nvPr>
        </p:nvSpPr>
        <p:spPr>
          <a:xfrm>
            <a:off x="800125" y="3080000"/>
            <a:ext cx="7772400" cy="1470000"/>
          </a:xfrm>
          <a:prstGeom prst="rect">
            <a:avLst/>
          </a:prstGeom>
          <a:noFill/>
          <a:ln>
            <a:noFill/>
          </a:ln>
        </p:spPr>
        <p:txBody>
          <a:bodyPr lIns="91425" tIns="91425" rIns="91425" bIns="91425" anchor="ctr"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457200" marR="0" indent="0" algn="l" rtl="0">
              <a:spcBef>
                <a:spcPts val="0"/>
              </a:spcBef>
              <a:spcAft>
                <a:spcPts val="0"/>
              </a:spcAft>
              <a:defRPr/>
            </a:lvl6pPr>
            <a:lvl7pPr marL="914400" marR="0" indent="0" algn="l" rtl="0">
              <a:spcBef>
                <a:spcPts val="0"/>
              </a:spcBef>
              <a:spcAft>
                <a:spcPts val="0"/>
              </a:spcAft>
              <a:defRPr/>
            </a:lvl7pPr>
            <a:lvl8pPr marL="1371600" marR="0" indent="0" algn="l" rtl="0">
              <a:spcBef>
                <a:spcPts val="0"/>
              </a:spcBef>
              <a:spcAft>
                <a:spcPts val="0"/>
              </a:spcAft>
              <a:defRPr/>
            </a:lvl8pPr>
            <a:lvl9pPr marL="1828800" marR="0" indent="0" algn="l" rtl="0">
              <a:spcBef>
                <a:spcPts val="0"/>
              </a:spcBef>
              <a:spcAft>
                <a:spcPts val="0"/>
              </a:spcAft>
              <a:defRPr/>
            </a:lvl9pPr>
          </a:lstStyle>
          <a:p>
            <a:endParaRPr/>
          </a:p>
        </p:txBody>
      </p:sp>
      <p:sp>
        <p:nvSpPr>
          <p:cNvPr id="18" name="Shape 18"/>
          <p:cNvSpPr txBox="1">
            <a:spLocks noGrp="1"/>
          </p:cNvSpPr>
          <p:nvPr>
            <p:ph type="subTitle" idx="1"/>
          </p:nvPr>
        </p:nvSpPr>
        <p:spPr>
          <a:xfrm>
            <a:off x="1371600" y="3886200"/>
            <a:ext cx="6400799" cy="1752600"/>
          </a:xfrm>
          <a:prstGeom prst="rect">
            <a:avLst/>
          </a:prstGeom>
          <a:noFill/>
          <a:ln>
            <a:noFill/>
          </a:ln>
        </p:spPr>
        <p:txBody>
          <a:bodyPr lIns="91425" tIns="91425" rIns="91425" bIns="91425" anchor="ctr" anchorCtr="0"/>
          <a:lstStyle>
            <a:lvl1pPr marL="342900" marR="0" indent="-342900" algn="ctr" rtl="0">
              <a:spcBef>
                <a:spcPts val="0"/>
              </a:spcBef>
              <a:spcAft>
                <a:spcPts val="1413"/>
              </a:spcAft>
              <a:buClr>
                <a:srgbClr val="FFFFFF"/>
              </a:buClr>
              <a:buFont typeface="Arial"/>
              <a:buNone/>
              <a:defRPr/>
            </a:lvl1pPr>
            <a:lvl2pPr marL="742950" marR="0" indent="-285750" algn="l" rtl="0">
              <a:spcBef>
                <a:spcPts val="0"/>
              </a:spcBef>
              <a:spcAft>
                <a:spcPts val="1138"/>
              </a:spcAft>
              <a:buClr>
                <a:srgbClr val="FFFFFF"/>
              </a:buClr>
              <a:buFont typeface="Arial"/>
              <a:buNone/>
              <a:defRPr/>
            </a:lvl2pPr>
            <a:lvl3pPr marL="1143000" marR="0" indent="-228600" algn="l" rtl="0">
              <a:spcBef>
                <a:spcPts val="0"/>
              </a:spcBef>
              <a:spcAft>
                <a:spcPts val="850"/>
              </a:spcAft>
              <a:buClr>
                <a:srgbClr val="FFFFFF"/>
              </a:buClr>
              <a:buFont typeface="Arial"/>
              <a:buNone/>
              <a:defRPr/>
            </a:lvl3pPr>
            <a:lvl4pPr marL="1600200" marR="0" indent="-228600" algn="l" rtl="0">
              <a:spcBef>
                <a:spcPts val="0"/>
              </a:spcBef>
              <a:spcAft>
                <a:spcPts val="563"/>
              </a:spcAft>
              <a:buClr>
                <a:srgbClr val="FFFFFF"/>
              </a:buClr>
              <a:buFont typeface="Arial"/>
              <a:buNone/>
              <a:defRPr/>
            </a:lvl4pPr>
            <a:lvl5pPr marL="2057400" marR="0" indent="-228600" algn="l" rtl="0">
              <a:spcBef>
                <a:spcPts val="0"/>
              </a:spcBef>
              <a:spcAft>
                <a:spcPts val="288"/>
              </a:spcAft>
              <a:buClr>
                <a:srgbClr val="FFFFFF"/>
              </a:buClr>
              <a:buFont typeface="Arial"/>
              <a:buNone/>
              <a:defRPr/>
            </a:lvl5pPr>
            <a:lvl6pPr marL="0" marR="0" indent="0" algn="l" rtl="0">
              <a:spcBef>
                <a:spcPts val="0"/>
              </a:spcBef>
              <a:spcAft>
                <a:spcPts val="284"/>
              </a:spcAft>
              <a:buClr>
                <a:srgbClr val="FFFFFF"/>
              </a:buClr>
              <a:buFont typeface="Arial"/>
              <a:buNone/>
              <a:defRPr/>
            </a:lvl6pPr>
            <a:lvl7pPr marL="0" marR="0" indent="0" algn="l" rtl="0">
              <a:spcBef>
                <a:spcPts val="0"/>
              </a:spcBef>
              <a:spcAft>
                <a:spcPts val="284"/>
              </a:spcAft>
              <a:buClr>
                <a:srgbClr val="FFFFFF"/>
              </a:buClr>
              <a:buFont typeface="Arial"/>
              <a:buNone/>
              <a:defRPr/>
            </a:lvl7pPr>
            <a:lvl8pPr marL="0" marR="0" indent="0" algn="l" rtl="0">
              <a:spcBef>
                <a:spcPts val="0"/>
              </a:spcBef>
              <a:spcAft>
                <a:spcPts val="284"/>
              </a:spcAft>
              <a:buClr>
                <a:srgbClr val="FFFFFF"/>
              </a:buClr>
              <a:buFont typeface="Arial"/>
              <a:buNone/>
              <a:defRPr/>
            </a:lvl8pPr>
            <a:lvl9pPr marL="0" marR="0" indent="0" algn="l" rtl="0">
              <a:spcBef>
                <a:spcPts val="0"/>
              </a:spcBef>
              <a:spcAft>
                <a:spcPts val="284"/>
              </a:spcAft>
              <a:buClr>
                <a:srgbClr val="FFFFFF"/>
              </a:buClr>
              <a:buFont typeface="Arial"/>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9"/>
        <p:cNvGrpSpPr/>
        <p:nvPr/>
      </p:nvGrpSpPr>
      <p:grpSpPr>
        <a:xfrm>
          <a:off x="0" y="0"/>
          <a:ext cx="0" cy="0"/>
          <a:chOff x="0" y="0"/>
          <a:chExt cx="0" cy="0"/>
        </a:xfrm>
      </p:grpSpPr>
      <p:sp>
        <p:nvSpPr>
          <p:cNvPr id="20" name="Shape 20"/>
          <p:cNvSpPr txBox="1">
            <a:spLocks noGrp="1"/>
          </p:cNvSpPr>
          <p:nvPr>
            <p:ph type="dt" idx="10"/>
          </p:nvPr>
        </p:nvSpPr>
        <p:spPr>
          <a:xfrm>
            <a:off x="0" y="0"/>
            <a:ext cx="2999699" cy="2999699"/>
          </a:xfrm>
          <a:prstGeom prst="rect">
            <a:avLst/>
          </a:prstGeom>
          <a:noFill/>
          <a:ln>
            <a:noFill/>
          </a:ln>
        </p:spPr>
        <p:txBody>
          <a:bodyPr lIns="91425" tIns="91425" rIns="91425" bIns="91425" anchor="t" anchorCtr="0"/>
          <a:lstStyle>
            <a:lvl1pPr marL="0" marR="0" indent="0" algn="l" rtl="0">
              <a:spcBef>
                <a:spcPts val="0"/>
              </a:spcBef>
              <a:buSzPct val="100000"/>
              <a:defRPr sz="1400"/>
            </a:lvl1pPr>
            <a:lvl2pPr marL="457200" marR="0" indent="0" algn="l" rtl="0">
              <a:spcBef>
                <a:spcPts val="0"/>
              </a:spcBef>
              <a:buSzPct val="100000"/>
              <a:defRPr sz="1400"/>
            </a:lvl2pPr>
            <a:lvl3pPr marL="914400" marR="0" indent="0" algn="l" rtl="0">
              <a:spcBef>
                <a:spcPts val="0"/>
              </a:spcBef>
              <a:buSzPct val="100000"/>
              <a:defRPr sz="1400"/>
            </a:lvl3pPr>
            <a:lvl4pPr marL="1371600" marR="0" indent="0" algn="l" rtl="0">
              <a:spcBef>
                <a:spcPts val="0"/>
              </a:spcBef>
              <a:buSzPct val="100000"/>
              <a:defRPr sz="1400"/>
            </a:lvl4pPr>
            <a:lvl5pPr marL="1828800" marR="0" indent="0" algn="l" rtl="0">
              <a:spcBef>
                <a:spcPts val="0"/>
              </a:spcBef>
              <a:buSzPct val="100000"/>
              <a:defRPr sz="1400"/>
            </a:lvl5pPr>
            <a:lvl6pPr marL="2286000" marR="0" indent="0" algn="l" rtl="0">
              <a:spcBef>
                <a:spcPts val="0"/>
              </a:spcBef>
              <a:buSzPct val="100000"/>
              <a:defRPr sz="1400"/>
            </a:lvl6pPr>
            <a:lvl7pPr marL="2743200" marR="0" indent="0" algn="l" rtl="0">
              <a:spcBef>
                <a:spcPts val="0"/>
              </a:spcBef>
              <a:buSzPct val="100000"/>
              <a:defRPr sz="1400"/>
            </a:lvl7pPr>
            <a:lvl8pPr marL="3200400" marR="0" indent="0" algn="l" rtl="0">
              <a:spcBef>
                <a:spcPts val="0"/>
              </a:spcBef>
              <a:buSzPct val="100000"/>
              <a:defRPr sz="1400"/>
            </a:lvl8pPr>
            <a:lvl9pPr marL="3657600" marR="0" indent="0" algn="l" rtl="0">
              <a:spcBef>
                <a:spcPts val="0"/>
              </a:spcBef>
              <a:buSzPct val="100000"/>
              <a:defRPr sz="1400"/>
            </a:lvl9pPr>
          </a:lstStyle>
          <a:p>
            <a:endParaRPr/>
          </a:p>
        </p:txBody>
      </p:sp>
      <p:sp>
        <p:nvSpPr>
          <p:cNvPr id="21" name="Shape 21"/>
          <p:cNvSpPr txBox="1">
            <a:spLocks noGrp="1"/>
          </p:cNvSpPr>
          <p:nvPr>
            <p:ph type="ftr" idx="11"/>
          </p:nvPr>
        </p:nvSpPr>
        <p:spPr>
          <a:xfrm>
            <a:off x="593281" y="6565320"/>
            <a:ext cx="6629400" cy="228600"/>
          </a:xfrm>
          <a:prstGeom prst="rect">
            <a:avLst/>
          </a:prstGeom>
          <a:noFill/>
          <a:ln>
            <a:noFill/>
          </a:ln>
        </p:spPr>
        <p:txBody>
          <a:bodyPr lIns="91425" tIns="91425" rIns="91425" bIns="91425" anchor="t" anchorCtr="1"/>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2" name="Shape 22"/>
          <p:cNvSpPr txBox="1">
            <a:spLocks noGrp="1"/>
          </p:cNvSpPr>
          <p:nvPr>
            <p:ph type="sldNum" idx="12"/>
          </p:nvPr>
        </p:nvSpPr>
        <p:spPr>
          <a:xfrm>
            <a:off x="9000" y="6566400"/>
            <a:ext cx="502800" cy="228600"/>
          </a:xfrm>
          <a:prstGeom prst="rect">
            <a:avLst/>
          </a:prstGeom>
          <a:noFill/>
          <a:ln>
            <a:noFill/>
          </a:ln>
        </p:spPr>
        <p:txBody>
          <a:bodyPr lIns="91425" tIns="45700" rIns="91425" bIns="45700" anchor="t" anchorCtr="1">
            <a:noAutofit/>
          </a:bodyPr>
          <a:lstStyle/>
          <a:p>
            <a:pPr marL="0" marR="0" lvl="0" indent="0" algn="l" rtl="0">
              <a:spcBef>
                <a:spcPts val="0"/>
              </a:spcBef>
              <a:buSzPct val="25000"/>
              <a:buNone/>
            </a:pPr>
            <a:fld id="{00000000-1234-1234-1234-123412341234}" type="slidenum">
              <a:rPr lang="en" sz="1800" b="0" i="0" u="none" strike="noStrike" cap="none" baseline="0">
                <a:solidFill>
                  <a:schemeClr val="dk1"/>
                </a:solidFill>
                <a:latin typeface="Calibri"/>
                <a:ea typeface="Calibri"/>
                <a:cs typeface="Calibri"/>
                <a:sym typeface="Calibri"/>
              </a:rPr>
              <a:t>‹#›</a:t>
            </a:fld>
            <a:endParaRPr lang="en" sz="1800" b="0" i="0" u="none" strike="noStrike" cap="none" baseline="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457200" y="274637"/>
            <a:ext cx="8229600" cy="1143000"/>
          </a:xfrm>
          <a:prstGeom prst="rect">
            <a:avLst/>
          </a:prstGeom>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5" name="Shape 25"/>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6" name="Shape 26"/>
          <p:cNvSpPr txBox="1">
            <a:spLocks noGrp="1"/>
          </p:cNvSpPr>
          <p:nvPr>
            <p:ph type="sldNum" idx="12"/>
          </p:nvPr>
        </p:nvSpPr>
        <p:spPr>
          <a:xfrm>
            <a:off x="8556791" y="6333134"/>
            <a:ext cx="548699" cy="524699"/>
          </a:xfrm>
          <a:prstGeom prst="rect">
            <a:avLst/>
          </a:prstGeom>
        </p:spPr>
        <p:txBody>
          <a:bodyPr lIns="0" tIns="0" rIns="0" bIns="0" anchor="t"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
        <p:cNvGrpSpPr/>
        <p:nvPr/>
      </p:nvGrpSpPr>
      <p:grpSpPr>
        <a:xfrm>
          <a:off x="0" y="0"/>
          <a:ext cx="0" cy="0"/>
          <a:chOff x="0" y="0"/>
          <a:chExt cx="0" cy="0"/>
        </a:xfrm>
      </p:grpSpPr>
      <p:pic>
        <p:nvPicPr>
          <p:cNvPr id="5" name="Shape 5"/>
          <p:cNvPicPr preferRelativeResize="0"/>
          <p:nvPr/>
        </p:nvPicPr>
        <p:blipFill rotWithShape="1">
          <a:blip r:embed="rId6">
            <a:alphaModFix/>
          </a:blip>
          <a:srcRect/>
          <a:stretch/>
        </p:blipFill>
        <p:spPr>
          <a:xfrm>
            <a:off x="0" y="0"/>
            <a:ext cx="9167700" cy="6873900"/>
          </a:xfrm>
          <a:prstGeom prst="rect">
            <a:avLst/>
          </a:prstGeom>
          <a:noFill/>
          <a:ln>
            <a:noFill/>
          </a:ln>
        </p:spPr>
      </p:pic>
      <p:pic>
        <p:nvPicPr>
          <p:cNvPr id="6" name="Shape 6"/>
          <p:cNvPicPr preferRelativeResize="0"/>
          <p:nvPr/>
        </p:nvPicPr>
        <p:blipFill rotWithShape="1">
          <a:blip r:embed="rId7">
            <a:alphaModFix/>
          </a:blip>
          <a:srcRect/>
          <a:stretch/>
        </p:blipFill>
        <p:spPr>
          <a:xfrm>
            <a:off x="8202611" y="6454775"/>
            <a:ext cx="712799" cy="228600"/>
          </a:xfrm>
          <a:prstGeom prst="rect">
            <a:avLst/>
          </a:prstGeom>
          <a:noFill/>
          <a:ln>
            <a:noFill/>
          </a:ln>
        </p:spPr>
      </p:pic>
      <p:sp>
        <p:nvSpPr>
          <p:cNvPr id="7" name="Shape 7"/>
          <p:cNvSpPr txBox="1">
            <a:spLocks noGrp="1"/>
          </p:cNvSpPr>
          <p:nvPr>
            <p:ph type="title"/>
          </p:nvPr>
        </p:nvSpPr>
        <p:spPr>
          <a:xfrm>
            <a:off x="685800" y="0"/>
            <a:ext cx="7772400" cy="1417499"/>
          </a:xfrm>
          <a:prstGeom prst="rect">
            <a:avLst/>
          </a:prstGeom>
          <a:noFill/>
          <a:ln>
            <a:noFill/>
          </a:ln>
        </p:spPr>
        <p:txBody>
          <a:bodyPr lIns="91425" tIns="91425" rIns="91425" bIns="91425" anchor="b"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457200" marR="0" indent="0" algn="l" rtl="0">
              <a:spcBef>
                <a:spcPts val="0"/>
              </a:spcBef>
              <a:spcAft>
                <a:spcPts val="0"/>
              </a:spcAft>
              <a:defRPr/>
            </a:lvl6pPr>
            <a:lvl7pPr marL="914400" marR="0" indent="0" algn="l" rtl="0">
              <a:spcBef>
                <a:spcPts val="0"/>
              </a:spcBef>
              <a:spcAft>
                <a:spcPts val="0"/>
              </a:spcAft>
              <a:defRPr/>
            </a:lvl7pPr>
            <a:lvl8pPr marL="1371600" marR="0" indent="0" algn="l" rtl="0">
              <a:spcBef>
                <a:spcPts val="0"/>
              </a:spcBef>
              <a:spcAft>
                <a:spcPts val="0"/>
              </a:spcAft>
              <a:defRPr/>
            </a:lvl8pPr>
            <a:lvl9pPr marL="1828800" marR="0" indent="0" algn="l" rtl="0">
              <a:spcBef>
                <a:spcPts val="0"/>
              </a:spcBef>
              <a:spcAft>
                <a:spcPts val="0"/>
              </a:spcAft>
              <a:defRPr/>
            </a:lvl9pPr>
          </a:lstStyle>
          <a:p>
            <a:endParaRPr/>
          </a:p>
        </p:txBody>
      </p:sp>
      <p:sp>
        <p:nvSpPr>
          <p:cNvPr id="8" name="Shape 8"/>
          <p:cNvSpPr txBox="1">
            <a:spLocks noGrp="1"/>
          </p:cNvSpPr>
          <p:nvPr>
            <p:ph type="body" idx="1"/>
          </p:nvPr>
        </p:nvSpPr>
        <p:spPr>
          <a:xfrm>
            <a:off x="685800" y="2057400"/>
            <a:ext cx="7772400" cy="3657600"/>
          </a:xfrm>
          <a:prstGeom prst="rect">
            <a:avLst/>
          </a:prstGeom>
          <a:noFill/>
          <a:ln>
            <a:noFill/>
          </a:ln>
        </p:spPr>
        <p:txBody>
          <a:bodyPr lIns="91425" tIns="91425" rIns="91425" bIns="91425" anchor="t" anchorCtr="0"/>
          <a:lstStyle>
            <a:lvl1pPr marL="342900" marR="0" indent="-342900" algn="l" rtl="0">
              <a:spcBef>
                <a:spcPts val="0"/>
              </a:spcBef>
              <a:spcAft>
                <a:spcPts val="725"/>
              </a:spcAft>
              <a:defRPr/>
            </a:lvl1pPr>
            <a:lvl2pPr marL="742950" marR="0" indent="-285750" algn="l" rtl="0">
              <a:spcBef>
                <a:spcPts val="0"/>
              </a:spcBef>
              <a:spcAft>
                <a:spcPts val="725"/>
              </a:spcAft>
              <a:defRPr/>
            </a:lvl2pPr>
            <a:lvl3pPr marL="1143000" marR="0" indent="-228600" algn="l" rtl="0">
              <a:spcBef>
                <a:spcPts val="0"/>
              </a:spcBef>
              <a:spcAft>
                <a:spcPts val="850"/>
              </a:spcAft>
              <a:defRPr/>
            </a:lvl3pPr>
            <a:lvl4pPr marL="1600200" marR="0" indent="-228600" algn="l" rtl="0">
              <a:spcBef>
                <a:spcPts val="0"/>
              </a:spcBef>
              <a:spcAft>
                <a:spcPts val="563"/>
              </a:spcAft>
              <a:defRPr/>
            </a:lvl4pPr>
            <a:lvl5pPr marL="2057400" marR="0" indent="-228600" algn="l" rtl="0">
              <a:spcBef>
                <a:spcPts val="0"/>
              </a:spcBef>
              <a:spcAft>
                <a:spcPts val="288"/>
              </a:spcAft>
              <a:defRPr/>
            </a:lvl5pPr>
            <a:lvl6pPr marL="0" marR="0" indent="0" algn="l" rtl="0">
              <a:spcBef>
                <a:spcPts val="0"/>
              </a:spcBef>
              <a:spcAft>
                <a:spcPts val="284"/>
              </a:spcAft>
              <a:defRPr/>
            </a:lvl6pPr>
            <a:lvl7pPr marL="0" marR="0" indent="0" algn="l" rtl="0">
              <a:spcBef>
                <a:spcPts val="0"/>
              </a:spcBef>
              <a:spcAft>
                <a:spcPts val="284"/>
              </a:spcAft>
              <a:defRPr/>
            </a:lvl7pPr>
            <a:lvl8pPr marL="0" marR="0" indent="0" algn="l" rtl="0">
              <a:spcBef>
                <a:spcPts val="0"/>
              </a:spcBef>
              <a:spcAft>
                <a:spcPts val="284"/>
              </a:spcAft>
              <a:defRPr/>
            </a:lvl8pPr>
            <a:lvl9pPr marL="0" marR="0" indent="0" algn="l" rtl="0">
              <a:spcBef>
                <a:spcPts val="0"/>
              </a:spcBef>
              <a:spcAft>
                <a:spcPts val="284"/>
              </a:spcAft>
              <a:defRPr/>
            </a:lvl9pPr>
          </a:lstStyle>
          <a:p>
            <a:endParaRPr/>
          </a:p>
        </p:txBody>
      </p:sp>
      <p:sp>
        <p:nvSpPr>
          <p:cNvPr id="9" name="Shape 9"/>
          <p:cNvSpPr txBox="1">
            <a:spLocks noGrp="1"/>
          </p:cNvSpPr>
          <p:nvPr>
            <p:ph type="ftr" idx="11"/>
          </p:nvPr>
        </p:nvSpPr>
        <p:spPr>
          <a:xfrm>
            <a:off x="593725" y="6565900"/>
            <a:ext cx="6629400" cy="2286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0" name="Shape 10"/>
          <p:cNvSpPr txBox="1">
            <a:spLocks noGrp="1"/>
          </p:cNvSpPr>
          <p:nvPr>
            <p:ph type="sldNum" idx="12"/>
          </p:nvPr>
        </p:nvSpPr>
        <p:spPr>
          <a:xfrm>
            <a:off x="9525" y="6565900"/>
            <a:ext cx="501599" cy="228600"/>
          </a:xfrm>
          <a:prstGeom prst="rect">
            <a:avLst/>
          </a:prstGeom>
          <a:noFill/>
          <a:ln>
            <a:noFill/>
          </a:ln>
        </p:spPr>
        <p:txBody>
          <a:bodyPr lIns="0" tIns="0" rIns="0" bIns="0" anchor="t" anchorCtr="0">
            <a:noAutofit/>
          </a:bodyPr>
          <a:lstStyle/>
          <a:p>
            <a:pPr marL="0" marR="0" lvl="0" indent="0" algn="r" rtl="0">
              <a:lnSpc>
                <a:spcPct val="100000"/>
              </a:lnSpc>
              <a:spcBef>
                <a:spcPts val="0"/>
              </a:spcBef>
              <a:spcAft>
                <a:spcPts val="0"/>
              </a:spcAft>
              <a:buClr>
                <a:srgbClr val="000000"/>
              </a:buClr>
              <a:buSzPct val="25000"/>
              <a:buFont typeface="Arial"/>
              <a:buNone/>
            </a:pPr>
            <a:r>
              <a:rPr lang="en" sz="800" b="1" i="0" u="none" strike="noStrike" cap="none" baseline="0">
                <a:solidFill>
                  <a:srgbClr val="000000"/>
                </a:solidFill>
                <a:latin typeface="Arial"/>
                <a:ea typeface="Arial"/>
                <a:cs typeface="Arial"/>
                <a:sym typeface="Arial"/>
              </a:rPr>
              <a:t>‹#›</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11.jpg"/><Relationship Id="rId12" Type="http://schemas.openxmlformats.org/officeDocument/2006/relationships/image" Target="../media/image12.png"/><Relationship Id="rId13"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jpg"/><Relationship Id="rId9" Type="http://schemas.openxmlformats.org/officeDocument/2006/relationships/image" Target="../media/image9.jpg"/><Relationship Id="rId10"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16.png"/><Relationship Id="rId5"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jp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26.png"/><Relationship Id="rId5" Type="http://schemas.openxmlformats.org/officeDocument/2006/relationships/image" Target="../media/image16.png"/><Relationship Id="rId6"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feature=player_embedded&amp;v=ZMNilG8dPiM" TargetMode="External"/><Relationship Id="rId4" Type="http://schemas.openxmlformats.org/officeDocument/2006/relationships/hyperlink" Target="www.openshift.com/customers" TargetMode="External"/><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40.png"/><Relationship Id="rId14" Type="http://schemas.openxmlformats.org/officeDocument/2006/relationships/image" Target="../media/image41.png"/><Relationship Id="rId15" Type="http://schemas.openxmlformats.org/officeDocument/2006/relationships/image" Target="../media/image42.png"/><Relationship Id="rId16" Type="http://schemas.openxmlformats.org/officeDocument/2006/relationships/image" Target="../media/image43.png"/><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0.jp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jpg"/><Relationship Id="rId9" Type="http://schemas.openxmlformats.org/officeDocument/2006/relationships/image" Target="../media/image36.png"/><Relationship Id="rId10"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4.png"/></Relationships>
</file>

<file path=ppt/slides/_rels/slide28.xml.rels><?xml version="1.0" encoding="UTF-8" standalone="yes"?>
<Relationships xmlns="http://schemas.openxmlformats.org/package/2006/relationships"><Relationship Id="rId11" Type="http://schemas.openxmlformats.org/officeDocument/2006/relationships/image" Target="../media/image35.jp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39.png"/><Relationship Id="rId16" Type="http://schemas.openxmlformats.org/officeDocument/2006/relationships/image" Target="../media/image40.png"/><Relationship Id="rId17" Type="http://schemas.openxmlformats.org/officeDocument/2006/relationships/image" Target="../media/image41.png"/><Relationship Id="rId18" Type="http://schemas.openxmlformats.org/officeDocument/2006/relationships/image" Target="../media/image42.png"/><Relationship Id="rId19" Type="http://schemas.openxmlformats.org/officeDocument/2006/relationships/image" Target="../media/image43.png"/><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30.jp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8.png"/><Relationship Id="rId5" Type="http://schemas.openxmlformats.org/officeDocument/2006/relationships/image" Target="../media/image44.png"/><Relationship Id="rId6" Type="http://schemas.openxmlformats.org/officeDocument/2006/relationships/image" Target="../media/image46.png"/><Relationship Id="rId7" Type="http://schemas.openxmlformats.org/officeDocument/2006/relationships/image" Target="../media/image47.png"/><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2.png"/><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1" Type="http://schemas.openxmlformats.org/officeDocument/2006/relationships/image" Target="../media/image59.png"/><Relationship Id="rId12" Type="http://schemas.openxmlformats.org/officeDocument/2006/relationships/image" Target="../media/image60.png"/><Relationship Id="rId13" Type="http://schemas.openxmlformats.org/officeDocument/2006/relationships/image" Target="../media/image61.png"/><Relationship Id="rId14" Type="http://schemas.openxmlformats.org/officeDocument/2006/relationships/image" Target="../media/image62.png"/><Relationship Id="rId15" Type="http://schemas.openxmlformats.org/officeDocument/2006/relationships/image" Target="../media/image63.png"/><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6.png"/><Relationship Id="rId4" Type="http://schemas.openxmlformats.org/officeDocument/2006/relationships/image" Target="../media/image53.jp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42.png"/><Relationship Id="rId8" Type="http://schemas.openxmlformats.org/officeDocument/2006/relationships/image" Target="../media/image56.png"/><Relationship Id="rId9" Type="http://schemas.openxmlformats.org/officeDocument/2006/relationships/image" Target="../media/image57.png"/><Relationship Id="rId10"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8.png"/><Relationship Id="rId7" Type="http://schemas.openxmlformats.org/officeDocument/2006/relationships/image" Target="../media/image62.png"/><Relationship Id="rId8" Type="http://schemas.openxmlformats.org/officeDocument/2006/relationships/image" Target="../media/image57.png"/><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67.png"/><Relationship Id="rId5" Type="http://schemas.openxmlformats.org/officeDocument/2006/relationships/image" Target="../media/image68.png"/><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45.png"/><Relationship Id="rId5" Type="http://schemas.openxmlformats.org/officeDocument/2006/relationships/image" Target="../media/image69.png"/><Relationship Id="rId6" Type="http://schemas.openxmlformats.org/officeDocument/2006/relationships/image" Target="../media/image70.png"/><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4.png"/><Relationship Id="rId7" Type="http://schemas.openxmlformats.org/officeDocument/2006/relationships/image" Target="../media/image16.png"/><Relationship Id="rId8" Type="http://schemas.openxmlformats.org/officeDocument/2006/relationships/image" Target="../media/image72.jpg"/><Relationship Id="rId9" Type="http://schemas.openxmlformats.org/officeDocument/2006/relationships/image" Target="../media/image73.jpg"/><Relationship Id="rId10" Type="http://schemas.openxmlformats.org/officeDocument/2006/relationships/image" Target="../media/image74.png"/><Relationship Id="rId11" Type="http://schemas.openxmlformats.org/officeDocument/2006/relationships/image" Target="../media/image75.png"/><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
        <p:cNvGrpSpPr/>
        <p:nvPr/>
      </p:nvGrpSpPr>
      <p:grpSpPr>
        <a:xfrm>
          <a:off x="0" y="0"/>
          <a:ext cx="0" cy="0"/>
          <a:chOff x="0" y="0"/>
          <a:chExt cx="0" cy="0"/>
        </a:xfrm>
      </p:grpSpPr>
      <p:sp>
        <p:nvSpPr>
          <p:cNvPr id="28" name="Shape 28"/>
          <p:cNvSpPr txBox="1">
            <a:spLocks noGrp="1"/>
          </p:cNvSpPr>
          <p:nvPr>
            <p:ph type="ctrTitle"/>
          </p:nvPr>
        </p:nvSpPr>
        <p:spPr>
          <a:xfrm>
            <a:off x="800125" y="3080000"/>
            <a:ext cx="7772400" cy="1470000"/>
          </a:xfrm>
          <a:prstGeom prst="rect">
            <a:avLst/>
          </a:prstGeom>
        </p:spPr>
        <p:txBody>
          <a:bodyPr lIns="91425" tIns="91425" rIns="91425" bIns="91425" anchor="ctr" anchorCtr="0">
            <a:noAutofit/>
          </a:bodyPr>
          <a:lstStyle/>
          <a:p>
            <a:pPr algn="ctr" rtl="0">
              <a:spcBef>
                <a:spcPts val="0"/>
              </a:spcBef>
              <a:spcAft>
                <a:spcPts val="1400"/>
              </a:spcAft>
              <a:buNone/>
            </a:pPr>
            <a:r>
              <a:rPr lang="en" sz="2400"/>
              <a:t>RED HAT CLOUD SOLUTIONS</a:t>
            </a:r>
          </a:p>
          <a:p>
            <a:pPr lvl="0" algn="ctr" rtl="0">
              <a:spcBef>
                <a:spcPts val="0"/>
              </a:spcBef>
              <a:spcAft>
                <a:spcPts val="1400"/>
              </a:spcAft>
              <a:buNone/>
            </a:pPr>
            <a:r>
              <a:rPr lang="en" sz="2400"/>
              <a:t>PRESENT AND FUTURE</a:t>
            </a:r>
          </a:p>
        </p:txBody>
      </p:sp>
      <p:sp>
        <p:nvSpPr>
          <p:cNvPr id="29" name="Shape 29"/>
          <p:cNvSpPr txBox="1">
            <a:spLocks noGrp="1"/>
          </p:cNvSpPr>
          <p:nvPr>
            <p:ph type="ctrTitle" idx="2"/>
          </p:nvPr>
        </p:nvSpPr>
        <p:spPr>
          <a:xfrm>
            <a:off x="526450" y="4747075"/>
            <a:ext cx="7772400" cy="1331699"/>
          </a:xfrm>
          <a:prstGeom prst="rect">
            <a:avLst/>
          </a:prstGeom>
        </p:spPr>
        <p:txBody>
          <a:bodyPr lIns="91425" tIns="91425" rIns="91425" bIns="91425" anchor="ctr" anchorCtr="0">
            <a:noAutofit/>
          </a:bodyPr>
          <a:lstStyle/>
          <a:p>
            <a:pPr rtl="0">
              <a:spcBef>
                <a:spcPts val="0"/>
              </a:spcBef>
              <a:spcAft>
                <a:spcPts val="1400"/>
              </a:spcAft>
              <a:buNone/>
            </a:pPr>
            <a:r>
              <a:rPr lang="en" dirty="0"/>
              <a:t>@jameslabocki - Technology </a:t>
            </a:r>
            <a:r>
              <a:rPr lang="en" dirty="0" smtClean="0"/>
              <a:t>Strategy</a:t>
            </a:r>
            <a:endParaRPr lang="en"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pic>
        <p:nvPicPr>
          <p:cNvPr id="34" name="Shape 34"/>
          <p:cNvPicPr preferRelativeResize="0"/>
          <p:nvPr/>
        </p:nvPicPr>
        <p:blipFill>
          <a:blip r:embed="rId3">
            <a:alphaModFix/>
          </a:blip>
          <a:stretch>
            <a:fillRect/>
          </a:stretch>
        </p:blipFill>
        <p:spPr>
          <a:xfrm>
            <a:off x="1151600" y="4217512"/>
            <a:ext cx="1559962" cy="592787"/>
          </a:xfrm>
          <a:prstGeom prst="rect">
            <a:avLst/>
          </a:prstGeom>
          <a:noFill/>
          <a:ln>
            <a:noFill/>
          </a:ln>
        </p:spPr>
      </p:pic>
      <p:sp>
        <p:nvSpPr>
          <p:cNvPr id="35" name="Shape 35"/>
          <p:cNvSpPr txBox="1">
            <a:spLocks noGrp="1"/>
          </p:cNvSpPr>
          <p:nvPr>
            <p:ph type="title"/>
          </p:nvPr>
        </p:nvSpPr>
        <p:spPr>
          <a:xfrm>
            <a:off x="685801" y="0"/>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600"/>
              <a:t>THE LANDSCAPE</a:t>
            </a:r>
          </a:p>
        </p:txBody>
      </p:sp>
      <p:pic>
        <p:nvPicPr>
          <p:cNvPr id="36" name="Shape 36"/>
          <p:cNvPicPr preferRelativeResize="0"/>
          <p:nvPr/>
        </p:nvPicPr>
        <p:blipFill>
          <a:blip r:embed="rId4">
            <a:alphaModFix/>
          </a:blip>
          <a:stretch>
            <a:fillRect/>
          </a:stretch>
        </p:blipFill>
        <p:spPr>
          <a:xfrm>
            <a:off x="1049925" y="2757550"/>
            <a:ext cx="1678399" cy="847499"/>
          </a:xfrm>
          <a:prstGeom prst="rect">
            <a:avLst/>
          </a:prstGeom>
          <a:noFill/>
          <a:ln>
            <a:noFill/>
          </a:ln>
        </p:spPr>
      </p:pic>
      <p:pic>
        <p:nvPicPr>
          <p:cNvPr id="37" name="Shape 37"/>
          <p:cNvPicPr preferRelativeResize="0"/>
          <p:nvPr/>
        </p:nvPicPr>
        <p:blipFill>
          <a:blip r:embed="rId5">
            <a:alphaModFix/>
          </a:blip>
          <a:stretch>
            <a:fillRect/>
          </a:stretch>
        </p:blipFill>
        <p:spPr>
          <a:xfrm>
            <a:off x="1218725" y="4840225"/>
            <a:ext cx="1377899" cy="644549"/>
          </a:xfrm>
          <a:prstGeom prst="rect">
            <a:avLst/>
          </a:prstGeom>
          <a:noFill/>
          <a:ln>
            <a:noFill/>
          </a:ln>
        </p:spPr>
      </p:pic>
      <p:pic>
        <p:nvPicPr>
          <p:cNvPr id="38" name="Shape 38"/>
          <p:cNvPicPr preferRelativeResize="0"/>
          <p:nvPr/>
        </p:nvPicPr>
        <p:blipFill>
          <a:blip r:embed="rId6">
            <a:alphaModFix/>
          </a:blip>
          <a:stretch>
            <a:fillRect/>
          </a:stretch>
        </p:blipFill>
        <p:spPr>
          <a:xfrm>
            <a:off x="1035525" y="5514700"/>
            <a:ext cx="1859599" cy="372591"/>
          </a:xfrm>
          <a:prstGeom prst="rect">
            <a:avLst/>
          </a:prstGeom>
          <a:noFill/>
          <a:ln>
            <a:noFill/>
          </a:ln>
        </p:spPr>
      </p:pic>
      <p:sp>
        <p:nvSpPr>
          <p:cNvPr id="39" name="Shape 39"/>
          <p:cNvSpPr txBox="1">
            <a:spLocks noGrp="1"/>
          </p:cNvSpPr>
          <p:nvPr>
            <p:ph type="ctrTitle" idx="2"/>
          </p:nvPr>
        </p:nvSpPr>
        <p:spPr>
          <a:xfrm>
            <a:off x="685800" y="1709076"/>
            <a:ext cx="2474400" cy="644700"/>
          </a:xfrm>
          <a:prstGeom prst="rect">
            <a:avLst/>
          </a:prstGeom>
          <a:noFill/>
          <a:ln>
            <a:noFill/>
          </a:ln>
        </p:spPr>
        <p:txBody>
          <a:bodyPr lIns="0" tIns="0" rIns="0" bIns="0" anchor="t"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800"/>
              <a:t>You Need a Continuous Competitive Advantage</a:t>
            </a:r>
          </a:p>
        </p:txBody>
      </p:sp>
      <p:sp>
        <p:nvSpPr>
          <p:cNvPr id="40" name="Shape 40"/>
          <p:cNvSpPr txBox="1">
            <a:spLocks noGrp="1"/>
          </p:cNvSpPr>
          <p:nvPr>
            <p:ph type="ctrTitle" idx="3"/>
          </p:nvPr>
        </p:nvSpPr>
        <p:spPr>
          <a:xfrm>
            <a:off x="3429000" y="1709075"/>
            <a:ext cx="2890799" cy="301500"/>
          </a:xfrm>
          <a:prstGeom prst="rect">
            <a:avLst/>
          </a:prstGeom>
          <a:noFill/>
          <a:ln>
            <a:noFill/>
          </a:ln>
        </p:spPr>
        <p:txBody>
          <a:bodyPr lIns="0" tIns="0" rIns="0" bIns="0" anchor="t"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800"/>
              <a:t>You Are a </a:t>
            </a:r>
            <a:br>
              <a:rPr lang="en" sz="1800"/>
            </a:br>
            <a:r>
              <a:rPr lang="en" sz="1800"/>
              <a:t>Software Company</a:t>
            </a:r>
          </a:p>
        </p:txBody>
      </p:sp>
      <p:sp>
        <p:nvSpPr>
          <p:cNvPr id="41" name="Shape 41"/>
          <p:cNvSpPr txBox="1">
            <a:spLocks noGrp="1"/>
          </p:cNvSpPr>
          <p:nvPr>
            <p:ph type="ctrTitle" idx="4"/>
          </p:nvPr>
        </p:nvSpPr>
        <p:spPr>
          <a:xfrm>
            <a:off x="6096000" y="1709075"/>
            <a:ext cx="2890799" cy="301500"/>
          </a:xfrm>
          <a:prstGeom prst="rect">
            <a:avLst/>
          </a:prstGeom>
          <a:noFill/>
          <a:ln>
            <a:noFill/>
          </a:ln>
        </p:spPr>
        <p:txBody>
          <a:bodyPr lIns="0" tIns="0" rIns="0" bIns="0" anchor="t"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800"/>
              <a:t>Your Competition </a:t>
            </a:r>
            <a:br>
              <a:rPr lang="en" sz="1800"/>
            </a:br>
            <a:r>
              <a:rPr lang="en" sz="1800"/>
              <a:t>is Everywhere</a:t>
            </a:r>
          </a:p>
        </p:txBody>
      </p:sp>
      <p:pic>
        <p:nvPicPr>
          <p:cNvPr id="42" name="Shape 42"/>
          <p:cNvPicPr preferRelativeResize="0"/>
          <p:nvPr/>
        </p:nvPicPr>
        <p:blipFill>
          <a:blip r:embed="rId7">
            <a:alphaModFix/>
          </a:blip>
          <a:stretch>
            <a:fillRect/>
          </a:stretch>
        </p:blipFill>
        <p:spPr>
          <a:xfrm>
            <a:off x="3969824" y="2727575"/>
            <a:ext cx="1973774" cy="847500"/>
          </a:xfrm>
          <a:prstGeom prst="rect">
            <a:avLst/>
          </a:prstGeom>
          <a:noFill/>
          <a:ln>
            <a:noFill/>
          </a:ln>
        </p:spPr>
      </p:pic>
      <p:pic>
        <p:nvPicPr>
          <p:cNvPr id="43" name="Shape 43"/>
          <p:cNvPicPr preferRelativeResize="0"/>
          <p:nvPr/>
        </p:nvPicPr>
        <p:blipFill>
          <a:blip r:embed="rId8">
            <a:alphaModFix/>
          </a:blip>
          <a:stretch>
            <a:fillRect/>
          </a:stretch>
        </p:blipFill>
        <p:spPr>
          <a:xfrm>
            <a:off x="3805136" y="4149113"/>
            <a:ext cx="2339585" cy="592800"/>
          </a:xfrm>
          <a:prstGeom prst="rect">
            <a:avLst/>
          </a:prstGeom>
          <a:noFill/>
          <a:ln>
            <a:noFill/>
          </a:ln>
        </p:spPr>
      </p:pic>
      <p:pic>
        <p:nvPicPr>
          <p:cNvPr id="44" name="Shape 44"/>
          <p:cNvPicPr preferRelativeResize="0"/>
          <p:nvPr/>
        </p:nvPicPr>
        <p:blipFill>
          <a:blip r:embed="rId9">
            <a:alphaModFix/>
          </a:blip>
          <a:stretch>
            <a:fillRect/>
          </a:stretch>
        </p:blipFill>
        <p:spPr>
          <a:xfrm>
            <a:off x="7274100" y="5098025"/>
            <a:ext cx="1074174" cy="1074174"/>
          </a:xfrm>
          <a:prstGeom prst="rect">
            <a:avLst/>
          </a:prstGeom>
          <a:noFill/>
          <a:ln>
            <a:noFill/>
          </a:ln>
        </p:spPr>
      </p:pic>
      <p:pic>
        <p:nvPicPr>
          <p:cNvPr id="45" name="Shape 45"/>
          <p:cNvPicPr preferRelativeResize="0"/>
          <p:nvPr/>
        </p:nvPicPr>
        <p:blipFill>
          <a:blip r:embed="rId10">
            <a:alphaModFix/>
          </a:blip>
          <a:stretch>
            <a:fillRect/>
          </a:stretch>
        </p:blipFill>
        <p:spPr>
          <a:xfrm>
            <a:off x="6845750" y="2830709"/>
            <a:ext cx="1973775" cy="563940"/>
          </a:xfrm>
          <a:prstGeom prst="rect">
            <a:avLst/>
          </a:prstGeom>
          <a:noFill/>
          <a:ln>
            <a:noFill/>
          </a:ln>
        </p:spPr>
      </p:pic>
      <p:pic>
        <p:nvPicPr>
          <p:cNvPr id="46" name="Shape 46"/>
          <p:cNvPicPr preferRelativeResize="0"/>
          <p:nvPr/>
        </p:nvPicPr>
        <p:blipFill>
          <a:blip r:embed="rId11">
            <a:alphaModFix/>
          </a:blip>
          <a:stretch>
            <a:fillRect/>
          </a:stretch>
        </p:blipFill>
        <p:spPr>
          <a:xfrm>
            <a:off x="6926195" y="3863150"/>
            <a:ext cx="1769978" cy="644550"/>
          </a:xfrm>
          <a:prstGeom prst="rect">
            <a:avLst/>
          </a:prstGeom>
          <a:noFill/>
          <a:ln>
            <a:noFill/>
          </a:ln>
        </p:spPr>
      </p:pic>
      <p:pic>
        <p:nvPicPr>
          <p:cNvPr id="47" name="Shape 47"/>
          <p:cNvPicPr preferRelativeResize="0"/>
          <p:nvPr/>
        </p:nvPicPr>
        <p:blipFill>
          <a:blip r:embed="rId12">
            <a:alphaModFix/>
          </a:blip>
          <a:stretch>
            <a:fillRect/>
          </a:stretch>
        </p:blipFill>
        <p:spPr>
          <a:xfrm>
            <a:off x="6742625" y="4595199"/>
            <a:ext cx="2076899" cy="493274"/>
          </a:xfrm>
          <a:prstGeom prst="rect">
            <a:avLst/>
          </a:prstGeom>
          <a:noFill/>
          <a:ln>
            <a:noFill/>
          </a:ln>
        </p:spPr>
      </p:pic>
      <p:pic>
        <p:nvPicPr>
          <p:cNvPr id="48" name="Shape 48"/>
          <p:cNvPicPr preferRelativeResize="0"/>
          <p:nvPr/>
        </p:nvPicPr>
        <p:blipFill>
          <a:blip r:embed="rId13">
            <a:alphaModFix/>
          </a:blip>
          <a:stretch>
            <a:fillRect/>
          </a:stretch>
        </p:blipFill>
        <p:spPr>
          <a:xfrm>
            <a:off x="3842600" y="5315983"/>
            <a:ext cx="2339600" cy="520915"/>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childTnLst>
                                </p:cTn>
                              </p:par>
                              <p:par>
                                <p:cTn id="13" presetID="10"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1000"/>
                                        <p:tgtEl>
                                          <p:spTgt spid="36"/>
                                        </p:tgtEl>
                                      </p:cBhvr>
                                    </p:animEffect>
                                  </p:childTnLst>
                                </p:cTn>
                              </p:par>
                              <p:par>
                                <p:cTn id="16" presetID="10" presetClass="entr" presetSubtype="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1000"/>
                                        <p:tgtEl>
                                          <p:spTgt spid="37"/>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0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1000"/>
                                        <p:tgtEl>
                                          <p:spTgt spid="4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1000"/>
                                        <p:tgtEl>
                                          <p:spTgt spid="42"/>
                                        </p:tgtEl>
                                      </p:cBhvr>
                                    </p:animEffect>
                                  </p:childTnLst>
                                </p:cTn>
                              </p:par>
                              <p:par>
                                <p:cTn id="32" presetID="10" presetClass="entr" presetSubtype="0"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1000"/>
                                        <p:tgtEl>
                                          <p:spTgt spid="43"/>
                                        </p:tgtEl>
                                      </p:cBhvr>
                                    </p:animEffect>
                                  </p:childTnLst>
                                </p:cTn>
                              </p:par>
                              <p:par>
                                <p:cTn id="35" presetID="10"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10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childTnLst>
                                </p:cTn>
                              </p:par>
                              <p:par>
                                <p:cTn id="48" presetID="10" presetClass="entr" presetSubtype="0" fill="hold"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1000"/>
                                        <p:tgtEl>
                                          <p:spTgt spid="46"/>
                                        </p:tgtEl>
                                      </p:cBhvr>
                                    </p:animEffect>
                                  </p:childTnLst>
                                </p:cTn>
                              </p:par>
                              <p:par>
                                <p:cTn id="51" presetID="10" presetClass="entr" presetSubtype="0" fill="hold"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1000"/>
                                        <p:tgtEl>
                                          <p:spTgt spid="47"/>
                                        </p:tgtEl>
                                      </p:cBhvr>
                                    </p:animEffect>
                                  </p:childTnLst>
                                </p:cTn>
                              </p:par>
                              <p:par>
                                <p:cTn id="54" presetID="10" presetClass="entr" presetSubtype="0"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685801" y="3657600"/>
            <a:ext cx="2286000" cy="768299"/>
          </a:xfrm>
          <a:prstGeom prst="rect">
            <a:avLst/>
          </a:prstGeom>
          <a:noFill/>
          <a:ln>
            <a:noFill/>
          </a:ln>
        </p:spPr>
        <p:txBody>
          <a:bodyPr lIns="0" tIns="0" rIns="0" bIns="0" anchor="ctr" anchorCtr="1">
            <a:noAutofit/>
          </a:bodyPr>
          <a:lstStyle/>
          <a:p>
            <a:pPr marL="0" marR="0" lvl="0" indent="0" algn="ctr" rtl="0">
              <a:lnSpc>
                <a:spcPct val="100000"/>
              </a:lnSpc>
              <a:spcBef>
                <a:spcPts val="0"/>
              </a:spcBef>
              <a:spcAft>
                <a:spcPts val="700"/>
              </a:spcAft>
              <a:buNone/>
            </a:pPr>
            <a:r>
              <a:rPr lang="en" sz="1800"/>
              <a:t>LINE OF BUSINESS</a:t>
            </a:r>
          </a:p>
        </p:txBody>
      </p:sp>
      <p:sp>
        <p:nvSpPr>
          <p:cNvPr id="54" name="Shape 54"/>
          <p:cNvSpPr txBox="1">
            <a:spLocks noGrp="1"/>
          </p:cNvSpPr>
          <p:nvPr>
            <p:ph type="body" idx="2"/>
          </p:nvPr>
        </p:nvSpPr>
        <p:spPr>
          <a:xfrm>
            <a:off x="685800" y="4572000"/>
            <a:ext cx="2286000" cy="1680300"/>
          </a:xfrm>
          <a:prstGeom prst="rect">
            <a:avLst/>
          </a:prstGeom>
          <a:noFill/>
          <a:ln>
            <a:noFill/>
          </a:ln>
        </p:spPr>
        <p:txBody>
          <a:bodyPr lIns="0" tIns="0" rIns="0" bIns="0" anchor="t" anchorCtr="1">
            <a:noAutofit/>
          </a:bodyPr>
          <a:lstStyle/>
          <a:p>
            <a:pPr marL="0" marR="0" indent="0" rtl="0">
              <a:lnSpc>
                <a:spcPct val="100000"/>
              </a:lnSpc>
              <a:spcBef>
                <a:spcPts val="0"/>
              </a:spcBef>
              <a:spcAft>
                <a:spcPts val="700"/>
              </a:spcAft>
              <a:buNone/>
            </a:pPr>
            <a:r>
              <a:rPr lang="en"/>
              <a:t>Transform to digital business</a:t>
            </a:r>
          </a:p>
          <a:p>
            <a:pPr marL="0" marR="0" indent="0" rtl="0">
              <a:lnSpc>
                <a:spcPct val="100000"/>
              </a:lnSpc>
              <a:spcBef>
                <a:spcPts val="0"/>
              </a:spcBef>
              <a:spcAft>
                <a:spcPts val="700"/>
              </a:spcAft>
              <a:buNone/>
            </a:pPr>
            <a:endParaRPr/>
          </a:p>
          <a:p>
            <a:pPr marL="0" marR="0" indent="0" rtl="0">
              <a:lnSpc>
                <a:spcPct val="100000"/>
              </a:lnSpc>
              <a:spcBef>
                <a:spcPts val="0"/>
              </a:spcBef>
              <a:spcAft>
                <a:spcPts val="700"/>
              </a:spcAft>
              <a:buNone/>
            </a:pPr>
            <a:r>
              <a:rPr lang="en"/>
              <a:t/>
            </a:r>
            <a:br>
              <a:rPr lang="en"/>
            </a:br>
            <a:r>
              <a:rPr lang="en"/>
              <a:t>Deliver services faster at scale with lower incremental cost</a:t>
            </a:r>
          </a:p>
          <a:p>
            <a:pPr marL="0" marR="0" indent="0" rtl="0">
              <a:lnSpc>
                <a:spcPct val="100000"/>
              </a:lnSpc>
              <a:spcBef>
                <a:spcPts val="0"/>
              </a:spcBef>
              <a:spcAft>
                <a:spcPts val="700"/>
              </a:spcAft>
              <a:buNone/>
            </a:pPr>
            <a:endParaRPr/>
          </a:p>
          <a:p>
            <a:pPr marL="0" marR="0" lvl="0" indent="0" rtl="0">
              <a:lnSpc>
                <a:spcPct val="100000"/>
              </a:lnSpc>
              <a:spcBef>
                <a:spcPts val="0"/>
              </a:spcBef>
              <a:spcAft>
                <a:spcPts val="700"/>
              </a:spcAft>
              <a:buNone/>
            </a:pPr>
            <a:endParaRPr/>
          </a:p>
        </p:txBody>
      </p:sp>
      <p:sp>
        <p:nvSpPr>
          <p:cNvPr id="55" name="Shape 55"/>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000"/>
              <a:t>BUSINESS UNDER PRESSURE</a:t>
            </a:r>
          </a:p>
        </p:txBody>
      </p:sp>
      <p:sp>
        <p:nvSpPr>
          <p:cNvPr id="56" name="Shape 56"/>
          <p:cNvSpPr txBox="1">
            <a:spLocks noGrp="1"/>
          </p:cNvSpPr>
          <p:nvPr>
            <p:ph type="body" idx="3"/>
          </p:nvPr>
        </p:nvSpPr>
        <p:spPr>
          <a:xfrm>
            <a:off x="3429006" y="3657600"/>
            <a:ext cx="2286000" cy="768299"/>
          </a:xfrm>
          <a:prstGeom prst="rect">
            <a:avLst/>
          </a:prstGeom>
          <a:noFill/>
          <a:ln>
            <a:noFill/>
          </a:ln>
        </p:spPr>
        <p:txBody>
          <a:bodyPr lIns="0" tIns="0" rIns="0" bIns="0" anchor="ctr" anchorCtr="1">
            <a:noAutofit/>
          </a:bodyPr>
          <a:lstStyle/>
          <a:p>
            <a:pPr marL="0" marR="0" lvl="0" indent="0" algn="ctr" rtl="0">
              <a:lnSpc>
                <a:spcPct val="100000"/>
              </a:lnSpc>
              <a:spcBef>
                <a:spcPts val="0"/>
              </a:spcBef>
              <a:spcAft>
                <a:spcPts val="700"/>
              </a:spcAft>
              <a:buNone/>
            </a:pPr>
            <a:r>
              <a:rPr lang="en" sz="1800"/>
              <a:t>DEVELOPERS</a:t>
            </a:r>
          </a:p>
        </p:txBody>
      </p:sp>
      <p:sp>
        <p:nvSpPr>
          <p:cNvPr id="57" name="Shape 57"/>
          <p:cNvSpPr txBox="1">
            <a:spLocks noGrp="1"/>
          </p:cNvSpPr>
          <p:nvPr>
            <p:ph type="body" idx="4"/>
          </p:nvPr>
        </p:nvSpPr>
        <p:spPr>
          <a:xfrm>
            <a:off x="3429000" y="4572000"/>
            <a:ext cx="2286000" cy="1641600"/>
          </a:xfrm>
          <a:prstGeom prst="rect">
            <a:avLst/>
          </a:prstGeom>
          <a:noFill/>
          <a:ln>
            <a:noFill/>
          </a:ln>
        </p:spPr>
        <p:txBody>
          <a:bodyPr lIns="0" tIns="0" rIns="0" bIns="0" anchor="t" anchorCtr="1">
            <a:noAutofit/>
          </a:bodyPr>
          <a:lstStyle/>
          <a:p>
            <a:pPr marL="0" marR="0" indent="0" rtl="0">
              <a:lnSpc>
                <a:spcPct val="100000"/>
              </a:lnSpc>
              <a:spcBef>
                <a:spcPts val="0"/>
              </a:spcBef>
              <a:spcAft>
                <a:spcPts val="700"/>
              </a:spcAft>
              <a:buNone/>
            </a:pPr>
            <a:r>
              <a:rPr lang="en"/>
              <a:t>Deliver applications faster</a:t>
            </a:r>
            <a:br>
              <a:rPr lang="en"/>
            </a:br>
            <a:endParaRPr lang="en"/>
          </a:p>
          <a:p>
            <a:pPr marL="0" marR="0" indent="0" rtl="0">
              <a:lnSpc>
                <a:spcPct val="100000"/>
              </a:lnSpc>
              <a:spcBef>
                <a:spcPts val="0"/>
              </a:spcBef>
              <a:spcAft>
                <a:spcPts val="700"/>
              </a:spcAft>
              <a:buNone/>
            </a:pPr>
            <a:endParaRPr/>
          </a:p>
          <a:p>
            <a:pPr marL="0" marR="0" lvl="0" indent="0" rtl="0">
              <a:lnSpc>
                <a:spcPct val="100000"/>
              </a:lnSpc>
              <a:spcBef>
                <a:spcPts val="0"/>
              </a:spcBef>
              <a:spcAft>
                <a:spcPts val="700"/>
              </a:spcAft>
              <a:buNone/>
            </a:pPr>
            <a:r>
              <a:rPr lang="en"/>
              <a:t>Speed up code creation and environment updates with modern languages and frameworks</a:t>
            </a:r>
          </a:p>
        </p:txBody>
      </p:sp>
      <p:sp>
        <p:nvSpPr>
          <p:cNvPr id="58" name="Shape 58"/>
          <p:cNvSpPr txBox="1">
            <a:spLocks noGrp="1"/>
          </p:cNvSpPr>
          <p:nvPr>
            <p:ph type="body" idx="5"/>
          </p:nvPr>
        </p:nvSpPr>
        <p:spPr>
          <a:xfrm>
            <a:off x="6172211" y="3657600"/>
            <a:ext cx="2286000" cy="768299"/>
          </a:xfrm>
          <a:prstGeom prst="rect">
            <a:avLst/>
          </a:prstGeom>
          <a:noFill/>
          <a:ln>
            <a:noFill/>
          </a:ln>
        </p:spPr>
        <p:txBody>
          <a:bodyPr lIns="0" tIns="0" rIns="0" bIns="0" anchor="ctr" anchorCtr="1">
            <a:noAutofit/>
          </a:bodyPr>
          <a:lstStyle/>
          <a:p>
            <a:pPr marL="0" marR="0" lvl="0" indent="0" algn="ctr" rtl="0">
              <a:lnSpc>
                <a:spcPct val="100000"/>
              </a:lnSpc>
              <a:spcBef>
                <a:spcPts val="0"/>
              </a:spcBef>
              <a:spcAft>
                <a:spcPts val="700"/>
              </a:spcAft>
              <a:buNone/>
            </a:pPr>
            <a:r>
              <a:rPr lang="en" sz="1800"/>
              <a:t>OPERATIONS</a:t>
            </a:r>
          </a:p>
        </p:txBody>
      </p:sp>
      <p:sp>
        <p:nvSpPr>
          <p:cNvPr id="59" name="Shape 59"/>
          <p:cNvSpPr txBox="1">
            <a:spLocks noGrp="1"/>
          </p:cNvSpPr>
          <p:nvPr>
            <p:ph type="body" idx="6"/>
          </p:nvPr>
        </p:nvSpPr>
        <p:spPr>
          <a:xfrm>
            <a:off x="6172200" y="4572000"/>
            <a:ext cx="2286000" cy="1680300"/>
          </a:xfrm>
          <a:prstGeom prst="rect">
            <a:avLst/>
          </a:prstGeom>
          <a:noFill/>
          <a:ln>
            <a:noFill/>
          </a:ln>
        </p:spPr>
        <p:txBody>
          <a:bodyPr lIns="0" tIns="0" rIns="0" bIns="0" anchor="t" anchorCtr="1">
            <a:noAutofit/>
          </a:bodyPr>
          <a:lstStyle/>
          <a:p>
            <a:pPr marL="0" marR="0" lvl="0" indent="0" rtl="0">
              <a:lnSpc>
                <a:spcPct val="100000"/>
              </a:lnSpc>
              <a:spcBef>
                <a:spcPts val="0"/>
              </a:spcBef>
              <a:spcAft>
                <a:spcPts val="700"/>
              </a:spcAft>
              <a:buNone/>
            </a:pPr>
            <a:r>
              <a:rPr lang="en"/>
              <a:t>Compete with public cloud providers in scalability and reliability</a:t>
            </a:r>
            <a:br>
              <a:rPr lang="en"/>
            </a:br>
            <a:r>
              <a:rPr lang="en"/>
              <a:t/>
            </a:r>
            <a:br>
              <a:rPr lang="en"/>
            </a:br>
            <a:r>
              <a:rPr lang="en"/>
              <a:t>Public cloud like infrastructure with enterprise management features</a:t>
            </a:r>
          </a:p>
        </p:txBody>
      </p:sp>
      <p:sp>
        <p:nvSpPr>
          <p:cNvPr id="60" name="Shape 60"/>
          <p:cNvSpPr txBox="1">
            <a:spLocks noGrp="1"/>
          </p:cNvSpPr>
          <p:nvPr>
            <p:ph type="title" idx="7"/>
          </p:nvPr>
        </p:nvSpPr>
        <p:spPr>
          <a:xfrm>
            <a:off x="685801" y="1463400"/>
            <a:ext cx="7772400" cy="292799"/>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INCREASING EXPECTATIONS AND COMPETITION</a:t>
            </a:r>
          </a:p>
        </p:txBody>
      </p:sp>
      <p:pic>
        <p:nvPicPr>
          <p:cNvPr id="61" name="Shape 61"/>
          <p:cNvPicPr preferRelativeResize="0"/>
          <p:nvPr/>
        </p:nvPicPr>
        <p:blipFill>
          <a:blip r:embed="rId3">
            <a:alphaModFix/>
          </a:blip>
          <a:stretch>
            <a:fillRect/>
          </a:stretch>
        </p:blipFill>
        <p:spPr>
          <a:xfrm>
            <a:off x="1294001" y="2134313"/>
            <a:ext cx="917008" cy="1417200"/>
          </a:xfrm>
          <a:prstGeom prst="rect">
            <a:avLst/>
          </a:prstGeom>
          <a:noFill/>
          <a:ln>
            <a:noFill/>
          </a:ln>
        </p:spPr>
      </p:pic>
      <p:pic>
        <p:nvPicPr>
          <p:cNvPr id="62" name="Shape 62"/>
          <p:cNvPicPr preferRelativeResize="0"/>
          <p:nvPr/>
        </p:nvPicPr>
        <p:blipFill>
          <a:blip r:embed="rId4">
            <a:alphaModFix/>
          </a:blip>
          <a:stretch>
            <a:fillRect/>
          </a:stretch>
        </p:blipFill>
        <p:spPr>
          <a:xfrm>
            <a:off x="3931350" y="2157650"/>
            <a:ext cx="917000" cy="1417174"/>
          </a:xfrm>
          <a:prstGeom prst="rect">
            <a:avLst/>
          </a:prstGeom>
          <a:noFill/>
          <a:ln>
            <a:noFill/>
          </a:ln>
        </p:spPr>
      </p:pic>
      <p:pic>
        <p:nvPicPr>
          <p:cNvPr id="63" name="Shape 63"/>
          <p:cNvPicPr preferRelativeResize="0"/>
          <p:nvPr/>
        </p:nvPicPr>
        <p:blipFill>
          <a:blip r:embed="rId5">
            <a:alphaModFix/>
          </a:blip>
          <a:stretch>
            <a:fillRect/>
          </a:stretch>
        </p:blipFill>
        <p:spPr>
          <a:xfrm>
            <a:off x="6628850" y="2157641"/>
            <a:ext cx="917000" cy="1417198"/>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1000"/>
                                        <p:tgtEl>
                                          <p:spTgt spid="54"/>
                                        </p:tgtEl>
                                      </p:cBhvr>
                                    </p:animEffect>
                                  </p:childTnLst>
                                </p:cTn>
                              </p:par>
                              <p:par>
                                <p:cTn id="11" presetID="10"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1000"/>
                                        <p:tgtEl>
                                          <p:spTgt spid="6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1000"/>
                                        <p:tgtEl>
                                          <p:spTgt spid="56"/>
                                        </p:tgtEl>
                                      </p:cBhvr>
                                    </p:animEffect>
                                  </p:childTnLst>
                                </p:cTn>
                              </p:par>
                              <p:par>
                                <p:cTn id="19" presetID="10"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1000"/>
                                        <p:tgtEl>
                                          <p:spTgt spid="62"/>
                                        </p:tgtEl>
                                      </p:cBhvr>
                                    </p:animEffect>
                                  </p:childTnLst>
                                </p:cTn>
                              </p:par>
                              <p:par>
                                <p:cTn id="22" presetID="10" presetClass="entr" presetSubtype="0"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1000"/>
                                        <p:tgtEl>
                                          <p:spTgt spid="5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childTnLst>
                                </p:cTn>
                              </p:par>
                              <p:par>
                                <p:cTn id="30" presetID="10" presetClass="entr" presetSubtype="0" fill="hold" nodeType="with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1000"/>
                                        <p:tgtEl>
                                          <p:spTgt spid="63"/>
                                        </p:tgtEl>
                                      </p:cBhvr>
                                    </p:animEffect>
                                  </p:childTnLst>
                                </p:cTn>
                              </p:par>
                              <p:par>
                                <p:cTn id="33" presetID="10"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fade">
                                      <p:cBhvr>
                                        <p:cTn id="35"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000"/>
              <a:t>CURRENT PERFORMANCE</a:t>
            </a:r>
          </a:p>
        </p:txBody>
      </p:sp>
      <p:sp>
        <p:nvSpPr>
          <p:cNvPr id="69" name="Shape 69"/>
          <p:cNvSpPr/>
          <p:nvPr/>
        </p:nvSpPr>
        <p:spPr>
          <a:xfrm>
            <a:off x="646625" y="2711300"/>
            <a:ext cx="2468399" cy="1940399"/>
          </a:xfrm>
          <a:prstGeom prst="rect">
            <a:avLst/>
          </a:prstGeom>
          <a:solidFill>
            <a:schemeClr val="accent1"/>
          </a:solidFill>
          <a:ln>
            <a:noFill/>
          </a:ln>
        </p:spPr>
        <p:txBody>
          <a:bodyPr lIns="91425" tIns="91425" rIns="91425" bIns="91425" anchor="ctr" anchorCtr="0">
            <a:noAutofit/>
          </a:bodyPr>
          <a:lstStyle/>
          <a:p>
            <a:pPr algn="ctr">
              <a:spcBef>
                <a:spcPts val="0"/>
              </a:spcBef>
              <a:buNone/>
            </a:pPr>
            <a:r>
              <a:rPr lang="en" sz="4800">
                <a:solidFill>
                  <a:srgbClr val="FFFFFF"/>
                </a:solidFill>
              </a:rPr>
              <a:t>45%</a:t>
            </a:r>
            <a:r>
              <a:rPr lang="en">
                <a:solidFill>
                  <a:srgbClr val="FFFFFF"/>
                </a:solidFill>
              </a:rPr>
              <a:t/>
            </a:r>
            <a:br>
              <a:rPr lang="en">
                <a:solidFill>
                  <a:srgbClr val="FFFFFF"/>
                </a:solidFill>
              </a:rPr>
            </a:br>
            <a:r>
              <a:rPr lang="en">
                <a:solidFill>
                  <a:srgbClr val="FFFFFF"/>
                </a:solidFill>
              </a:rPr>
              <a:t>OVER</a:t>
            </a:r>
          </a:p>
        </p:txBody>
      </p:sp>
      <p:sp>
        <p:nvSpPr>
          <p:cNvPr id="70" name="Shape 70"/>
          <p:cNvSpPr/>
          <p:nvPr/>
        </p:nvSpPr>
        <p:spPr>
          <a:xfrm>
            <a:off x="646625" y="2187200"/>
            <a:ext cx="2468399" cy="559499"/>
          </a:xfrm>
          <a:prstGeom prst="rect">
            <a:avLst/>
          </a:prstGeom>
          <a:solidFill>
            <a:schemeClr val="dk2"/>
          </a:solidFill>
          <a:ln>
            <a:noFill/>
          </a:ln>
        </p:spPr>
        <p:txBody>
          <a:bodyPr lIns="91425" tIns="91425" rIns="91425" bIns="91425" anchor="ctr" anchorCtr="0">
            <a:noAutofit/>
          </a:bodyPr>
          <a:lstStyle/>
          <a:p>
            <a:pPr algn="ctr">
              <a:spcBef>
                <a:spcPts val="0"/>
              </a:spcBef>
              <a:buNone/>
            </a:pPr>
            <a:r>
              <a:rPr lang="en">
                <a:solidFill>
                  <a:srgbClr val="FFFFFF"/>
                </a:solidFill>
              </a:rPr>
              <a:t>BUDGET</a:t>
            </a:r>
          </a:p>
        </p:txBody>
      </p:sp>
      <p:sp>
        <p:nvSpPr>
          <p:cNvPr id="71" name="Shape 71"/>
          <p:cNvSpPr/>
          <p:nvPr/>
        </p:nvSpPr>
        <p:spPr>
          <a:xfrm>
            <a:off x="3313625" y="2711300"/>
            <a:ext cx="2468399" cy="1940399"/>
          </a:xfrm>
          <a:prstGeom prst="rect">
            <a:avLst/>
          </a:prstGeom>
          <a:solidFill>
            <a:schemeClr val="accent1"/>
          </a:solidFill>
          <a:ln>
            <a:noFill/>
          </a:ln>
        </p:spPr>
        <p:txBody>
          <a:bodyPr lIns="91425" tIns="91425" rIns="91425" bIns="91425" anchor="ctr" anchorCtr="0">
            <a:noAutofit/>
          </a:bodyPr>
          <a:lstStyle/>
          <a:p>
            <a:pPr lvl="0" algn="ctr" rtl="0">
              <a:spcBef>
                <a:spcPts val="0"/>
              </a:spcBef>
              <a:buNone/>
            </a:pPr>
            <a:r>
              <a:rPr lang="en" sz="4800">
                <a:solidFill>
                  <a:srgbClr val="FFFFFF"/>
                </a:solidFill>
              </a:rPr>
              <a:t>7%</a:t>
            </a:r>
            <a:r>
              <a:rPr lang="en">
                <a:solidFill>
                  <a:srgbClr val="FFFFFF"/>
                </a:solidFill>
              </a:rPr>
              <a:t/>
            </a:r>
            <a:br>
              <a:rPr lang="en">
                <a:solidFill>
                  <a:srgbClr val="FFFFFF"/>
                </a:solidFill>
              </a:rPr>
            </a:br>
            <a:r>
              <a:rPr lang="en">
                <a:solidFill>
                  <a:srgbClr val="FFFFFF"/>
                </a:solidFill>
              </a:rPr>
              <a:t>OVER</a:t>
            </a:r>
          </a:p>
        </p:txBody>
      </p:sp>
      <p:sp>
        <p:nvSpPr>
          <p:cNvPr id="72" name="Shape 72"/>
          <p:cNvSpPr/>
          <p:nvPr/>
        </p:nvSpPr>
        <p:spPr>
          <a:xfrm>
            <a:off x="3313625" y="2187200"/>
            <a:ext cx="2468399" cy="559499"/>
          </a:xfrm>
          <a:prstGeom prst="rect">
            <a:avLst/>
          </a:prstGeom>
          <a:solidFill>
            <a:schemeClr val="dk2"/>
          </a:solidFill>
          <a:ln>
            <a:noFill/>
          </a:ln>
        </p:spPr>
        <p:txBody>
          <a:bodyPr lIns="91425" tIns="91425" rIns="91425" bIns="91425" anchor="ctr" anchorCtr="0">
            <a:noAutofit/>
          </a:bodyPr>
          <a:lstStyle/>
          <a:p>
            <a:pPr lvl="0" algn="ctr" rtl="0">
              <a:spcBef>
                <a:spcPts val="0"/>
              </a:spcBef>
              <a:buNone/>
            </a:pPr>
            <a:r>
              <a:rPr lang="en">
                <a:solidFill>
                  <a:srgbClr val="FFFFFF"/>
                </a:solidFill>
              </a:rPr>
              <a:t>TIME</a:t>
            </a:r>
          </a:p>
        </p:txBody>
      </p:sp>
      <p:sp>
        <p:nvSpPr>
          <p:cNvPr id="73" name="Shape 73"/>
          <p:cNvSpPr/>
          <p:nvPr/>
        </p:nvSpPr>
        <p:spPr>
          <a:xfrm>
            <a:off x="5980625" y="2711300"/>
            <a:ext cx="2468399" cy="1940399"/>
          </a:xfrm>
          <a:prstGeom prst="rect">
            <a:avLst/>
          </a:prstGeom>
          <a:solidFill>
            <a:schemeClr val="accent1"/>
          </a:solidFill>
          <a:ln>
            <a:noFill/>
          </a:ln>
        </p:spPr>
        <p:txBody>
          <a:bodyPr lIns="91425" tIns="91425" rIns="91425" bIns="91425" anchor="ctr" anchorCtr="0">
            <a:noAutofit/>
          </a:bodyPr>
          <a:lstStyle/>
          <a:p>
            <a:pPr lvl="0" algn="ctr" rtl="0">
              <a:spcBef>
                <a:spcPts val="0"/>
              </a:spcBef>
              <a:buNone/>
            </a:pPr>
            <a:r>
              <a:rPr lang="en" sz="4800">
                <a:solidFill>
                  <a:srgbClr val="FFFFFF"/>
                </a:solidFill>
              </a:rPr>
              <a:t>56%</a:t>
            </a:r>
            <a:r>
              <a:rPr lang="en">
                <a:solidFill>
                  <a:srgbClr val="FFFFFF"/>
                </a:solidFill>
              </a:rPr>
              <a:t/>
            </a:r>
            <a:br>
              <a:rPr lang="en">
                <a:solidFill>
                  <a:srgbClr val="FFFFFF"/>
                </a:solidFill>
              </a:rPr>
            </a:br>
            <a:r>
              <a:rPr lang="en">
                <a:solidFill>
                  <a:srgbClr val="FFFFFF"/>
                </a:solidFill>
              </a:rPr>
              <a:t>LESS</a:t>
            </a:r>
          </a:p>
        </p:txBody>
      </p:sp>
      <p:sp>
        <p:nvSpPr>
          <p:cNvPr id="74" name="Shape 74"/>
          <p:cNvSpPr/>
          <p:nvPr/>
        </p:nvSpPr>
        <p:spPr>
          <a:xfrm>
            <a:off x="5980625" y="2187200"/>
            <a:ext cx="2468399" cy="559499"/>
          </a:xfrm>
          <a:prstGeom prst="rect">
            <a:avLst/>
          </a:prstGeom>
          <a:solidFill>
            <a:schemeClr val="dk2"/>
          </a:solidFill>
          <a:ln>
            <a:noFill/>
          </a:ln>
        </p:spPr>
        <p:txBody>
          <a:bodyPr lIns="91425" tIns="91425" rIns="91425" bIns="91425" anchor="ctr" anchorCtr="0">
            <a:noAutofit/>
          </a:bodyPr>
          <a:lstStyle/>
          <a:p>
            <a:pPr lvl="0" algn="ctr" rtl="0">
              <a:spcBef>
                <a:spcPts val="0"/>
              </a:spcBef>
              <a:buNone/>
            </a:pPr>
            <a:r>
              <a:rPr lang="en">
                <a:solidFill>
                  <a:srgbClr val="FFFFFF"/>
                </a:solidFill>
              </a:rPr>
              <a:t>VALUE</a:t>
            </a:r>
          </a:p>
        </p:txBody>
      </p:sp>
      <p:sp>
        <p:nvSpPr>
          <p:cNvPr id="75" name="Shape 75"/>
          <p:cNvSpPr txBox="1"/>
          <p:nvPr/>
        </p:nvSpPr>
        <p:spPr>
          <a:xfrm>
            <a:off x="718900" y="5346975"/>
            <a:ext cx="4057499" cy="228600"/>
          </a:xfrm>
          <a:prstGeom prst="rect">
            <a:avLst/>
          </a:prstGeom>
          <a:noFill/>
          <a:ln>
            <a:noFill/>
          </a:ln>
        </p:spPr>
        <p:txBody>
          <a:bodyPr lIns="0" tIns="0" rIns="0" bIns="0" anchor="t" anchorCtr="0">
            <a:noAutofit/>
          </a:bodyPr>
          <a:lstStyle/>
          <a:p>
            <a:pPr lvl="0" rtl="0">
              <a:lnSpc>
                <a:spcPct val="138000"/>
              </a:lnSpc>
              <a:spcBef>
                <a:spcPts val="0"/>
              </a:spcBef>
              <a:buClr>
                <a:schemeClr val="dk1"/>
              </a:buClr>
              <a:buSzPct val="137500"/>
              <a:buFont typeface="Arial"/>
              <a:buNone/>
            </a:pPr>
            <a:r>
              <a:rPr lang="en" sz="800" b="1">
                <a:solidFill>
                  <a:srgbClr val="666666"/>
                </a:solidFill>
              </a:rPr>
              <a:t>Source: Delivering large-scale IT projects on time, on budget, and on value</a:t>
            </a:r>
          </a:p>
          <a:p>
            <a:pPr lvl="0" rtl="0">
              <a:lnSpc>
                <a:spcPct val="138000"/>
              </a:lnSpc>
              <a:spcBef>
                <a:spcPts val="0"/>
              </a:spcBef>
              <a:buClr>
                <a:schemeClr val="dk1"/>
              </a:buClr>
              <a:buSzPct val="137500"/>
              <a:buFont typeface="Arial"/>
              <a:buNone/>
            </a:pPr>
            <a:r>
              <a:rPr lang="en" sz="800" b="1">
                <a:solidFill>
                  <a:srgbClr val="666666"/>
                </a:solidFill>
              </a:rPr>
              <a:t>McKinsey &amp; Company, October 2012</a:t>
            </a:r>
          </a:p>
        </p:txBody>
      </p:sp>
      <p:sp>
        <p:nvSpPr>
          <p:cNvPr id="76" name="Shape 76"/>
          <p:cNvSpPr/>
          <p:nvPr/>
        </p:nvSpPr>
        <p:spPr>
          <a:xfrm rot="10800000" flipH="1">
            <a:off x="1663950" y="2723474"/>
            <a:ext cx="348600" cy="228600"/>
          </a:xfrm>
          <a:prstGeom prst="triangle">
            <a:avLst>
              <a:gd name="adj" fmla="val 50000"/>
            </a:avLst>
          </a:prstGeom>
          <a:solidFill>
            <a:schemeClr val="dk2"/>
          </a:solidFill>
          <a:ln>
            <a:noFill/>
          </a:ln>
        </p:spPr>
        <p:txBody>
          <a:bodyPr lIns="91425" tIns="91425" rIns="91425" bIns="91425" anchor="ctr" anchorCtr="0">
            <a:noAutofit/>
          </a:bodyPr>
          <a:lstStyle/>
          <a:p>
            <a:pPr>
              <a:spcBef>
                <a:spcPts val="0"/>
              </a:spcBef>
              <a:buNone/>
            </a:pPr>
            <a:endParaRPr/>
          </a:p>
        </p:txBody>
      </p:sp>
      <p:sp>
        <p:nvSpPr>
          <p:cNvPr id="77" name="Shape 77"/>
          <p:cNvSpPr/>
          <p:nvPr/>
        </p:nvSpPr>
        <p:spPr>
          <a:xfrm rot="10800000" flipH="1">
            <a:off x="4407150" y="2723474"/>
            <a:ext cx="348600" cy="228600"/>
          </a:xfrm>
          <a:prstGeom prst="triangle">
            <a:avLst>
              <a:gd name="adj" fmla="val 50000"/>
            </a:avLst>
          </a:prstGeom>
          <a:solidFill>
            <a:schemeClr val="dk2"/>
          </a:solidFill>
          <a:ln>
            <a:noFill/>
          </a:ln>
        </p:spPr>
        <p:txBody>
          <a:bodyPr lIns="91425" tIns="91425" rIns="91425" bIns="91425" anchor="ctr" anchorCtr="0">
            <a:noAutofit/>
          </a:bodyPr>
          <a:lstStyle/>
          <a:p>
            <a:pPr>
              <a:spcBef>
                <a:spcPts val="0"/>
              </a:spcBef>
              <a:buNone/>
            </a:pPr>
            <a:endParaRPr/>
          </a:p>
        </p:txBody>
      </p:sp>
      <p:sp>
        <p:nvSpPr>
          <p:cNvPr id="78" name="Shape 78"/>
          <p:cNvSpPr/>
          <p:nvPr/>
        </p:nvSpPr>
        <p:spPr>
          <a:xfrm rot="10800000" flipH="1">
            <a:off x="7074150" y="2723474"/>
            <a:ext cx="348600" cy="228600"/>
          </a:xfrm>
          <a:prstGeom prst="triangle">
            <a:avLst>
              <a:gd name="adj" fmla="val 50000"/>
            </a:avLst>
          </a:prstGeom>
          <a:solidFill>
            <a:schemeClr val="dk2"/>
          </a:solidFill>
          <a:ln>
            <a:noFill/>
          </a:ln>
        </p:spPr>
        <p:txBody>
          <a:bodyPr lIns="91425" tIns="91425" rIns="91425" bIns="91425" anchor="ctr" anchorCtr="0">
            <a:noAutofit/>
          </a:bodyPr>
          <a:lstStyle/>
          <a:p>
            <a:pPr>
              <a:spcBef>
                <a:spcPts val="0"/>
              </a:spcBef>
              <a:buNone/>
            </a:pPr>
            <a:endParaRPr/>
          </a:p>
        </p:txBody>
      </p:sp>
      <p:sp>
        <p:nvSpPr>
          <p:cNvPr id="79" name="Shape 79"/>
          <p:cNvSpPr txBox="1">
            <a:spLocks noGrp="1"/>
          </p:cNvSpPr>
          <p:nvPr>
            <p:ph type="title" idx="2"/>
          </p:nvPr>
        </p:nvSpPr>
        <p:spPr>
          <a:xfrm>
            <a:off x="685801" y="1463400"/>
            <a:ext cx="7772400" cy="292799"/>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OVER BUDGET, OVER TIME, HALF THE VALUE</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685801" y="776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000"/>
              <a:t>CLOUD AND DEVOPS ADOPTION</a:t>
            </a:r>
          </a:p>
        </p:txBody>
      </p:sp>
      <p:sp>
        <p:nvSpPr>
          <p:cNvPr id="85" name="Shape 85"/>
          <p:cNvSpPr txBox="1">
            <a:spLocks noGrp="1"/>
          </p:cNvSpPr>
          <p:nvPr>
            <p:ph type="body" idx="1"/>
          </p:nvPr>
        </p:nvSpPr>
        <p:spPr>
          <a:xfrm>
            <a:off x="685800" y="1913975"/>
            <a:ext cx="7772400" cy="4198800"/>
          </a:xfrm>
          <a:prstGeom prst="rect">
            <a:avLst/>
          </a:prstGeom>
          <a:noFill/>
          <a:ln>
            <a:noFill/>
          </a:ln>
        </p:spPr>
        <p:txBody>
          <a:bodyPr lIns="91425" tIns="45700" rIns="91425" bIns="45700" anchor="t" anchorCtr="1">
            <a:noAutofit/>
          </a:bodyPr>
          <a:lstStyle/>
          <a:p>
            <a:pPr marL="0" marR="0" indent="0" rtl="0">
              <a:lnSpc>
                <a:spcPct val="100000"/>
              </a:lnSpc>
              <a:spcBef>
                <a:spcPts val="0"/>
              </a:spcBef>
              <a:spcAft>
                <a:spcPts val="0"/>
              </a:spcAft>
              <a:buNone/>
            </a:pPr>
            <a:endParaRPr sz="1600"/>
          </a:p>
          <a:p>
            <a:pPr marL="0" marR="0" lvl="0" indent="0" rtl="0">
              <a:lnSpc>
                <a:spcPct val="100000"/>
              </a:lnSpc>
              <a:spcBef>
                <a:spcPts val="0"/>
              </a:spcBef>
              <a:spcAft>
                <a:spcPts val="0"/>
              </a:spcAft>
              <a:buNone/>
            </a:pPr>
            <a:r>
              <a:rPr lang="en" sz="1600"/>
              <a:t>“</a:t>
            </a:r>
            <a:r>
              <a:rPr lang="en" sz="1600" b="1"/>
              <a:t>93 percent</a:t>
            </a:r>
            <a:r>
              <a:rPr lang="en" sz="1600"/>
              <a:t> of organizations surveyed are running applications or experimenting with </a:t>
            </a:r>
            <a:r>
              <a:rPr lang="en" sz="1600" b="1"/>
              <a:t>Infrastructure-as-a-Service</a:t>
            </a:r>
            <a:r>
              <a:rPr lang="en" sz="1600"/>
              <a:t>”</a:t>
            </a:r>
          </a:p>
          <a:p>
            <a:pPr marL="0" marR="0" lvl="0" indent="0" rtl="0">
              <a:lnSpc>
                <a:spcPct val="100000"/>
              </a:lnSpc>
              <a:spcBef>
                <a:spcPts val="0"/>
              </a:spcBef>
              <a:spcAft>
                <a:spcPts val="0"/>
              </a:spcAft>
              <a:buNone/>
            </a:pPr>
            <a:r>
              <a:rPr lang="en" sz="1000"/>
              <a:t>	</a:t>
            </a:r>
            <a:r>
              <a:rPr lang="en" sz="900"/>
              <a:t>New Stats From The State Of Cloud Report, Forbes </a:t>
            </a:r>
          </a:p>
          <a:p>
            <a:pPr marL="0" marR="0" lvl="0" indent="0" rtl="0">
              <a:lnSpc>
                <a:spcPct val="100000"/>
              </a:lnSpc>
              <a:spcBef>
                <a:spcPts val="0"/>
              </a:spcBef>
              <a:spcAft>
                <a:spcPts val="0"/>
              </a:spcAft>
              <a:buNone/>
            </a:pPr>
            <a:endParaRPr sz="900"/>
          </a:p>
          <a:p>
            <a:pPr marL="0" marR="0" lvl="0" indent="0" rtl="0">
              <a:lnSpc>
                <a:spcPct val="100000"/>
              </a:lnSpc>
              <a:spcBef>
                <a:spcPts val="0"/>
              </a:spcBef>
              <a:spcAft>
                <a:spcPts val="0"/>
              </a:spcAft>
              <a:buNone/>
            </a:pPr>
            <a:endParaRPr sz="900"/>
          </a:p>
          <a:p>
            <a:pPr marL="0" marR="0" lvl="0" indent="0" rtl="0">
              <a:lnSpc>
                <a:spcPct val="100000"/>
              </a:lnSpc>
              <a:spcBef>
                <a:spcPts val="0"/>
              </a:spcBef>
              <a:spcAft>
                <a:spcPts val="0"/>
              </a:spcAft>
              <a:buNone/>
            </a:pPr>
            <a:r>
              <a:rPr lang="en" sz="1600"/>
              <a:t>“</a:t>
            </a:r>
            <a:r>
              <a:rPr lang="en" sz="1600" b="1"/>
              <a:t>Platform-as-a-Service</a:t>
            </a:r>
            <a:r>
              <a:rPr lang="en" sz="1600"/>
              <a:t> is expected to grow the fastest over the next five years, with </a:t>
            </a:r>
            <a:r>
              <a:rPr lang="en" sz="1600" b="1"/>
              <a:t>72%</a:t>
            </a:r>
            <a:r>
              <a:rPr lang="en" sz="1600"/>
              <a:t> of respondents saying they expect to use PaaS in their organizations.”</a:t>
            </a:r>
          </a:p>
          <a:p>
            <a:pPr marL="0" marR="0" lvl="0" indent="0" rtl="0">
              <a:lnSpc>
                <a:spcPct val="100000"/>
              </a:lnSpc>
              <a:spcBef>
                <a:spcPts val="0"/>
              </a:spcBef>
              <a:spcAft>
                <a:spcPts val="0"/>
              </a:spcAft>
              <a:buNone/>
            </a:pPr>
            <a:r>
              <a:rPr lang="en" sz="900"/>
              <a:t>	North Bridge Venture Partners Future Of Cloud Computing Survey: SaaS Still The Dominant Cloud Platform, Forbes</a:t>
            </a:r>
          </a:p>
          <a:p>
            <a:pPr marL="0" marR="0" indent="0" rtl="0">
              <a:lnSpc>
                <a:spcPct val="100000"/>
              </a:lnSpc>
              <a:spcBef>
                <a:spcPts val="0"/>
              </a:spcBef>
              <a:spcAft>
                <a:spcPts val="0"/>
              </a:spcAft>
              <a:buNone/>
            </a:pPr>
            <a:endParaRPr sz="900"/>
          </a:p>
          <a:p>
            <a:pPr marL="0" marR="0" indent="0" rtl="0">
              <a:lnSpc>
                <a:spcPct val="100000"/>
              </a:lnSpc>
              <a:spcBef>
                <a:spcPts val="0"/>
              </a:spcBef>
              <a:spcAft>
                <a:spcPts val="0"/>
              </a:spcAft>
              <a:buNone/>
            </a:pPr>
            <a:endParaRPr sz="900"/>
          </a:p>
          <a:p>
            <a:pPr marL="0" lvl="0" rtl="0">
              <a:lnSpc>
                <a:spcPct val="120000"/>
              </a:lnSpc>
              <a:spcBef>
                <a:spcPts val="0"/>
              </a:spcBef>
              <a:spcAft>
                <a:spcPts val="0"/>
              </a:spcAft>
              <a:buClr>
                <a:schemeClr val="dk1"/>
              </a:buClr>
              <a:buSzPct val="68750"/>
              <a:buFont typeface="Arial"/>
              <a:buNone/>
            </a:pPr>
            <a:r>
              <a:rPr lang="en" sz="1600" b="1">
                <a:solidFill>
                  <a:schemeClr val="dk1"/>
                </a:solidFill>
              </a:rPr>
              <a:t>93%</a:t>
            </a:r>
            <a:r>
              <a:rPr lang="en" sz="1600">
                <a:solidFill>
                  <a:schemeClr val="dk1"/>
                </a:solidFill>
              </a:rPr>
              <a:t> of organizations expect to make net new investments in </a:t>
            </a:r>
            <a:r>
              <a:rPr lang="en" sz="1600" b="1">
                <a:solidFill>
                  <a:schemeClr val="dk1"/>
                </a:solidFill>
              </a:rPr>
              <a:t>DevOps</a:t>
            </a:r>
            <a:r>
              <a:rPr lang="en" sz="1600">
                <a:solidFill>
                  <a:schemeClr val="dk1"/>
                </a:solidFill>
              </a:rPr>
              <a:t> enabling technologies over the next two years</a:t>
            </a:r>
          </a:p>
          <a:p>
            <a:pPr marL="0" lvl="0" indent="457200" rtl="0">
              <a:lnSpc>
                <a:spcPct val="120000"/>
              </a:lnSpc>
              <a:spcBef>
                <a:spcPts val="0"/>
              </a:spcBef>
              <a:spcAft>
                <a:spcPts val="0"/>
              </a:spcAft>
              <a:buClr>
                <a:schemeClr val="dk1"/>
              </a:buClr>
              <a:buSzPct val="122222"/>
              <a:buFont typeface="Arial"/>
              <a:buNone/>
            </a:pPr>
            <a:r>
              <a:rPr lang="en" sz="900">
                <a:solidFill>
                  <a:schemeClr val="dk1"/>
                </a:solidFill>
              </a:rPr>
              <a:t>IDC DevOps Thought Leadership Survey, IDC, May, 2015</a:t>
            </a:r>
          </a:p>
          <a:p>
            <a:pPr marL="0" marR="0" indent="0" rtl="0">
              <a:lnSpc>
                <a:spcPct val="100000"/>
              </a:lnSpc>
              <a:spcBef>
                <a:spcPts val="0"/>
              </a:spcBef>
              <a:spcAft>
                <a:spcPts val="0"/>
              </a:spcAft>
              <a:buNone/>
            </a:pPr>
            <a:endParaRPr sz="900"/>
          </a:p>
          <a:p>
            <a:pPr marL="0" marR="0" lvl="0" indent="0" rtl="0">
              <a:lnSpc>
                <a:spcPct val="100000"/>
              </a:lnSpc>
              <a:spcBef>
                <a:spcPts val="0"/>
              </a:spcBef>
              <a:spcAft>
                <a:spcPts val="0"/>
              </a:spcAft>
              <a:buNone/>
            </a:pPr>
            <a:endParaRPr sz="900"/>
          </a:p>
          <a:p>
            <a:pPr marL="0" lvl="0" rtl="0">
              <a:lnSpc>
                <a:spcPct val="120000"/>
              </a:lnSpc>
              <a:spcBef>
                <a:spcPts val="0"/>
              </a:spcBef>
              <a:spcAft>
                <a:spcPts val="0"/>
              </a:spcAft>
              <a:buNone/>
            </a:pPr>
            <a:r>
              <a:rPr lang="en" sz="1600">
                <a:solidFill>
                  <a:schemeClr val="dk1"/>
                </a:solidFill>
              </a:rPr>
              <a:t>“</a:t>
            </a:r>
            <a:r>
              <a:rPr lang="en" sz="1600" b="1">
                <a:solidFill>
                  <a:schemeClr val="dk1"/>
                </a:solidFill>
              </a:rPr>
              <a:t>71%</a:t>
            </a:r>
            <a:r>
              <a:rPr lang="en" sz="1600">
                <a:solidFill>
                  <a:schemeClr val="dk1"/>
                </a:solidFill>
              </a:rPr>
              <a:t> of respondents anticipate using </a:t>
            </a:r>
            <a:r>
              <a:rPr lang="en" sz="1600" b="1">
                <a:solidFill>
                  <a:schemeClr val="dk1"/>
                </a:solidFill>
              </a:rPr>
              <a:t>containers</a:t>
            </a:r>
            <a:r>
              <a:rPr lang="en" sz="1600">
                <a:solidFill>
                  <a:schemeClr val="dk1"/>
                </a:solidFill>
              </a:rPr>
              <a:t> for </a:t>
            </a:r>
            <a:r>
              <a:rPr lang="en" sz="1600" b="1">
                <a:solidFill>
                  <a:schemeClr val="dk1"/>
                </a:solidFill>
              </a:rPr>
              <a:t>cloud applications</a:t>
            </a:r>
            <a:r>
              <a:rPr lang="en" sz="1600">
                <a:solidFill>
                  <a:schemeClr val="dk1"/>
                </a:solidFill>
              </a:rPr>
              <a:t> (or are already using them)</a:t>
            </a:r>
            <a:r>
              <a:rPr lang="en" sz="1750">
                <a:solidFill>
                  <a:schemeClr val="dk1"/>
                </a:solidFill>
              </a:rPr>
              <a:t>.”</a:t>
            </a:r>
            <a:br>
              <a:rPr lang="en" sz="1750">
                <a:solidFill>
                  <a:schemeClr val="dk1"/>
                </a:solidFill>
              </a:rPr>
            </a:br>
            <a:r>
              <a:rPr lang="en" sz="900">
                <a:solidFill>
                  <a:schemeClr val="dk1"/>
                </a:solidFill>
              </a:rPr>
              <a:t>	Maximizing Container Benefits With A Top-Down Approach, a commissioned study conducted by Forrester Consulting on behalf of Red Hat</a:t>
            </a:r>
          </a:p>
        </p:txBody>
      </p:sp>
      <p:sp>
        <p:nvSpPr>
          <p:cNvPr id="86" name="Shape 86"/>
          <p:cNvSpPr txBox="1">
            <a:spLocks noGrp="1"/>
          </p:cNvSpPr>
          <p:nvPr>
            <p:ph type="title" idx="2"/>
          </p:nvPr>
        </p:nvSpPr>
        <p:spPr>
          <a:xfrm>
            <a:off x="685801" y="1463400"/>
            <a:ext cx="7772400" cy="292799"/>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BUSINESSES LOOK FOR AN ANSWER</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animEffect transition="in" filter="fade">
                                      <p:cBhvr>
                                        <p:cTn id="7" dur="1000"/>
                                        <p:tgtEl>
                                          <p:spTgt spid="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5">
                                            <p:txEl>
                                              <p:pRg st="1" end="1"/>
                                            </p:txEl>
                                          </p:spTgt>
                                        </p:tgtEl>
                                        <p:attrNameLst>
                                          <p:attrName>style.visibility</p:attrName>
                                        </p:attrNameLst>
                                      </p:cBhvr>
                                      <p:to>
                                        <p:strVal val="visible"/>
                                      </p:to>
                                    </p:set>
                                    <p:animEffect transition="in" filter="fade">
                                      <p:cBhvr>
                                        <p:cTn id="12" dur="1000"/>
                                        <p:tgtEl>
                                          <p:spTgt spid="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5">
                                            <p:txEl>
                                              <p:pRg st="2" end="2"/>
                                            </p:txEl>
                                          </p:spTgt>
                                        </p:tgtEl>
                                        <p:attrNameLst>
                                          <p:attrName>style.visibility</p:attrName>
                                        </p:attrNameLst>
                                      </p:cBhvr>
                                      <p:to>
                                        <p:strVal val="visible"/>
                                      </p:to>
                                    </p:set>
                                    <p:animEffect transition="in" filter="fade">
                                      <p:cBhvr>
                                        <p:cTn id="17" dur="1000"/>
                                        <p:tgtEl>
                                          <p:spTgt spid="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5">
                                            <p:txEl>
                                              <p:pRg st="3" end="3"/>
                                            </p:txEl>
                                          </p:spTgt>
                                        </p:tgtEl>
                                        <p:attrNameLst>
                                          <p:attrName>style.visibility</p:attrName>
                                        </p:attrNameLst>
                                      </p:cBhvr>
                                      <p:to>
                                        <p:strVal val="visible"/>
                                      </p:to>
                                    </p:set>
                                    <p:animEffect transition="in" filter="fade">
                                      <p:cBhvr>
                                        <p:cTn id="22" dur="1000"/>
                                        <p:tgtEl>
                                          <p:spTgt spid="8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5">
                                            <p:txEl>
                                              <p:pRg st="4" end="4"/>
                                            </p:txEl>
                                          </p:spTgt>
                                        </p:tgtEl>
                                        <p:attrNameLst>
                                          <p:attrName>style.visibility</p:attrName>
                                        </p:attrNameLst>
                                      </p:cBhvr>
                                      <p:to>
                                        <p:strVal val="visible"/>
                                      </p:to>
                                    </p:set>
                                    <p:animEffect transition="in" filter="fade">
                                      <p:cBhvr>
                                        <p:cTn id="27" dur="1000"/>
                                        <p:tgtEl>
                                          <p:spTgt spid="8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5">
                                            <p:txEl>
                                              <p:pRg st="5" end="5"/>
                                            </p:txEl>
                                          </p:spTgt>
                                        </p:tgtEl>
                                        <p:attrNameLst>
                                          <p:attrName>style.visibility</p:attrName>
                                        </p:attrNameLst>
                                      </p:cBhvr>
                                      <p:to>
                                        <p:strVal val="visible"/>
                                      </p:to>
                                    </p:set>
                                    <p:animEffect transition="in" filter="fade">
                                      <p:cBhvr>
                                        <p:cTn id="32" dur="1000"/>
                                        <p:tgtEl>
                                          <p:spTgt spid="8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5">
                                            <p:txEl>
                                              <p:pRg st="6" end="6"/>
                                            </p:txEl>
                                          </p:spTgt>
                                        </p:tgtEl>
                                        <p:attrNameLst>
                                          <p:attrName>style.visibility</p:attrName>
                                        </p:attrNameLst>
                                      </p:cBhvr>
                                      <p:to>
                                        <p:strVal val="visible"/>
                                      </p:to>
                                    </p:set>
                                    <p:animEffect transition="in" filter="fade">
                                      <p:cBhvr>
                                        <p:cTn id="37" dur="1000"/>
                                        <p:tgtEl>
                                          <p:spTgt spid="8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5">
                                            <p:txEl>
                                              <p:pRg st="7" end="7"/>
                                            </p:txEl>
                                          </p:spTgt>
                                        </p:tgtEl>
                                        <p:attrNameLst>
                                          <p:attrName>style.visibility</p:attrName>
                                        </p:attrNameLst>
                                      </p:cBhvr>
                                      <p:to>
                                        <p:strVal val="visible"/>
                                      </p:to>
                                    </p:set>
                                    <p:animEffect transition="in" filter="fade">
                                      <p:cBhvr>
                                        <p:cTn id="42" dur="1000"/>
                                        <p:tgtEl>
                                          <p:spTgt spid="8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5">
                                            <p:txEl>
                                              <p:pRg st="8" end="8"/>
                                            </p:txEl>
                                          </p:spTgt>
                                        </p:tgtEl>
                                        <p:attrNameLst>
                                          <p:attrName>style.visibility</p:attrName>
                                        </p:attrNameLst>
                                      </p:cBhvr>
                                      <p:to>
                                        <p:strVal val="visible"/>
                                      </p:to>
                                    </p:set>
                                    <p:animEffect transition="in" filter="fade">
                                      <p:cBhvr>
                                        <p:cTn id="47" dur="1000"/>
                                        <p:tgtEl>
                                          <p:spTgt spid="8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5">
                                            <p:txEl>
                                              <p:pRg st="9" end="9"/>
                                            </p:txEl>
                                          </p:spTgt>
                                        </p:tgtEl>
                                        <p:attrNameLst>
                                          <p:attrName>style.visibility</p:attrName>
                                        </p:attrNameLst>
                                      </p:cBhvr>
                                      <p:to>
                                        <p:strVal val="visible"/>
                                      </p:to>
                                    </p:set>
                                    <p:animEffect transition="in" filter="fade">
                                      <p:cBhvr>
                                        <p:cTn id="52" dur="1000"/>
                                        <p:tgtEl>
                                          <p:spTgt spid="8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5">
                                            <p:txEl>
                                              <p:pRg st="10" end="10"/>
                                            </p:txEl>
                                          </p:spTgt>
                                        </p:tgtEl>
                                        <p:attrNameLst>
                                          <p:attrName>style.visibility</p:attrName>
                                        </p:attrNameLst>
                                      </p:cBhvr>
                                      <p:to>
                                        <p:strVal val="visible"/>
                                      </p:to>
                                    </p:set>
                                    <p:animEffect transition="in" filter="fade">
                                      <p:cBhvr>
                                        <p:cTn id="57" dur="1000"/>
                                        <p:tgtEl>
                                          <p:spTgt spid="8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85">
                                            <p:txEl>
                                              <p:pRg st="11" end="11"/>
                                            </p:txEl>
                                          </p:spTgt>
                                        </p:tgtEl>
                                        <p:attrNameLst>
                                          <p:attrName>style.visibility</p:attrName>
                                        </p:attrNameLst>
                                      </p:cBhvr>
                                      <p:to>
                                        <p:strVal val="visible"/>
                                      </p:to>
                                    </p:set>
                                    <p:animEffect transition="in" filter="fade">
                                      <p:cBhvr>
                                        <p:cTn id="62" dur="1000"/>
                                        <p:tgtEl>
                                          <p:spTgt spid="8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85">
                                            <p:txEl>
                                              <p:pRg st="12" end="12"/>
                                            </p:txEl>
                                          </p:spTgt>
                                        </p:tgtEl>
                                        <p:attrNameLst>
                                          <p:attrName>style.visibility</p:attrName>
                                        </p:attrNameLst>
                                      </p:cBhvr>
                                      <p:to>
                                        <p:strVal val="visible"/>
                                      </p:to>
                                    </p:set>
                                    <p:animEffect transition="in" filter="fade">
                                      <p:cBhvr>
                                        <p:cTn id="67" dur="1000"/>
                                        <p:tgtEl>
                                          <p:spTgt spid="85">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85">
                                            <p:txEl>
                                              <p:pRg st="13" end="13"/>
                                            </p:txEl>
                                          </p:spTgt>
                                        </p:tgtEl>
                                        <p:attrNameLst>
                                          <p:attrName>style.visibility</p:attrName>
                                        </p:attrNameLst>
                                      </p:cBhvr>
                                      <p:to>
                                        <p:strVal val="visible"/>
                                      </p:to>
                                    </p:set>
                                    <p:animEffect transition="in" filter="fade">
                                      <p:cBhvr>
                                        <p:cTn id="72" dur="1000"/>
                                        <p:tgtEl>
                                          <p:spTgt spid="8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p:nvPr/>
        </p:nvSpPr>
        <p:spPr>
          <a:xfrm>
            <a:off x="4945400" y="2289400"/>
            <a:ext cx="4057499" cy="2511000"/>
          </a:xfrm>
          <a:prstGeom prst="rect">
            <a:avLst/>
          </a:prstGeom>
          <a:solidFill>
            <a:srgbClr val="CAE3E9"/>
          </a:solidFill>
          <a:ln>
            <a:noFill/>
          </a:ln>
        </p:spPr>
        <p:txBody>
          <a:bodyPr lIns="91425" tIns="91425" rIns="91425" bIns="91425" anchor="ctr" anchorCtr="0">
            <a:noAutofit/>
          </a:bodyPr>
          <a:lstStyle/>
          <a:p>
            <a:pPr lvl="0" algn="ctr" rtl="0">
              <a:spcBef>
                <a:spcPts val="0"/>
              </a:spcBef>
              <a:buNone/>
            </a:pPr>
            <a:endParaRPr b="1">
              <a:solidFill>
                <a:srgbClr val="F3F3F3"/>
              </a:solidFill>
            </a:endParaRPr>
          </a:p>
        </p:txBody>
      </p:sp>
      <p:sp>
        <p:nvSpPr>
          <p:cNvPr id="92" name="Shape 92"/>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000"/>
              <a:t>DEVOPS TO THE RESCUE</a:t>
            </a:r>
          </a:p>
        </p:txBody>
      </p:sp>
      <p:sp>
        <p:nvSpPr>
          <p:cNvPr id="93" name="Shape 93"/>
          <p:cNvSpPr txBox="1"/>
          <p:nvPr/>
        </p:nvSpPr>
        <p:spPr>
          <a:xfrm>
            <a:off x="718900" y="5346975"/>
            <a:ext cx="4057499" cy="228600"/>
          </a:xfrm>
          <a:prstGeom prst="rect">
            <a:avLst/>
          </a:prstGeom>
          <a:noFill/>
          <a:ln>
            <a:noFill/>
          </a:ln>
        </p:spPr>
        <p:txBody>
          <a:bodyPr lIns="0" tIns="0" rIns="0" bIns="0" anchor="t" anchorCtr="0">
            <a:noAutofit/>
          </a:bodyPr>
          <a:lstStyle/>
          <a:p>
            <a:pPr lvl="0" rtl="0">
              <a:lnSpc>
                <a:spcPct val="138000"/>
              </a:lnSpc>
              <a:spcBef>
                <a:spcPts val="0"/>
              </a:spcBef>
              <a:buClr>
                <a:schemeClr val="dk1"/>
              </a:buClr>
              <a:buSzPct val="137500"/>
              <a:buFont typeface="Arial"/>
              <a:buNone/>
            </a:pPr>
            <a:r>
              <a:rPr lang="en" sz="800" b="1">
                <a:solidFill>
                  <a:srgbClr val="666666"/>
                </a:solidFill>
              </a:rPr>
              <a:t>Source: 2014 State of DevOps Report</a:t>
            </a:r>
          </a:p>
          <a:p>
            <a:pPr lvl="0" rtl="0">
              <a:lnSpc>
                <a:spcPct val="138000"/>
              </a:lnSpc>
              <a:spcBef>
                <a:spcPts val="0"/>
              </a:spcBef>
              <a:buClr>
                <a:schemeClr val="dk1"/>
              </a:buClr>
              <a:buSzPct val="137500"/>
              <a:buFont typeface="Arial"/>
              <a:buNone/>
            </a:pPr>
            <a:r>
              <a:rPr lang="en" sz="800" b="1">
                <a:solidFill>
                  <a:srgbClr val="666666"/>
                </a:solidFill>
              </a:rPr>
              <a:t>Puppet Labs, IT Revolution Press, ThoughtWorks</a:t>
            </a:r>
          </a:p>
          <a:p>
            <a:pPr lvl="0" rtl="0">
              <a:lnSpc>
                <a:spcPct val="138000"/>
              </a:lnSpc>
              <a:spcBef>
                <a:spcPts val="0"/>
              </a:spcBef>
              <a:buClr>
                <a:schemeClr val="dk1"/>
              </a:buClr>
              <a:buFont typeface="Arial"/>
              <a:buNone/>
            </a:pPr>
            <a:endParaRPr sz="800" b="1">
              <a:solidFill>
                <a:srgbClr val="666666"/>
              </a:solidFill>
            </a:endParaRPr>
          </a:p>
          <a:p>
            <a:pPr lvl="0" rtl="0">
              <a:lnSpc>
                <a:spcPct val="138000"/>
              </a:lnSpc>
              <a:spcBef>
                <a:spcPts val="0"/>
              </a:spcBef>
              <a:buClr>
                <a:schemeClr val="dk1"/>
              </a:buClr>
              <a:buFont typeface="Arial"/>
              <a:buNone/>
            </a:pPr>
            <a:endParaRPr sz="800" b="1">
              <a:solidFill>
                <a:srgbClr val="666666"/>
              </a:solidFill>
            </a:endParaRPr>
          </a:p>
        </p:txBody>
      </p:sp>
      <p:sp>
        <p:nvSpPr>
          <p:cNvPr id="94" name="Shape 94"/>
          <p:cNvSpPr/>
          <p:nvPr/>
        </p:nvSpPr>
        <p:spPr>
          <a:xfrm>
            <a:off x="38875" y="2289400"/>
            <a:ext cx="4804200" cy="529799"/>
          </a:xfrm>
          <a:prstGeom prst="rect">
            <a:avLst/>
          </a:prstGeom>
          <a:solidFill>
            <a:srgbClr val="990000"/>
          </a:solidFill>
          <a:ln>
            <a:noFill/>
          </a:ln>
        </p:spPr>
        <p:txBody>
          <a:bodyPr lIns="91425" tIns="91425" rIns="91425" bIns="91425" anchor="ctr" anchorCtr="0">
            <a:noAutofit/>
          </a:bodyPr>
          <a:lstStyle/>
          <a:p>
            <a:pPr algn="ctr">
              <a:spcBef>
                <a:spcPts val="0"/>
              </a:spcBef>
              <a:buNone/>
            </a:pPr>
            <a:r>
              <a:rPr lang="en" b="1">
                <a:solidFill>
                  <a:srgbClr val="F3F3F3"/>
                </a:solidFill>
              </a:rPr>
              <a:t>Better Deployment Quality</a:t>
            </a:r>
          </a:p>
        </p:txBody>
      </p:sp>
      <p:sp>
        <p:nvSpPr>
          <p:cNvPr id="95" name="Shape 95"/>
          <p:cNvSpPr/>
          <p:nvPr/>
        </p:nvSpPr>
        <p:spPr>
          <a:xfrm>
            <a:off x="38875" y="3280000"/>
            <a:ext cx="4804200" cy="529799"/>
          </a:xfrm>
          <a:prstGeom prst="rect">
            <a:avLst/>
          </a:prstGeom>
          <a:solidFill>
            <a:srgbClr val="990000"/>
          </a:solidFill>
          <a:ln>
            <a:noFill/>
          </a:ln>
        </p:spPr>
        <p:txBody>
          <a:bodyPr lIns="91425" tIns="91425" rIns="91425" bIns="91425" anchor="ctr" anchorCtr="0">
            <a:noAutofit/>
          </a:bodyPr>
          <a:lstStyle/>
          <a:p>
            <a:pPr lvl="0" algn="ctr" rtl="0">
              <a:spcBef>
                <a:spcPts val="0"/>
              </a:spcBef>
              <a:buNone/>
            </a:pPr>
            <a:r>
              <a:rPr lang="en" b="1">
                <a:solidFill>
                  <a:srgbClr val="F3F3F3"/>
                </a:solidFill>
              </a:rPr>
              <a:t>Faster Release Frequency</a:t>
            </a:r>
          </a:p>
        </p:txBody>
      </p:sp>
      <p:sp>
        <p:nvSpPr>
          <p:cNvPr id="96" name="Shape 96"/>
          <p:cNvSpPr/>
          <p:nvPr/>
        </p:nvSpPr>
        <p:spPr>
          <a:xfrm>
            <a:off x="38875" y="4270600"/>
            <a:ext cx="4804200" cy="529799"/>
          </a:xfrm>
          <a:prstGeom prst="rect">
            <a:avLst/>
          </a:prstGeom>
          <a:solidFill>
            <a:srgbClr val="990000"/>
          </a:solidFill>
          <a:ln>
            <a:noFill/>
          </a:ln>
        </p:spPr>
        <p:txBody>
          <a:bodyPr lIns="91425" tIns="91425" rIns="91425" bIns="91425" anchor="ctr" anchorCtr="0">
            <a:noAutofit/>
          </a:bodyPr>
          <a:lstStyle/>
          <a:p>
            <a:pPr lvl="0" algn="ctr" rtl="0">
              <a:spcBef>
                <a:spcPts val="0"/>
              </a:spcBef>
              <a:buNone/>
            </a:pPr>
            <a:r>
              <a:rPr lang="en" b="1">
                <a:solidFill>
                  <a:srgbClr val="F3F3F3"/>
                </a:solidFill>
              </a:rPr>
              <a:t>Improved Process Visibility</a:t>
            </a:r>
          </a:p>
        </p:txBody>
      </p:sp>
      <p:sp>
        <p:nvSpPr>
          <p:cNvPr id="97" name="Shape 97"/>
          <p:cNvSpPr/>
          <p:nvPr/>
        </p:nvSpPr>
        <p:spPr>
          <a:xfrm>
            <a:off x="4497500" y="2118425"/>
            <a:ext cx="827100" cy="827100"/>
          </a:xfrm>
          <a:prstGeom prst="ellipse">
            <a:avLst/>
          </a:prstGeom>
          <a:solidFill>
            <a:schemeClr val="dk2"/>
          </a:solidFill>
          <a:ln w="19050" cap="flat" cmpd="sng">
            <a:solidFill>
              <a:srgbClr val="F3F3F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1500" b="1">
                <a:solidFill>
                  <a:srgbClr val="EFEFEF"/>
                </a:solidFill>
              </a:rPr>
              <a:t>63%</a:t>
            </a:r>
          </a:p>
        </p:txBody>
      </p:sp>
      <p:sp>
        <p:nvSpPr>
          <p:cNvPr id="98" name="Shape 98"/>
          <p:cNvSpPr/>
          <p:nvPr/>
        </p:nvSpPr>
        <p:spPr>
          <a:xfrm>
            <a:off x="4497500" y="3109025"/>
            <a:ext cx="827100" cy="827100"/>
          </a:xfrm>
          <a:prstGeom prst="ellipse">
            <a:avLst/>
          </a:prstGeom>
          <a:solidFill>
            <a:schemeClr val="dk2"/>
          </a:solidFill>
          <a:ln w="19050" cap="flat" cmpd="sng">
            <a:solidFill>
              <a:srgbClr val="F3F3F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500" b="1">
                <a:solidFill>
                  <a:srgbClr val="EFEFEF"/>
                </a:solidFill>
              </a:rPr>
              <a:t>63%</a:t>
            </a:r>
          </a:p>
        </p:txBody>
      </p:sp>
      <p:sp>
        <p:nvSpPr>
          <p:cNvPr id="99" name="Shape 99"/>
          <p:cNvSpPr/>
          <p:nvPr/>
        </p:nvSpPr>
        <p:spPr>
          <a:xfrm>
            <a:off x="4497500" y="4099625"/>
            <a:ext cx="827100" cy="827100"/>
          </a:xfrm>
          <a:prstGeom prst="ellipse">
            <a:avLst/>
          </a:prstGeom>
          <a:solidFill>
            <a:schemeClr val="dk2"/>
          </a:solidFill>
          <a:ln w="19050" cap="flat" cmpd="sng">
            <a:solidFill>
              <a:srgbClr val="F3F3F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500" b="1">
                <a:solidFill>
                  <a:srgbClr val="EFEFEF"/>
                </a:solidFill>
              </a:rPr>
              <a:t>61%</a:t>
            </a:r>
          </a:p>
        </p:txBody>
      </p:sp>
      <p:sp>
        <p:nvSpPr>
          <p:cNvPr id="100" name="Shape 100"/>
          <p:cNvSpPr txBox="1"/>
          <p:nvPr/>
        </p:nvSpPr>
        <p:spPr>
          <a:xfrm>
            <a:off x="6422750" y="2341475"/>
            <a:ext cx="1470299" cy="228600"/>
          </a:xfrm>
          <a:prstGeom prst="rect">
            <a:avLst/>
          </a:prstGeom>
          <a:noFill/>
          <a:ln>
            <a:noFill/>
          </a:ln>
        </p:spPr>
        <p:txBody>
          <a:bodyPr lIns="0" tIns="0" rIns="0" bIns="0" anchor="t" anchorCtr="0">
            <a:noAutofit/>
          </a:bodyPr>
          <a:lstStyle/>
          <a:p>
            <a:pPr lvl="0" rtl="0">
              <a:lnSpc>
                <a:spcPct val="138000"/>
              </a:lnSpc>
              <a:spcBef>
                <a:spcPts val="0"/>
              </a:spcBef>
              <a:buClr>
                <a:schemeClr val="dk1"/>
              </a:buClr>
              <a:buSzPct val="137500"/>
              <a:buFont typeface="Arial"/>
              <a:buNone/>
            </a:pPr>
            <a:r>
              <a:rPr lang="en" sz="800" b="1">
                <a:solidFill>
                  <a:srgbClr val="820000"/>
                </a:solidFill>
              </a:rPr>
              <a:t>VELOCITY AT AMAZON AWS</a:t>
            </a:r>
          </a:p>
        </p:txBody>
      </p:sp>
      <p:sp>
        <p:nvSpPr>
          <p:cNvPr id="101" name="Shape 101"/>
          <p:cNvSpPr/>
          <p:nvPr/>
        </p:nvSpPr>
        <p:spPr>
          <a:xfrm rot="5400000">
            <a:off x="5764124" y="3417978"/>
            <a:ext cx="1501500" cy="938700"/>
          </a:xfrm>
          <a:prstGeom prst="parallelogram">
            <a:avLst>
              <a:gd name="adj" fmla="val 25000"/>
            </a:avLst>
          </a:prstGeom>
          <a:solidFill>
            <a:srgbClr val="004153"/>
          </a:solidFill>
          <a:ln w="19050" cap="flat" cmpd="sng">
            <a:solidFill>
              <a:srgbClr val="9E9E9E"/>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2" name="Shape 102"/>
          <p:cNvSpPr/>
          <p:nvPr/>
        </p:nvSpPr>
        <p:spPr>
          <a:xfrm rot="-5400000" flipH="1">
            <a:off x="6785337" y="3383778"/>
            <a:ext cx="1521000" cy="1007100"/>
          </a:xfrm>
          <a:prstGeom prst="parallelogram">
            <a:avLst>
              <a:gd name="adj" fmla="val 25000"/>
            </a:avLst>
          </a:prstGeom>
          <a:solidFill>
            <a:srgbClr val="004153"/>
          </a:solidFill>
          <a:ln w="19050" cap="flat" cmpd="sng">
            <a:solidFill>
              <a:srgbClr val="9E9E9E"/>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3" name="Shape 103"/>
          <p:cNvSpPr/>
          <p:nvPr/>
        </p:nvSpPr>
        <p:spPr>
          <a:xfrm rot="5400000">
            <a:off x="6786600" y="2080175"/>
            <a:ext cx="493799" cy="2020199"/>
          </a:xfrm>
          <a:prstGeom prst="diamond">
            <a:avLst/>
          </a:prstGeom>
          <a:solidFill>
            <a:srgbClr val="004153"/>
          </a:solidFill>
          <a:ln w="19050" cap="flat" cmpd="sng">
            <a:solidFill>
              <a:srgbClr val="9E9E9E"/>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4" name="Shape 104"/>
          <p:cNvSpPr txBox="1"/>
          <p:nvPr/>
        </p:nvSpPr>
        <p:spPr>
          <a:xfrm>
            <a:off x="6499150" y="2930600"/>
            <a:ext cx="1059300" cy="301500"/>
          </a:xfrm>
          <a:prstGeom prst="rect">
            <a:avLst/>
          </a:prstGeom>
          <a:noFill/>
          <a:ln>
            <a:noFill/>
          </a:ln>
        </p:spPr>
        <p:txBody>
          <a:bodyPr lIns="91425" tIns="91425" rIns="91425" bIns="91425" anchor="t" anchorCtr="0">
            <a:noAutofit/>
          </a:bodyPr>
          <a:lstStyle/>
          <a:p>
            <a:pPr algn="ctr">
              <a:spcBef>
                <a:spcPts val="0"/>
              </a:spcBef>
              <a:buNone/>
            </a:pPr>
            <a:r>
              <a:rPr lang="en" b="1">
                <a:solidFill>
                  <a:srgbClr val="FFFFFF"/>
                </a:solidFill>
              </a:rPr>
              <a:t>10,000</a:t>
            </a:r>
          </a:p>
        </p:txBody>
      </p:sp>
      <p:sp>
        <p:nvSpPr>
          <p:cNvPr id="105" name="Shape 105"/>
          <p:cNvSpPr txBox="1"/>
          <p:nvPr/>
        </p:nvSpPr>
        <p:spPr>
          <a:xfrm>
            <a:off x="5965750" y="3692600"/>
            <a:ext cx="1059300" cy="301500"/>
          </a:xfrm>
          <a:prstGeom prst="rect">
            <a:avLst/>
          </a:prstGeom>
          <a:noFill/>
          <a:ln>
            <a:noFill/>
          </a:ln>
        </p:spPr>
        <p:txBody>
          <a:bodyPr lIns="91425" tIns="91425" rIns="91425" bIns="91425" anchor="t" anchorCtr="0">
            <a:noAutofit/>
          </a:bodyPr>
          <a:lstStyle/>
          <a:p>
            <a:pPr lvl="0" algn="ctr" rtl="0">
              <a:spcBef>
                <a:spcPts val="0"/>
              </a:spcBef>
              <a:buNone/>
            </a:pPr>
            <a:r>
              <a:rPr lang="en" b="1">
                <a:solidFill>
                  <a:srgbClr val="FFFFFF"/>
                </a:solidFill>
              </a:rPr>
              <a:t>11.6</a:t>
            </a:r>
          </a:p>
        </p:txBody>
      </p:sp>
      <p:sp>
        <p:nvSpPr>
          <p:cNvPr id="106" name="Shape 106"/>
          <p:cNvSpPr txBox="1"/>
          <p:nvPr/>
        </p:nvSpPr>
        <p:spPr>
          <a:xfrm>
            <a:off x="7032550" y="3692600"/>
            <a:ext cx="1059300" cy="301500"/>
          </a:xfrm>
          <a:prstGeom prst="rect">
            <a:avLst/>
          </a:prstGeom>
          <a:noFill/>
          <a:ln>
            <a:noFill/>
          </a:ln>
        </p:spPr>
        <p:txBody>
          <a:bodyPr lIns="91425" tIns="91425" rIns="91425" bIns="91425" anchor="t" anchorCtr="0">
            <a:noAutofit/>
          </a:bodyPr>
          <a:lstStyle/>
          <a:p>
            <a:pPr lvl="0" algn="ctr" rtl="0">
              <a:spcBef>
                <a:spcPts val="0"/>
              </a:spcBef>
              <a:buNone/>
            </a:pPr>
            <a:r>
              <a:rPr lang="en" b="1">
                <a:solidFill>
                  <a:srgbClr val="FFFFFF"/>
                </a:solidFill>
              </a:rPr>
              <a:t>.001%</a:t>
            </a:r>
          </a:p>
        </p:txBody>
      </p:sp>
      <p:sp>
        <p:nvSpPr>
          <p:cNvPr id="107" name="Shape 107"/>
          <p:cNvSpPr txBox="1"/>
          <p:nvPr/>
        </p:nvSpPr>
        <p:spPr>
          <a:xfrm>
            <a:off x="7489550" y="2722475"/>
            <a:ext cx="1470299" cy="228600"/>
          </a:xfrm>
          <a:prstGeom prst="rect">
            <a:avLst/>
          </a:prstGeom>
          <a:noFill/>
          <a:ln>
            <a:noFill/>
          </a:ln>
        </p:spPr>
        <p:txBody>
          <a:bodyPr lIns="0" tIns="0" rIns="0" bIns="0" anchor="t" anchorCtr="0">
            <a:noAutofit/>
          </a:bodyPr>
          <a:lstStyle/>
          <a:p>
            <a:pPr lvl="0" rtl="0">
              <a:lnSpc>
                <a:spcPct val="138000"/>
              </a:lnSpc>
              <a:spcBef>
                <a:spcPts val="0"/>
              </a:spcBef>
              <a:buClr>
                <a:schemeClr val="dk1"/>
              </a:buClr>
              <a:buSzPct val="137500"/>
              <a:buFont typeface="Arial"/>
              <a:buNone/>
            </a:pPr>
            <a:r>
              <a:rPr lang="en" sz="800" b="1">
                <a:solidFill>
                  <a:srgbClr val="820000"/>
                </a:solidFill>
              </a:rPr>
              <a:t>Max Deployments/Hour</a:t>
            </a:r>
          </a:p>
        </p:txBody>
      </p:sp>
      <p:sp>
        <p:nvSpPr>
          <p:cNvPr id="108" name="Shape 108"/>
          <p:cNvSpPr txBox="1"/>
          <p:nvPr/>
        </p:nvSpPr>
        <p:spPr>
          <a:xfrm>
            <a:off x="7794350" y="4475075"/>
            <a:ext cx="1470299" cy="228600"/>
          </a:xfrm>
          <a:prstGeom prst="rect">
            <a:avLst/>
          </a:prstGeom>
          <a:noFill/>
          <a:ln>
            <a:noFill/>
          </a:ln>
        </p:spPr>
        <p:txBody>
          <a:bodyPr lIns="0" tIns="0" rIns="0" bIns="0" anchor="t" anchorCtr="0">
            <a:noAutofit/>
          </a:bodyPr>
          <a:lstStyle/>
          <a:p>
            <a:pPr lvl="0" rtl="0">
              <a:lnSpc>
                <a:spcPct val="138000"/>
              </a:lnSpc>
              <a:spcBef>
                <a:spcPts val="0"/>
              </a:spcBef>
              <a:buClr>
                <a:schemeClr val="dk1"/>
              </a:buClr>
              <a:buSzPct val="137500"/>
              <a:buFont typeface="Arial"/>
              <a:buNone/>
            </a:pPr>
            <a:r>
              <a:rPr lang="en" sz="800" b="1">
                <a:solidFill>
                  <a:srgbClr val="820000"/>
                </a:solidFill>
              </a:rPr>
              <a:t>Deployments Causing</a:t>
            </a:r>
            <a:br>
              <a:rPr lang="en" sz="800" b="1">
                <a:solidFill>
                  <a:srgbClr val="820000"/>
                </a:solidFill>
              </a:rPr>
            </a:br>
            <a:r>
              <a:rPr lang="en" sz="800" b="1">
                <a:solidFill>
                  <a:srgbClr val="820000"/>
                </a:solidFill>
              </a:rPr>
              <a:t>an Outage</a:t>
            </a:r>
          </a:p>
        </p:txBody>
      </p:sp>
      <p:sp>
        <p:nvSpPr>
          <p:cNvPr id="109" name="Shape 109"/>
          <p:cNvSpPr txBox="1"/>
          <p:nvPr/>
        </p:nvSpPr>
        <p:spPr>
          <a:xfrm>
            <a:off x="5432150" y="4475075"/>
            <a:ext cx="1470299" cy="228600"/>
          </a:xfrm>
          <a:prstGeom prst="rect">
            <a:avLst/>
          </a:prstGeom>
          <a:noFill/>
          <a:ln>
            <a:noFill/>
          </a:ln>
        </p:spPr>
        <p:txBody>
          <a:bodyPr lIns="0" tIns="0" rIns="0" bIns="0" anchor="t" anchorCtr="0">
            <a:noAutofit/>
          </a:bodyPr>
          <a:lstStyle/>
          <a:p>
            <a:pPr lvl="0" rtl="0">
              <a:lnSpc>
                <a:spcPct val="138000"/>
              </a:lnSpc>
              <a:spcBef>
                <a:spcPts val="0"/>
              </a:spcBef>
              <a:buClr>
                <a:schemeClr val="dk1"/>
              </a:buClr>
              <a:buSzPct val="137500"/>
              <a:buFont typeface="Arial"/>
              <a:buNone/>
            </a:pPr>
            <a:r>
              <a:rPr lang="en" sz="800" b="1">
                <a:solidFill>
                  <a:srgbClr val="820000"/>
                </a:solidFill>
              </a:rPr>
              <a:t>Mean Time Between</a:t>
            </a:r>
          </a:p>
          <a:p>
            <a:pPr lvl="0" rtl="0">
              <a:lnSpc>
                <a:spcPct val="138000"/>
              </a:lnSpc>
              <a:spcBef>
                <a:spcPts val="0"/>
              </a:spcBef>
              <a:buClr>
                <a:schemeClr val="dk1"/>
              </a:buClr>
              <a:buSzPct val="137500"/>
              <a:buFont typeface="Arial"/>
              <a:buNone/>
            </a:pPr>
            <a:r>
              <a:rPr lang="en" sz="800" b="1">
                <a:solidFill>
                  <a:srgbClr val="820000"/>
                </a:solidFill>
              </a:rPr>
              <a:t>Deployments (seconds)</a:t>
            </a:r>
          </a:p>
        </p:txBody>
      </p:sp>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Shape 114"/>
          <p:cNvPicPr preferRelativeResize="0"/>
          <p:nvPr/>
        </p:nvPicPr>
        <p:blipFill>
          <a:blip r:embed="rId3">
            <a:alphaModFix/>
          </a:blip>
          <a:stretch>
            <a:fillRect/>
          </a:stretch>
        </p:blipFill>
        <p:spPr>
          <a:xfrm>
            <a:off x="3258591" y="4842454"/>
            <a:ext cx="300888" cy="310400"/>
          </a:xfrm>
          <a:prstGeom prst="rect">
            <a:avLst/>
          </a:prstGeom>
          <a:noFill/>
          <a:ln>
            <a:noFill/>
          </a:ln>
        </p:spPr>
      </p:pic>
      <p:pic>
        <p:nvPicPr>
          <p:cNvPr id="115" name="Shape 115"/>
          <p:cNvPicPr preferRelativeResize="0"/>
          <p:nvPr/>
        </p:nvPicPr>
        <p:blipFill>
          <a:blip r:embed="rId3">
            <a:alphaModFix/>
          </a:blip>
          <a:stretch>
            <a:fillRect/>
          </a:stretch>
        </p:blipFill>
        <p:spPr>
          <a:xfrm>
            <a:off x="3606204" y="4843829"/>
            <a:ext cx="300888" cy="310400"/>
          </a:xfrm>
          <a:prstGeom prst="rect">
            <a:avLst/>
          </a:prstGeom>
          <a:noFill/>
          <a:ln>
            <a:noFill/>
          </a:ln>
        </p:spPr>
      </p:pic>
      <p:pic>
        <p:nvPicPr>
          <p:cNvPr id="116" name="Shape 116"/>
          <p:cNvPicPr preferRelativeResize="0"/>
          <p:nvPr/>
        </p:nvPicPr>
        <p:blipFill>
          <a:blip r:embed="rId3">
            <a:alphaModFix/>
          </a:blip>
          <a:stretch>
            <a:fillRect/>
          </a:stretch>
        </p:blipFill>
        <p:spPr>
          <a:xfrm>
            <a:off x="3953829" y="4843829"/>
            <a:ext cx="300888" cy="310400"/>
          </a:xfrm>
          <a:prstGeom prst="rect">
            <a:avLst/>
          </a:prstGeom>
          <a:noFill/>
          <a:ln>
            <a:noFill/>
          </a:ln>
        </p:spPr>
      </p:pic>
      <p:sp>
        <p:nvSpPr>
          <p:cNvPr id="117" name="Shape 117"/>
          <p:cNvSpPr/>
          <p:nvPr/>
        </p:nvSpPr>
        <p:spPr>
          <a:xfrm>
            <a:off x="5753850" y="2271250"/>
            <a:ext cx="2933099" cy="2455799"/>
          </a:xfrm>
          <a:prstGeom prst="rect">
            <a:avLst/>
          </a:prstGeom>
          <a:solidFill>
            <a:srgbClr val="666666"/>
          </a:solidFill>
          <a:ln w="19050" cap="flat" cmpd="sng">
            <a:solidFill>
              <a:srgbClr val="B7B7B7"/>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 name="Shape 118"/>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000"/>
              <a:t>NOT SO FAST</a:t>
            </a:r>
          </a:p>
        </p:txBody>
      </p:sp>
      <p:sp>
        <p:nvSpPr>
          <p:cNvPr id="119" name="Shape 119"/>
          <p:cNvSpPr txBox="1">
            <a:spLocks noGrp="1"/>
          </p:cNvSpPr>
          <p:nvPr>
            <p:ph type="title" idx="2"/>
          </p:nvPr>
        </p:nvSpPr>
        <p:spPr>
          <a:xfrm>
            <a:off x="685800" y="1463399"/>
            <a:ext cx="7772400" cy="566400"/>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ENTERPRISES HAVE EXISTING ASSETS</a:t>
            </a:r>
          </a:p>
        </p:txBody>
      </p:sp>
      <p:sp>
        <p:nvSpPr>
          <p:cNvPr id="120" name="Shape 120"/>
          <p:cNvSpPr txBox="1">
            <a:spLocks noGrp="1"/>
          </p:cNvSpPr>
          <p:nvPr>
            <p:ph type="body" idx="1"/>
          </p:nvPr>
        </p:nvSpPr>
        <p:spPr>
          <a:xfrm>
            <a:off x="5858775" y="2388249"/>
            <a:ext cx="2723100" cy="2455799"/>
          </a:xfrm>
          <a:prstGeom prst="rect">
            <a:avLst/>
          </a:prstGeom>
          <a:noFill/>
          <a:ln>
            <a:noFill/>
          </a:ln>
        </p:spPr>
        <p:txBody>
          <a:bodyPr lIns="0" tIns="0" rIns="0" bIns="0" anchor="t" anchorCtr="1">
            <a:noAutofit/>
          </a:bodyPr>
          <a:lstStyle/>
          <a:p>
            <a:pPr marL="0" marR="0" indent="0" rtl="0">
              <a:lnSpc>
                <a:spcPct val="100000"/>
              </a:lnSpc>
              <a:spcBef>
                <a:spcPts val="0"/>
              </a:spcBef>
              <a:spcAft>
                <a:spcPts val="700"/>
              </a:spcAft>
              <a:buNone/>
            </a:pPr>
            <a:r>
              <a:rPr lang="en" sz="1200">
                <a:solidFill>
                  <a:srgbClr val="EFEFEF"/>
                </a:solidFill>
              </a:rPr>
              <a:t>“Mode 1 IT organizations should look to DevOps as a bridge to a Mode 2 orientation by continuing to assess where other patterns and practices of DevOps can enable a Mode 1 environment to deliver better service to customers”</a:t>
            </a:r>
          </a:p>
          <a:p>
            <a:pPr marL="0" marR="0" indent="0" rtl="0">
              <a:lnSpc>
                <a:spcPct val="100000"/>
              </a:lnSpc>
              <a:spcBef>
                <a:spcPts val="0"/>
              </a:spcBef>
              <a:spcAft>
                <a:spcPts val="700"/>
              </a:spcAft>
              <a:buNone/>
            </a:pPr>
            <a:endParaRPr>
              <a:solidFill>
                <a:srgbClr val="EFEFEF"/>
              </a:solidFill>
            </a:endParaRPr>
          </a:p>
          <a:p>
            <a:pPr marL="0" marR="0" lvl="0" indent="0" rtl="0">
              <a:lnSpc>
                <a:spcPct val="100000"/>
              </a:lnSpc>
              <a:spcBef>
                <a:spcPts val="0"/>
              </a:spcBef>
              <a:spcAft>
                <a:spcPts val="700"/>
              </a:spcAft>
              <a:buNone/>
            </a:pPr>
            <a:r>
              <a:rPr lang="en" sz="1000">
                <a:solidFill>
                  <a:srgbClr val="EFEFEF"/>
                </a:solidFill>
              </a:rPr>
              <a:t>DevOps in the </a:t>
            </a:r>
            <a:br>
              <a:rPr lang="en" sz="1000">
                <a:solidFill>
                  <a:srgbClr val="EFEFEF"/>
                </a:solidFill>
              </a:rPr>
            </a:br>
            <a:r>
              <a:rPr lang="en" sz="1000">
                <a:solidFill>
                  <a:srgbClr val="EFEFEF"/>
                </a:solidFill>
              </a:rPr>
              <a:t>Bimodal Bridge (April 2015)</a:t>
            </a:r>
          </a:p>
        </p:txBody>
      </p:sp>
      <p:sp>
        <p:nvSpPr>
          <p:cNvPr id="121" name="Shape 121"/>
          <p:cNvSpPr/>
          <p:nvPr/>
        </p:nvSpPr>
        <p:spPr>
          <a:xfrm>
            <a:off x="6846925" y="3597937"/>
            <a:ext cx="1704900" cy="512400"/>
          </a:xfrm>
          <a:prstGeom prst="rect">
            <a:avLst/>
          </a:prstGeom>
          <a:solidFill>
            <a:srgbClr val="F3F3F3"/>
          </a:solidFill>
          <a:ln>
            <a:noFill/>
          </a:ln>
        </p:spPr>
        <p:txBody>
          <a:bodyPr lIns="91425" tIns="91425" rIns="91425" bIns="91425" anchor="ctr" anchorCtr="0">
            <a:noAutofit/>
          </a:bodyPr>
          <a:lstStyle/>
          <a:p>
            <a:pPr>
              <a:spcBef>
                <a:spcPts val="0"/>
              </a:spcBef>
              <a:buNone/>
            </a:pPr>
            <a:endParaRPr/>
          </a:p>
        </p:txBody>
      </p:sp>
      <p:pic>
        <p:nvPicPr>
          <p:cNvPr id="122" name="Shape 122"/>
          <p:cNvPicPr preferRelativeResize="0"/>
          <p:nvPr/>
        </p:nvPicPr>
        <p:blipFill>
          <a:blip r:embed="rId4">
            <a:alphaModFix/>
          </a:blip>
          <a:stretch>
            <a:fillRect/>
          </a:stretch>
        </p:blipFill>
        <p:spPr>
          <a:xfrm>
            <a:off x="6920575" y="3677071"/>
            <a:ext cx="1557599" cy="354125"/>
          </a:xfrm>
          <a:prstGeom prst="rect">
            <a:avLst/>
          </a:prstGeom>
          <a:noFill/>
          <a:ln>
            <a:noFill/>
          </a:ln>
        </p:spPr>
      </p:pic>
      <p:pic>
        <p:nvPicPr>
          <p:cNvPr id="123" name="Shape 123"/>
          <p:cNvPicPr preferRelativeResize="0"/>
          <p:nvPr/>
        </p:nvPicPr>
        <p:blipFill>
          <a:blip r:embed="rId5">
            <a:alphaModFix/>
          </a:blip>
          <a:stretch>
            <a:fillRect/>
          </a:stretch>
        </p:blipFill>
        <p:spPr>
          <a:xfrm>
            <a:off x="1830762" y="5280509"/>
            <a:ext cx="1019588" cy="456401"/>
          </a:xfrm>
          <a:prstGeom prst="rect">
            <a:avLst/>
          </a:prstGeom>
          <a:noFill/>
          <a:ln>
            <a:noFill/>
          </a:ln>
        </p:spPr>
      </p:pic>
      <p:pic>
        <p:nvPicPr>
          <p:cNvPr id="124" name="Shape 124"/>
          <p:cNvPicPr preferRelativeResize="0"/>
          <p:nvPr/>
        </p:nvPicPr>
        <p:blipFill>
          <a:blip r:embed="rId3">
            <a:alphaModFix/>
          </a:blip>
          <a:stretch>
            <a:fillRect/>
          </a:stretch>
        </p:blipFill>
        <p:spPr>
          <a:xfrm>
            <a:off x="1846251" y="4868134"/>
            <a:ext cx="300888" cy="310400"/>
          </a:xfrm>
          <a:prstGeom prst="rect">
            <a:avLst/>
          </a:prstGeom>
          <a:noFill/>
          <a:ln>
            <a:noFill/>
          </a:ln>
        </p:spPr>
      </p:pic>
      <p:pic>
        <p:nvPicPr>
          <p:cNvPr id="125" name="Shape 125"/>
          <p:cNvPicPr preferRelativeResize="0"/>
          <p:nvPr/>
        </p:nvPicPr>
        <p:blipFill>
          <a:blip r:embed="rId3">
            <a:alphaModFix/>
          </a:blip>
          <a:stretch>
            <a:fillRect/>
          </a:stretch>
        </p:blipFill>
        <p:spPr>
          <a:xfrm>
            <a:off x="2184300" y="4868134"/>
            <a:ext cx="300888" cy="310400"/>
          </a:xfrm>
          <a:prstGeom prst="rect">
            <a:avLst/>
          </a:prstGeom>
          <a:noFill/>
          <a:ln>
            <a:noFill/>
          </a:ln>
        </p:spPr>
      </p:pic>
      <p:pic>
        <p:nvPicPr>
          <p:cNvPr id="126" name="Shape 126"/>
          <p:cNvPicPr preferRelativeResize="0"/>
          <p:nvPr/>
        </p:nvPicPr>
        <p:blipFill>
          <a:blip r:embed="rId3">
            <a:alphaModFix/>
          </a:blip>
          <a:stretch>
            <a:fillRect/>
          </a:stretch>
        </p:blipFill>
        <p:spPr>
          <a:xfrm>
            <a:off x="2522349" y="4868134"/>
            <a:ext cx="300888" cy="310400"/>
          </a:xfrm>
          <a:prstGeom prst="rect">
            <a:avLst/>
          </a:prstGeom>
          <a:noFill/>
          <a:ln>
            <a:noFill/>
          </a:ln>
        </p:spPr>
      </p:pic>
      <p:pic>
        <p:nvPicPr>
          <p:cNvPr id="127" name="Shape 127"/>
          <p:cNvPicPr preferRelativeResize="0"/>
          <p:nvPr/>
        </p:nvPicPr>
        <p:blipFill>
          <a:blip r:embed="rId6">
            <a:alphaModFix/>
          </a:blip>
          <a:stretch>
            <a:fillRect/>
          </a:stretch>
        </p:blipFill>
        <p:spPr>
          <a:xfrm>
            <a:off x="3339411" y="5235300"/>
            <a:ext cx="817533" cy="566304"/>
          </a:xfrm>
          <a:prstGeom prst="rect">
            <a:avLst/>
          </a:prstGeom>
          <a:noFill/>
          <a:ln>
            <a:noFill/>
          </a:ln>
        </p:spPr>
      </p:pic>
      <p:sp>
        <p:nvSpPr>
          <p:cNvPr id="128" name="Shape 128"/>
          <p:cNvSpPr txBox="1">
            <a:spLocks noGrp="1"/>
          </p:cNvSpPr>
          <p:nvPr>
            <p:ph type="ctrTitle" idx="3"/>
          </p:nvPr>
        </p:nvSpPr>
        <p:spPr>
          <a:xfrm>
            <a:off x="1749474" y="57784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Virtual</a:t>
            </a:r>
          </a:p>
        </p:txBody>
      </p:sp>
      <p:sp>
        <p:nvSpPr>
          <p:cNvPr id="129" name="Shape 129"/>
          <p:cNvSpPr txBox="1">
            <a:spLocks noGrp="1"/>
          </p:cNvSpPr>
          <p:nvPr>
            <p:ph type="ctrTitle" idx="4"/>
          </p:nvPr>
        </p:nvSpPr>
        <p:spPr>
          <a:xfrm>
            <a:off x="3397271" y="58248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Private</a:t>
            </a:r>
          </a:p>
        </p:txBody>
      </p:sp>
      <p:sp>
        <p:nvSpPr>
          <p:cNvPr id="130" name="Shape 130"/>
          <p:cNvSpPr txBox="1">
            <a:spLocks noGrp="1"/>
          </p:cNvSpPr>
          <p:nvPr>
            <p:ph type="ctrTitle" idx="5"/>
          </p:nvPr>
        </p:nvSpPr>
        <p:spPr>
          <a:xfrm>
            <a:off x="186296" y="57784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Physical</a:t>
            </a:r>
          </a:p>
        </p:txBody>
      </p:sp>
      <p:pic>
        <p:nvPicPr>
          <p:cNvPr id="131" name="Shape 131"/>
          <p:cNvPicPr preferRelativeResize="0"/>
          <p:nvPr/>
        </p:nvPicPr>
        <p:blipFill>
          <a:blip r:embed="rId7">
            <a:alphaModFix/>
          </a:blip>
          <a:stretch>
            <a:fillRect/>
          </a:stretch>
        </p:blipFill>
        <p:spPr>
          <a:xfrm>
            <a:off x="4475917" y="5206368"/>
            <a:ext cx="817526" cy="566307"/>
          </a:xfrm>
          <a:prstGeom prst="rect">
            <a:avLst/>
          </a:prstGeom>
          <a:noFill/>
          <a:ln>
            <a:noFill/>
          </a:ln>
        </p:spPr>
      </p:pic>
      <p:sp>
        <p:nvSpPr>
          <p:cNvPr id="132" name="Shape 132"/>
          <p:cNvSpPr txBox="1">
            <a:spLocks noGrp="1"/>
          </p:cNvSpPr>
          <p:nvPr>
            <p:ph type="ctrTitle" idx="6"/>
          </p:nvPr>
        </p:nvSpPr>
        <p:spPr>
          <a:xfrm>
            <a:off x="4549483" y="58248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Public</a:t>
            </a:r>
          </a:p>
        </p:txBody>
      </p:sp>
      <p:pic>
        <p:nvPicPr>
          <p:cNvPr id="133" name="Shape 133"/>
          <p:cNvPicPr preferRelativeResize="0"/>
          <p:nvPr/>
        </p:nvPicPr>
        <p:blipFill>
          <a:blip r:embed="rId3">
            <a:alphaModFix/>
          </a:blip>
          <a:stretch>
            <a:fillRect/>
          </a:stretch>
        </p:blipFill>
        <p:spPr>
          <a:xfrm>
            <a:off x="4401591" y="4842454"/>
            <a:ext cx="300888" cy="310400"/>
          </a:xfrm>
          <a:prstGeom prst="rect">
            <a:avLst/>
          </a:prstGeom>
          <a:noFill/>
          <a:ln>
            <a:noFill/>
          </a:ln>
        </p:spPr>
      </p:pic>
      <p:pic>
        <p:nvPicPr>
          <p:cNvPr id="134" name="Shape 134"/>
          <p:cNvPicPr preferRelativeResize="0"/>
          <p:nvPr/>
        </p:nvPicPr>
        <p:blipFill>
          <a:blip r:embed="rId8">
            <a:alphaModFix/>
          </a:blip>
          <a:stretch>
            <a:fillRect/>
          </a:stretch>
        </p:blipFill>
        <p:spPr>
          <a:xfrm>
            <a:off x="1027327" y="5280508"/>
            <a:ext cx="369887" cy="456402"/>
          </a:xfrm>
          <a:prstGeom prst="rect">
            <a:avLst/>
          </a:prstGeom>
          <a:noFill/>
          <a:ln>
            <a:noFill/>
          </a:ln>
        </p:spPr>
      </p:pic>
      <p:pic>
        <p:nvPicPr>
          <p:cNvPr id="135" name="Shape 135"/>
          <p:cNvPicPr preferRelativeResize="0"/>
          <p:nvPr/>
        </p:nvPicPr>
        <p:blipFill>
          <a:blip r:embed="rId8">
            <a:alphaModFix/>
          </a:blip>
          <a:stretch>
            <a:fillRect/>
          </a:stretch>
        </p:blipFill>
        <p:spPr>
          <a:xfrm>
            <a:off x="622059" y="5280508"/>
            <a:ext cx="369887" cy="456402"/>
          </a:xfrm>
          <a:prstGeom prst="rect">
            <a:avLst/>
          </a:prstGeom>
          <a:noFill/>
          <a:ln>
            <a:noFill/>
          </a:ln>
        </p:spPr>
      </p:pic>
      <p:pic>
        <p:nvPicPr>
          <p:cNvPr id="136" name="Shape 136"/>
          <p:cNvPicPr preferRelativeResize="0"/>
          <p:nvPr/>
        </p:nvPicPr>
        <p:blipFill>
          <a:blip r:embed="rId8">
            <a:alphaModFix/>
          </a:blip>
          <a:stretch>
            <a:fillRect/>
          </a:stretch>
        </p:blipFill>
        <p:spPr>
          <a:xfrm>
            <a:off x="216791" y="5280508"/>
            <a:ext cx="369887" cy="456402"/>
          </a:xfrm>
          <a:prstGeom prst="rect">
            <a:avLst/>
          </a:prstGeom>
          <a:noFill/>
          <a:ln>
            <a:noFill/>
          </a:ln>
        </p:spPr>
      </p:pic>
      <p:pic>
        <p:nvPicPr>
          <p:cNvPr id="137" name="Shape 137"/>
          <p:cNvPicPr preferRelativeResize="0"/>
          <p:nvPr/>
        </p:nvPicPr>
        <p:blipFill>
          <a:blip r:embed="rId3">
            <a:alphaModFix/>
          </a:blip>
          <a:stretch>
            <a:fillRect/>
          </a:stretch>
        </p:blipFill>
        <p:spPr>
          <a:xfrm>
            <a:off x="295681" y="4868134"/>
            <a:ext cx="300888" cy="310400"/>
          </a:xfrm>
          <a:prstGeom prst="rect">
            <a:avLst/>
          </a:prstGeom>
          <a:noFill/>
          <a:ln>
            <a:noFill/>
          </a:ln>
        </p:spPr>
      </p:pic>
      <p:pic>
        <p:nvPicPr>
          <p:cNvPr id="138" name="Shape 138"/>
          <p:cNvPicPr preferRelativeResize="0"/>
          <p:nvPr/>
        </p:nvPicPr>
        <p:blipFill>
          <a:blip r:embed="rId3">
            <a:alphaModFix/>
          </a:blip>
          <a:stretch>
            <a:fillRect/>
          </a:stretch>
        </p:blipFill>
        <p:spPr>
          <a:xfrm>
            <a:off x="633730" y="4868134"/>
            <a:ext cx="300888" cy="310400"/>
          </a:xfrm>
          <a:prstGeom prst="rect">
            <a:avLst/>
          </a:prstGeom>
          <a:noFill/>
          <a:ln>
            <a:noFill/>
          </a:ln>
        </p:spPr>
      </p:pic>
      <p:pic>
        <p:nvPicPr>
          <p:cNvPr id="139" name="Shape 139"/>
          <p:cNvPicPr preferRelativeResize="0"/>
          <p:nvPr/>
        </p:nvPicPr>
        <p:blipFill>
          <a:blip r:embed="rId3">
            <a:alphaModFix/>
          </a:blip>
          <a:stretch>
            <a:fillRect/>
          </a:stretch>
        </p:blipFill>
        <p:spPr>
          <a:xfrm>
            <a:off x="971779" y="4868134"/>
            <a:ext cx="300888" cy="310400"/>
          </a:xfrm>
          <a:prstGeom prst="rect">
            <a:avLst/>
          </a:prstGeom>
          <a:noFill/>
          <a:ln>
            <a:noFill/>
          </a:ln>
        </p:spPr>
      </p:pic>
      <p:pic>
        <p:nvPicPr>
          <p:cNvPr id="140" name="Shape 140"/>
          <p:cNvPicPr preferRelativeResize="0"/>
          <p:nvPr/>
        </p:nvPicPr>
        <p:blipFill>
          <a:blip r:embed="rId3">
            <a:alphaModFix/>
          </a:blip>
          <a:stretch>
            <a:fillRect/>
          </a:stretch>
        </p:blipFill>
        <p:spPr>
          <a:xfrm>
            <a:off x="4749204" y="4843829"/>
            <a:ext cx="300888" cy="310400"/>
          </a:xfrm>
          <a:prstGeom prst="rect">
            <a:avLst/>
          </a:prstGeom>
          <a:noFill/>
          <a:ln>
            <a:noFill/>
          </a:ln>
        </p:spPr>
      </p:pic>
      <p:pic>
        <p:nvPicPr>
          <p:cNvPr id="141" name="Shape 141"/>
          <p:cNvPicPr preferRelativeResize="0"/>
          <p:nvPr/>
        </p:nvPicPr>
        <p:blipFill>
          <a:blip r:embed="rId3">
            <a:alphaModFix/>
          </a:blip>
          <a:stretch>
            <a:fillRect/>
          </a:stretch>
        </p:blipFill>
        <p:spPr>
          <a:xfrm>
            <a:off x="5096829" y="4843829"/>
            <a:ext cx="300888" cy="310400"/>
          </a:xfrm>
          <a:prstGeom prst="rect">
            <a:avLst/>
          </a:prstGeom>
          <a:noFill/>
          <a:ln>
            <a:noFill/>
          </a:ln>
        </p:spPr>
      </p:pic>
      <p:sp>
        <p:nvSpPr>
          <p:cNvPr id="142" name="Shape 142"/>
          <p:cNvSpPr/>
          <p:nvPr/>
        </p:nvSpPr>
        <p:spPr>
          <a:xfrm>
            <a:off x="469650" y="516420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143" name="Shape 143"/>
          <p:cNvSpPr txBox="1">
            <a:spLocks noGrp="1"/>
          </p:cNvSpPr>
          <p:nvPr>
            <p:ph type="ctrTitle" idx="7"/>
          </p:nvPr>
        </p:nvSpPr>
        <p:spPr>
          <a:xfrm>
            <a:off x="469650" y="524862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LESS COMPLEX</a:t>
            </a:r>
          </a:p>
        </p:txBody>
      </p:sp>
      <p:sp>
        <p:nvSpPr>
          <p:cNvPr id="144" name="Shape 144"/>
          <p:cNvSpPr/>
          <p:nvPr/>
        </p:nvSpPr>
        <p:spPr>
          <a:xfrm>
            <a:off x="3277800" y="46036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145" name="Shape 145"/>
          <p:cNvSpPr txBox="1">
            <a:spLocks noGrp="1"/>
          </p:cNvSpPr>
          <p:nvPr>
            <p:ph type="ctrTitle" idx="8"/>
          </p:nvPr>
        </p:nvSpPr>
        <p:spPr>
          <a:xfrm>
            <a:off x="3277800" y="46880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AGILITY</a:t>
            </a:r>
          </a:p>
        </p:txBody>
      </p:sp>
      <p:sp>
        <p:nvSpPr>
          <p:cNvPr id="146" name="Shape 146"/>
          <p:cNvSpPr/>
          <p:nvPr/>
        </p:nvSpPr>
        <p:spPr>
          <a:xfrm>
            <a:off x="3277800" y="52132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147" name="Shape 147"/>
          <p:cNvSpPr txBox="1">
            <a:spLocks noGrp="1"/>
          </p:cNvSpPr>
          <p:nvPr>
            <p:ph type="ctrTitle" idx="9"/>
          </p:nvPr>
        </p:nvSpPr>
        <p:spPr>
          <a:xfrm>
            <a:off x="3277800" y="52976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SCALABILITY</a:t>
            </a:r>
          </a:p>
        </p:txBody>
      </p:sp>
      <p:sp>
        <p:nvSpPr>
          <p:cNvPr id="148" name="Shape 148"/>
          <p:cNvSpPr/>
          <p:nvPr/>
        </p:nvSpPr>
        <p:spPr>
          <a:xfrm>
            <a:off x="469650" y="460365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149" name="Shape 149"/>
          <p:cNvSpPr txBox="1">
            <a:spLocks noGrp="1"/>
          </p:cNvSpPr>
          <p:nvPr>
            <p:ph type="ctrTitle" idx="13"/>
          </p:nvPr>
        </p:nvSpPr>
        <p:spPr>
          <a:xfrm>
            <a:off x="469650" y="46880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RELEVANCE</a:t>
            </a:r>
          </a:p>
        </p:txBody>
      </p:sp>
      <p:sp>
        <p:nvSpPr>
          <p:cNvPr id="150" name="Shape 150"/>
          <p:cNvSpPr txBox="1"/>
          <p:nvPr/>
        </p:nvSpPr>
        <p:spPr>
          <a:xfrm>
            <a:off x="420025" y="2048925"/>
            <a:ext cx="5028900" cy="447600"/>
          </a:xfrm>
          <a:prstGeom prst="rect">
            <a:avLst/>
          </a:prstGeom>
          <a:noFill/>
          <a:ln>
            <a:noFill/>
          </a:ln>
        </p:spPr>
        <p:txBody>
          <a:bodyPr lIns="91425" tIns="91425" rIns="91425" bIns="91425" anchor="t" anchorCtr="0">
            <a:noAutofit/>
          </a:bodyPr>
          <a:lstStyle/>
          <a:p>
            <a:pPr>
              <a:spcBef>
                <a:spcPts val="0"/>
              </a:spcBef>
              <a:buNone/>
            </a:pPr>
            <a:r>
              <a:rPr lang="en"/>
              <a:t>Environments Delivered in Minutes Instead of Days or Weeks</a:t>
            </a:r>
          </a:p>
        </p:txBody>
      </p:sp>
      <p:sp>
        <p:nvSpPr>
          <p:cNvPr id="151" name="Shape 151"/>
          <p:cNvSpPr txBox="1"/>
          <p:nvPr/>
        </p:nvSpPr>
        <p:spPr>
          <a:xfrm>
            <a:off x="420025" y="2582325"/>
            <a:ext cx="5028900" cy="447600"/>
          </a:xfrm>
          <a:prstGeom prst="rect">
            <a:avLst/>
          </a:prstGeom>
          <a:noFill/>
          <a:ln>
            <a:noFill/>
          </a:ln>
        </p:spPr>
        <p:txBody>
          <a:bodyPr lIns="91425" tIns="91425" rIns="91425" bIns="91425" anchor="t" anchorCtr="0">
            <a:noAutofit/>
          </a:bodyPr>
          <a:lstStyle/>
          <a:p>
            <a:pPr lvl="0" rtl="0">
              <a:spcBef>
                <a:spcPts val="0"/>
              </a:spcBef>
              <a:buNone/>
            </a:pPr>
            <a:r>
              <a:rPr lang="en"/>
              <a:t>Implement Policy Driven Automation to Increase Efficiency </a:t>
            </a:r>
          </a:p>
        </p:txBody>
      </p:sp>
      <p:sp>
        <p:nvSpPr>
          <p:cNvPr id="152" name="Shape 152"/>
          <p:cNvSpPr txBox="1"/>
          <p:nvPr/>
        </p:nvSpPr>
        <p:spPr>
          <a:xfrm>
            <a:off x="420025" y="3115725"/>
            <a:ext cx="5333699" cy="447600"/>
          </a:xfrm>
          <a:prstGeom prst="rect">
            <a:avLst/>
          </a:prstGeom>
          <a:noFill/>
          <a:ln>
            <a:noFill/>
          </a:ln>
        </p:spPr>
        <p:txBody>
          <a:bodyPr lIns="91425" tIns="91425" rIns="91425" bIns="91425" anchor="t" anchorCtr="0">
            <a:noAutofit/>
          </a:bodyPr>
          <a:lstStyle/>
          <a:p>
            <a:pPr lvl="0" rtl="0">
              <a:spcBef>
                <a:spcPts val="0"/>
              </a:spcBef>
              <a:buNone/>
            </a:pPr>
            <a:r>
              <a:rPr lang="en"/>
              <a:t>Create More Agile Development and Operations Processes</a:t>
            </a:r>
          </a:p>
        </p:txBody>
      </p:sp>
      <p:sp>
        <p:nvSpPr>
          <p:cNvPr id="153" name="Shape 153"/>
          <p:cNvSpPr txBox="1"/>
          <p:nvPr/>
        </p:nvSpPr>
        <p:spPr>
          <a:xfrm>
            <a:off x="420025" y="3649125"/>
            <a:ext cx="5186699" cy="447600"/>
          </a:xfrm>
          <a:prstGeom prst="rect">
            <a:avLst/>
          </a:prstGeom>
          <a:noFill/>
          <a:ln>
            <a:noFill/>
          </a:ln>
        </p:spPr>
        <p:txBody>
          <a:bodyPr lIns="91425" tIns="91425" rIns="91425" bIns="91425" anchor="t" anchorCtr="0">
            <a:noAutofit/>
          </a:bodyPr>
          <a:lstStyle/>
          <a:p>
            <a:pPr lvl="0" rtl="0">
              <a:spcBef>
                <a:spcPts val="0"/>
              </a:spcBef>
              <a:buNone/>
            </a:pPr>
            <a:r>
              <a:rPr lang="en"/>
              <a:t>Programmable and Scalable Infrastructure and Platforms</a:t>
            </a:r>
          </a:p>
        </p:txBody>
      </p:sp>
      <p:sp>
        <p:nvSpPr>
          <p:cNvPr id="154" name="Shape 154"/>
          <p:cNvSpPr txBox="1"/>
          <p:nvPr/>
        </p:nvSpPr>
        <p:spPr>
          <a:xfrm>
            <a:off x="3542050" y="4230125"/>
            <a:ext cx="1704900" cy="310500"/>
          </a:xfrm>
          <a:prstGeom prst="rect">
            <a:avLst/>
          </a:prstGeom>
          <a:noFill/>
          <a:ln>
            <a:noFill/>
          </a:ln>
        </p:spPr>
        <p:txBody>
          <a:bodyPr lIns="91425" tIns="91425" rIns="91425" bIns="91425" anchor="t" anchorCtr="0">
            <a:noAutofit/>
          </a:bodyPr>
          <a:lstStyle/>
          <a:p>
            <a:pPr algn="ctr">
              <a:spcBef>
                <a:spcPts val="0"/>
              </a:spcBef>
              <a:buNone/>
            </a:pPr>
            <a:r>
              <a:rPr lang="en"/>
              <a:t>Cloud Native Apps</a:t>
            </a:r>
          </a:p>
        </p:txBody>
      </p:sp>
      <p:sp>
        <p:nvSpPr>
          <p:cNvPr id="155" name="Shape 155"/>
          <p:cNvSpPr txBox="1"/>
          <p:nvPr/>
        </p:nvSpPr>
        <p:spPr>
          <a:xfrm>
            <a:off x="646450" y="4230125"/>
            <a:ext cx="1704900" cy="310500"/>
          </a:xfrm>
          <a:prstGeom prst="rect">
            <a:avLst/>
          </a:prstGeom>
          <a:noFill/>
          <a:ln>
            <a:noFill/>
          </a:ln>
        </p:spPr>
        <p:txBody>
          <a:bodyPr lIns="91425" tIns="91425" rIns="91425" bIns="91425" anchor="t" anchorCtr="0">
            <a:noAutofit/>
          </a:bodyPr>
          <a:lstStyle/>
          <a:p>
            <a:pPr lvl="0" algn="ctr" rtl="0">
              <a:spcBef>
                <a:spcPts val="0"/>
              </a:spcBef>
              <a:buNone/>
            </a:pPr>
            <a:r>
              <a:rPr lang="en"/>
              <a:t>Existing Apps</a:t>
            </a:r>
          </a:p>
        </p:txBody>
      </p:sp>
      <p:sp>
        <p:nvSpPr>
          <p:cNvPr id="156" name="Shape 156"/>
          <p:cNvSpPr txBox="1"/>
          <p:nvPr/>
        </p:nvSpPr>
        <p:spPr>
          <a:xfrm>
            <a:off x="3618250" y="5982725"/>
            <a:ext cx="1704900" cy="310500"/>
          </a:xfrm>
          <a:prstGeom prst="rect">
            <a:avLst/>
          </a:prstGeom>
          <a:noFill/>
          <a:ln>
            <a:noFill/>
          </a:ln>
        </p:spPr>
        <p:txBody>
          <a:bodyPr lIns="91425" tIns="91425" rIns="91425" bIns="91425" anchor="t" anchorCtr="0">
            <a:noAutofit/>
          </a:bodyPr>
          <a:lstStyle/>
          <a:p>
            <a:pPr lvl="0" algn="ctr" rtl="0">
              <a:spcBef>
                <a:spcPts val="0"/>
              </a:spcBef>
              <a:buNone/>
            </a:pPr>
            <a:r>
              <a:rPr lang="en"/>
              <a:t>Mode-2</a:t>
            </a:r>
          </a:p>
        </p:txBody>
      </p:sp>
      <p:sp>
        <p:nvSpPr>
          <p:cNvPr id="157" name="Shape 157"/>
          <p:cNvSpPr txBox="1"/>
          <p:nvPr/>
        </p:nvSpPr>
        <p:spPr>
          <a:xfrm>
            <a:off x="722650" y="5906525"/>
            <a:ext cx="1704900" cy="310500"/>
          </a:xfrm>
          <a:prstGeom prst="rect">
            <a:avLst/>
          </a:prstGeom>
          <a:noFill/>
          <a:ln>
            <a:noFill/>
          </a:ln>
        </p:spPr>
        <p:txBody>
          <a:bodyPr lIns="91425" tIns="91425" rIns="91425" bIns="91425" anchor="t" anchorCtr="0">
            <a:noAutofit/>
          </a:bodyPr>
          <a:lstStyle/>
          <a:p>
            <a:pPr lvl="0" algn="ctr" rtl="0">
              <a:spcBef>
                <a:spcPts val="0"/>
              </a:spcBef>
              <a:buNone/>
            </a:pPr>
            <a:r>
              <a:rPr lang="en"/>
              <a:t>Mode-1</a:t>
            </a:r>
          </a:p>
        </p:txBody>
      </p:sp>
      <p:cxnSp>
        <p:nvCxnSpPr>
          <p:cNvPr id="158" name="Shape 158"/>
          <p:cNvCxnSpPr/>
          <p:nvPr/>
        </p:nvCxnSpPr>
        <p:spPr>
          <a:xfrm flipH="1">
            <a:off x="3065574" y="4249125"/>
            <a:ext cx="24000" cy="2105700"/>
          </a:xfrm>
          <a:prstGeom prst="straightConnector1">
            <a:avLst/>
          </a:prstGeom>
          <a:noFill/>
          <a:ln w="19050" cap="flat" cmpd="sng">
            <a:solidFill>
              <a:srgbClr val="434343"/>
            </a:solidFill>
            <a:prstDash val="dash"/>
            <a:round/>
            <a:headEnd type="none" w="lg" len="lg"/>
            <a:tailEnd type="non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1000"/>
                                        <p:tgtEl>
                                          <p:spTgt spid="117"/>
                                        </p:tgtEl>
                                      </p:cBhvr>
                                    </p:animEffect>
                                  </p:childTnLst>
                                </p:cTn>
                              </p:par>
                              <p:par>
                                <p:cTn id="8" presetID="10" presetClass="entr" presetSubtype="0" fill="hold" nodeType="withEffect">
                                  <p:stCondLst>
                                    <p:cond delay="0"/>
                                  </p:stCondLst>
                                  <p:childTnLst>
                                    <p:set>
                                      <p:cBhvr>
                                        <p:cTn id="9" dur="1" fill="hold">
                                          <p:stCondLst>
                                            <p:cond delay="0"/>
                                          </p:stCondLst>
                                        </p:cTn>
                                        <p:tgtEl>
                                          <p:spTgt spid="122"/>
                                        </p:tgtEl>
                                        <p:attrNameLst>
                                          <p:attrName>style.visibility</p:attrName>
                                        </p:attrNameLst>
                                      </p:cBhvr>
                                      <p:to>
                                        <p:strVal val="visible"/>
                                      </p:to>
                                    </p:set>
                                    <p:animEffect transition="in" filter="fade">
                                      <p:cBhvr>
                                        <p:cTn id="10" dur="1000"/>
                                        <p:tgtEl>
                                          <p:spTgt spid="122"/>
                                        </p:tgtEl>
                                      </p:cBhvr>
                                    </p:animEffect>
                                  </p:childTnLst>
                                </p:cTn>
                              </p:par>
                              <p:par>
                                <p:cTn id="11" presetID="10" presetClass="entr" presetSubtype="0" fill="hold" nodeType="withEffect">
                                  <p:stCondLst>
                                    <p:cond delay="0"/>
                                  </p:stCondLst>
                                  <p:childTnLst>
                                    <p:set>
                                      <p:cBhvr>
                                        <p:cTn id="12" dur="1" fill="hold">
                                          <p:stCondLst>
                                            <p:cond delay="0"/>
                                          </p:stCondLst>
                                        </p:cTn>
                                        <p:tgtEl>
                                          <p:spTgt spid="120"/>
                                        </p:tgtEl>
                                        <p:attrNameLst>
                                          <p:attrName>style.visibility</p:attrName>
                                        </p:attrNameLst>
                                      </p:cBhvr>
                                      <p:to>
                                        <p:strVal val="visible"/>
                                      </p:to>
                                    </p:set>
                                    <p:animEffect transition="in" filter="fade">
                                      <p:cBhvr>
                                        <p:cTn id="13" dur="1000"/>
                                        <p:tgtEl>
                                          <p:spTgt spid="120"/>
                                        </p:tgtEl>
                                      </p:cBhvr>
                                    </p:animEffect>
                                  </p:childTnLst>
                                </p:cTn>
                              </p:par>
                              <p:par>
                                <p:cTn id="14" presetID="10" presetClass="entr" presetSubtype="0" fill="hold" nodeType="withEffect">
                                  <p:stCondLst>
                                    <p:cond delay="0"/>
                                  </p:stCondLst>
                                  <p:childTnLst>
                                    <p:set>
                                      <p:cBhvr>
                                        <p:cTn id="15" dur="1" fill="hold">
                                          <p:stCondLst>
                                            <p:cond delay="0"/>
                                          </p:stCondLst>
                                        </p:cTn>
                                        <p:tgtEl>
                                          <p:spTgt spid="121"/>
                                        </p:tgtEl>
                                        <p:attrNameLst>
                                          <p:attrName>style.visibility</p:attrName>
                                        </p:attrNameLst>
                                      </p:cBhvr>
                                      <p:to>
                                        <p:strVal val="visible"/>
                                      </p:to>
                                    </p:set>
                                    <p:animEffect transition="in" filter="fade">
                                      <p:cBhvr>
                                        <p:cTn id="16" dur="1000"/>
                                        <p:tgtEl>
                                          <p:spTgt spid="1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8"/>
                                        </p:tgtEl>
                                        <p:attrNameLst>
                                          <p:attrName>style.visibility</p:attrName>
                                        </p:attrNameLst>
                                      </p:cBhvr>
                                      <p:to>
                                        <p:strVal val="visible"/>
                                      </p:to>
                                    </p:set>
                                    <p:animEffect transition="in" filter="fade">
                                      <p:cBhvr>
                                        <p:cTn id="21" dur="1000"/>
                                        <p:tgtEl>
                                          <p:spTgt spid="148"/>
                                        </p:tgtEl>
                                      </p:cBhvr>
                                    </p:animEffect>
                                  </p:childTnLst>
                                </p:cTn>
                              </p:par>
                              <p:par>
                                <p:cTn id="22" presetID="10" presetClass="entr" presetSubtype="0" fill="hold" nodeType="withEffect">
                                  <p:stCondLst>
                                    <p:cond delay="0"/>
                                  </p:stCondLst>
                                  <p:childTnLst>
                                    <p:set>
                                      <p:cBhvr>
                                        <p:cTn id="23" dur="1" fill="hold">
                                          <p:stCondLst>
                                            <p:cond delay="0"/>
                                          </p:stCondLst>
                                        </p:cTn>
                                        <p:tgtEl>
                                          <p:spTgt spid="149"/>
                                        </p:tgtEl>
                                        <p:attrNameLst>
                                          <p:attrName>style.visibility</p:attrName>
                                        </p:attrNameLst>
                                      </p:cBhvr>
                                      <p:to>
                                        <p:strVal val="visible"/>
                                      </p:to>
                                    </p:set>
                                    <p:animEffect transition="in" filter="fade">
                                      <p:cBhvr>
                                        <p:cTn id="24" dur="1000"/>
                                        <p:tgtEl>
                                          <p:spTgt spid="14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0"/>
                                        </p:tgtEl>
                                        <p:attrNameLst>
                                          <p:attrName>style.visibility</p:attrName>
                                        </p:attrNameLst>
                                      </p:cBhvr>
                                      <p:to>
                                        <p:strVal val="visible"/>
                                      </p:to>
                                    </p:set>
                                    <p:animEffect transition="in" filter="fade">
                                      <p:cBhvr>
                                        <p:cTn id="29" dur="1000"/>
                                        <p:tgtEl>
                                          <p:spTgt spid="15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2"/>
                                        </p:tgtEl>
                                        <p:attrNameLst>
                                          <p:attrName>style.visibility</p:attrName>
                                        </p:attrNameLst>
                                      </p:cBhvr>
                                      <p:to>
                                        <p:strVal val="visible"/>
                                      </p:to>
                                    </p:set>
                                    <p:animEffect transition="in" filter="fade">
                                      <p:cBhvr>
                                        <p:cTn id="34" dur="1000"/>
                                        <p:tgtEl>
                                          <p:spTgt spid="142"/>
                                        </p:tgtEl>
                                      </p:cBhvr>
                                    </p:animEffect>
                                  </p:childTnLst>
                                </p:cTn>
                              </p:par>
                              <p:par>
                                <p:cTn id="35" presetID="10" presetClass="entr" presetSubtype="0" fill="hold" nodeType="withEffect">
                                  <p:stCondLst>
                                    <p:cond delay="0"/>
                                  </p:stCondLst>
                                  <p:childTnLst>
                                    <p:set>
                                      <p:cBhvr>
                                        <p:cTn id="36" dur="1" fill="hold">
                                          <p:stCondLst>
                                            <p:cond delay="0"/>
                                          </p:stCondLst>
                                        </p:cTn>
                                        <p:tgtEl>
                                          <p:spTgt spid="143"/>
                                        </p:tgtEl>
                                        <p:attrNameLst>
                                          <p:attrName>style.visibility</p:attrName>
                                        </p:attrNameLst>
                                      </p:cBhvr>
                                      <p:to>
                                        <p:strVal val="visible"/>
                                      </p:to>
                                    </p:set>
                                    <p:animEffect transition="in" filter="fade">
                                      <p:cBhvr>
                                        <p:cTn id="37" dur="1000"/>
                                        <p:tgtEl>
                                          <p:spTgt spid="14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fade">
                                      <p:cBhvr>
                                        <p:cTn id="42" dur="1000"/>
                                        <p:tgtEl>
                                          <p:spTgt spid="15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4"/>
                                        </p:tgtEl>
                                        <p:attrNameLst>
                                          <p:attrName>style.visibility</p:attrName>
                                        </p:attrNameLst>
                                      </p:cBhvr>
                                      <p:to>
                                        <p:strVal val="visible"/>
                                      </p:to>
                                    </p:set>
                                    <p:animEffect transition="in" filter="fade">
                                      <p:cBhvr>
                                        <p:cTn id="47" dur="1000"/>
                                        <p:tgtEl>
                                          <p:spTgt spid="144"/>
                                        </p:tgtEl>
                                      </p:cBhvr>
                                    </p:animEffect>
                                  </p:childTnLst>
                                </p:cTn>
                              </p:par>
                              <p:par>
                                <p:cTn id="48" presetID="10" presetClass="entr" presetSubtype="0" fill="hold" nodeType="withEffect">
                                  <p:stCondLst>
                                    <p:cond delay="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52"/>
                                        </p:tgtEl>
                                        <p:attrNameLst>
                                          <p:attrName>style.visibility</p:attrName>
                                        </p:attrNameLst>
                                      </p:cBhvr>
                                      <p:to>
                                        <p:strVal val="visible"/>
                                      </p:to>
                                    </p:set>
                                    <p:animEffect transition="in" filter="fade">
                                      <p:cBhvr>
                                        <p:cTn id="55" dur="1000"/>
                                        <p:tgtEl>
                                          <p:spTgt spid="15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6"/>
                                        </p:tgtEl>
                                        <p:attrNameLst>
                                          <p:attrName>style.visibility</p:attrName>
                                        </p:attrNameLst>
                                      </p:cBhvr>
                                      <p:to>
                                        <p:strVal val="visible"/>
                                      </p:to>
                                    </p:set>
                                    <p:animEffect transition="in" filter="fade">
                                      <p:cBhvr>
                                        <p:cTn id="60" dur="1000"/>
                                        <p:tgtEl>
                                          <p:spTgt spid="146"/>
                                        </p:tgtEl>
                                      </p:cBhvr>
                                    </p:animEffect>
                                  </p:childTnLst>
                                </p:cTn>
                              </p:par>
                              <p:par>
                                <p:cTn id="61" presetID="10" presetClass="entr" presetSubtype="0" fill="hold" nodeType="withEffect">
                                  <p:stCondLst>
                                    <p:cond delay="0"/>
                                  </p:stCondLst>
                                  <p:childTnLst>
                                    <p:set>
                                      <p:cBhvr>
                                        <p:cTn id="62" dur="1" fill="hold">
                                          <p:stCondLst>
                                            <p:cond delay="0"/>
                                          </p:stCondLst>
                                        </p:cTn>
                                        <p:tgtEl>
                                          <p:spTgt spid="147"/>
                                        </p:tgtEl>
                                        <p:attrNameLst>
                                          <p:attrName>style.visibility</p:attrName>
                                        </p:attrNameLst>
                                      </p:cBhvr>
                                      <p:to>
                                        <p:strVal val="visible"/>
                                      </p:to>
                                    </p:set>
                                    <p:animEffect transition="in" filter="fade">
                                      <p:cBhvr>
                                        <p:cTn id="63" dur="1000"/>
                                        <p:tgtEl>
                                          <p:spTgt spid="14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3"/>
                                        </p:tgtEl>
                                        <p:attrNameLst>
                                          <p:attrName>style.visibility</p:attrName>
                                        </p:attrNameLst>
                                      </p:cBhvr>
                                      <p:to>
                                        <p:strVal val="visible"/>
                                      </p:to>
                                    </p:set>
                                    <p:animEffect transition="in" filter="fade">
                                      <p:cBhvr>
                                        <p:cTn id="68" dur="10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600"/>
              <a:t>THE CHALLENGE</a:t>
            </a:r>
          </a:p>
        </p:txBody>
      </p:sp>
      <p:sp>
        <p:nvSpPr>
          <p:cNvPr id="164" name="Shape 164"/>
          <p:cNvSpPr txBox="1">
            <a:spLocks noGrp="1"/>
          </p:cNvSpPr>
          <p:nvPr>
            <p:ph type="title" idx="2"/>
          </p:nvPr>
        </p:nvSpPr>
        <p:spPr>
          <a:xfrm>
            <a:off x="685801" y="1463400"/>
            <a:ext cx="7772400" cy="292799"/>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ENABLING DEVOPS IN A BI-MODAL WORLD</a:t>
            </a:r>
          </a:p>
        </p:txBody>
      </p:sp>
      <p:pic>
        <p:nvPicPr>
          <p:cNvPr id="165" name="Shape 165"/>
          <p:cNvPicPr preferRelativeResize="0"/>
          <p:nvPr/>
        </p:nvPicPr>
        <p:blipFill>
          <a:blip r:embed="rId3">
            <a:alphaModFix/>
          </a:blip>
          <a:stretch>
            <a:fillRect/>
          </a:stretch>
        </p:blipFill>
        <p:spPr>
          <a:xfrm>
            <a:off x="3430962" y="4366109"/>
            <a:ext cx="1019588" cy="456401"/>
          </a:xfrm>
          <a:prstGeom prst="rect">
            <a:avLst/>
          </a:prstGeom>
          <a:noFill/>
          <a:ln>
            <a:noFill/>
          </a:ln>
        </p:spPr>
      </p:pic>
      <p:pic>
        <p:nvPicPr>
          <p:cNvPr id="166" name="Shape 166"/>
          <p:cNvPicPr preferRelativeResize="0"/>
          <p:nvPr/>
        </p:nvPicPr>
        <p:blipFill>
          <a:blip r:embed="rId4">
            <a:alphaModFix/>
          </a:blip>
          <a:stretch>
            <a:fillRect/>
          </a:stretch>
        </p:blipFill>
        <p:spPr>
          <a:xfrm>
            <a:off x="3446451" y="3953734"/>
            <a:ext cx="300888" cy="310400"/>
          </a:xfrm>
          <a:prstGeom prst="rect">
            <a:avLst/>
          </a:prstGeom>
          <a:noFill/>
          <a:ln>
            <a:noFill/>
          </a:ln>
        </p:spPr>
      </p:pic>
      <p:pic>
        <p:nvPicPr>
          <p:cNvPr id="167" name="Shape 167"/>
          <p:cNvPicPr preferRelativeResize="0"/>
          <p:nvPr/>
        </p:nvPicPr>
        <p:blipFill>
          <a:blip r:embed="rId4">
            <a:alphaModFix/>
          </a:blip>
          <a:stretch>
            <a:fillRect/>
          </a:stretch>
        </p:blipFill>
        <p:spPr>
          <a:xfrm>
            <a:off x="3784500" y="3953734"/>
            <a:ext cx="300888" cy="310400"/>
          </a:xfrm>
          <a:prstGeom prst="rect">
            <a:avLst/>
          </a:prstGeom>
          <a:noFill/>
          <a:ln>
            <a:noFill/>
          </a:ln>
        </p:spPr>
      </p:pic>
      <p:pic>
        <p:nvPicPr>
          <p:cNvPr id="168" name="Shape 168"/>
          <p:cNvPicPr preferRelativeResize="0"/>
          <p:nvPr/>
        </p:nvPicPr>
        <p:blipFill>
          <a:blip r:embed="rId4">
            <a:alphaModFix/>
          </a:blip>
          <a:stretch>
            <a:fillRect/>
          </a:stretch>
        </p:blipFill>
        <p:spPr>
          <a:xfrm>
            <a:off x="4122549" y="3953734"/>
            <a:ext cx="300888" cy="310400"/>
          </a:xfrm>
          <a:prstGeom prst="rect">
            <a:avLst/>
          </a:prstGeom>
          <a:noFill/>
          <a:ln>
            <a:noFill/>
          </a:ln>
        </p:spPr>
      </p:pic>
      <p:pic>
        <p:nvPicPr>
          <p:cNvPr id="169" name="Shape 169"/>
          <p:cNvPicPr preferRelativeResize="0"/>
          <p:nvPr/>
        </p:nvPicPr>
        <p:blipFill>
          <a:blip r:embed="rId5">
            <a:alphaModFix/>
          </a:blip>
          <a:stretch>
            <a:fillRect/>
          </a:stretch>
        </p:blipFill>
        <p:spPr>
          <a:xfrm>
            <a:off x="4939611" y="4320900"/>
            <a:ext cx="817533" cy="566304"/>
          </a:xfrm>
          <a:prstGeom prst="rect">
            <a:avLst/>
          </a:prstGeom>
          <a:noFill/>
          <a:ln>
            <a:noFill/>
          </a:ln>
        </p:spPr>
      </p:pic>
      <p:sp>
        <p:nvSpPr>
          <p:cNvPr id="170" name="Shape 170"/>
          <p:cNvSpPr txBox="1">
            <a:spLocks noGrp="1"/>
          </p:cNvSpPr>
          <p:nvPr>
            <p:ph type="ctrTitle" idx="3"/>
          </p:nvPr>
        </p:nvSpPr>
        <p:spPr>
          <a:xfrm>
            <a:off x="3349674"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Virtual</a:t>
            </a:r>
          </a:p>
        </p:txBody>
      </p:sp>
      <p:sp>
        <p:nvSpPr>
          <p:cNvPr id="171" name="Shape 171"/>
          <p:cNvSpPr txBox="1">
            <a:spLocks noGrp="1"/>
          </p:cNvSpPr>
          <p:nvPr>
            <p:ph type="ctrTitle" idx="4"/>
          </p:nvPr>
        </p:nvSpPr>
        <p:spPr>
          <a:xfrm>
            <a:off x="4997471"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Private</a:t>
            </a:r>
          </a:p>
        </p:txBody>
      </p:sp>
      <p:sp>
        <p:nvSpPr>
          <p:cNvPr id="172" name="Shape 172"/>
          <p:cNvSpPr txBox="1">
            <a:spLocks noGrp="1"/>
          </p:cNvSpPr>
          <p:nvPr>
            <p:ph type="ctrTitle" idx="5"/>
          </p:nvPr>
        </p:nvSpPr>
        <p:spPr>
          <a:xfrm>
            <a:off x="1786496"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Physical</a:t>
            </a:r>
          </a:p>
        </p:txBody>
      </p:sp>
      <p:pic>
        <p:nvPicPr>
          <p:cNvPr id="173" name="Shape 173"/>
          <p:cNvPicPr preferRelativeResize="0"/>
          <p:nvPr/>
        </p:nvPicPr>
        <p:blipFill>
          <a:blip r:embed="rId6">
            <a:alphaModFix/>
          </a:blip>
          <a:stretch>
            <a:fillRect/>
          </a:stretch>
        </p:blipFill>
        <p:spPr>
          <a:xfrm>
            <a:off x="6076117" y="4291968"/>
            <a:ext cx="817526" cy="566307"/>
          </a:xfrm>
          <a:prstGeom prst="rect">
            <a:avLst/>
          </a:prstGeom>
          <a:noFill/>
          <a:ln>
            <a:noFill/>
          </a:ln>
        </p:spPr>
      </p:pic>
      <p:sp>
        <p:nvSpPr>
          <p:cNvPr id="174" name="Shape 174"/>
          <p:cNvSpPr txBox="1">
            <a:spLocks noGrp="1"/>
          </p:cNvSpPr>
          <p:nvPr>
            <p:ph type="ctrTitle" idx="6"/>
          </p:nvPr>
        </p:nvSpPr>
        <p:spPr>
          <a:xfrm>
            <a:off x="6149683"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Public</a:t>
            </a:r>
          </a:p>
        </p:txBody>
      </p:sp>
      <p:pic>
        <p:nvPicPr>
          <p:cNvPr id="175" name="Shape 175"/>
          <p:cNvPicPr preferRelativeResize="0"/>
          <p:nvPr/>
        </p:nvPicPr>
        <p:blipFill>
          <a:blip r:embed="rId4">
            <a:alphaModFix/>
          </a:blip>
          <a:stretch>
            <a:fillRect/>
          </a:stretch>
        </p:blipFill>
        <p:spPr>
          <a:xfrm>
            <a:off x="6001791" y="3928054"/>
            <a:ext cx="300888" cy="310400"/>
          </a:xfrm>
          <a:prstGeom prst="rect">
            <a:avLst/>
          </a:prstGeom>
          <a:noFill/>
          <a:ln>
            <a:noFill/>
          </a:ln>
        </p:spPr>
      </p:pic>
      <p:pic>
        <p:nvPicPr>
          <p:cNvPr id="176" name="Shape 176"/>
          <p:cNvPicPr preferRelativeResize="0"/>
          <p:nvPr/>
        </p:nvPicPr>
        <p:blipFill>
          <a:blip r:embed="rId7">
            <a:alphaModFix/>
          </a:blip>
          <a:stretch>
            <a:fillRect/>
          </a:stretch>
        </p:blipFill>
        <p:spPr>
          <a:xfrm>
            <a:off x="2627527" y="4366108"/>
            <a:ext cx="369887" cy="456402"/>
          </a:xfrm>
          <a:prstGeom prst="rect">
            <a:avLst/>
          </a:prstGeom>
          <a:noFill/>
          <a:ln>
            <a:noFill/>
          </a:ln>
        </p:spPr>
      </p:pic>
      <p:pic>
        <p:nvPicPr>
          <p:cNvPr id="177" name="Shape 177"/>
          <p:cNvPicPr preferRelativeResize="0"/>
          <p:nvPr/>
        </p:nvPicPr>
        <p:blipFill>
          <a:blip r:embed="rId7">
            <a:alphaModFix/>
          </a:blip>
          <a:stretch>
            <a:fillRect/>
          </a:stretch>
        </p:blipFill>
        <p:spPr>
          <a:xfrm>
            <a:off x="2222259" y="4366108"/>
            <a:ext cx="369887" cy="456402"/>
          </a:xfrm>
          <a:prstGeom prst="rect">
            <a:avLst/>
          </a:prstGeom>
          <a:noFill/>
          <a:ln>
            <a:noFill/>
          </a:ln>
        </p:spPr>
      </p:pic>
      <p:pic>
        <p:nvPicPr>
          <p:cNvPr id="178" name="Shape 178"/>
          <p:cNvPicPr preferRelativeResize="0"/>
          <p:nvPr/>
        </p:nvPicPr>
        <p:blipFill>
          <a:blip r:embed="rId7">
            <a:alphaModFix/>
          </a:blip>
          <a:stretch>
            <a:fillRect/>
          </a:stretch>
        </p:blipFill>
        <p:spPr>
          <a:xfrm>
            <a:off x="1816991" y="4366108"/>
            <a:ext cx="369887" cy="456402"/>
          </a:xfrm>
          <a:prstGeom prst="rect">
            <a:avLst/>
          </a:prstGeom>
          <a:noFill/>
          <a:ln>
            <a:noFill/>
          </a:ln>
        </p:spPr>
      </p:pic>
      <p:pic>
        <p:nvPicPr>
          <p:cNvPr id="179" name="Shape 179"/>
          <p:cNvPicPr preferRelativeResize="0"/>
          <p:nvPr/>
        </p:nvPicPr>
        <p:blipFill>
          <a:blip r:embed="rId4">
            <a:alphaModFix/>
          </a:blip>
          <a:stretch>
            <a:fillRect/>
          </a:stretch>
        </p:blipFill>
        <p:spPr>
          <a:xfrm>
            <a:off x="1895881" y="3953734"/>
            <a:ext cx="300888" cy="310400"/>
          </a:xfrm>
          <a:prstGeom prst="rect">
            <a:avLst/>
          </a:prstGeom>
          <a:noFill/>
          <a:ln>
            <a:noFill/>
          </a:ln>
        </p:spPr>
      </p:pic>
      <p:pic>
        <p:nvPicPr>
          <p:cNvPr id="180" name="Shape 180"/>
          <p:cNvPicPr preferRelativeResize="0"/>
          <p:nvPr/>
        </p:nvPicPr>
        <p:blipFill>
          <a:blip r:embed="rId4">
            <a:alphaModFix/>
          </a:blip>
          <a:stretch>
            <a:fillRect/>
          </a:stretch>
        </p:blipFill>
        <p:spPr>
          <a:xfrm>
            <a:off x="2233930" y="3953734"/>
            <a:ext cx="300888" cy="310400"/>
          </a:xfrm>
          <a:prstGeom prst="rect">
            <a:avLst/>
          </a:prstGeom>
          <a:noFill/>
          <a:ln>
            <a:noFill/>
          </a:ln>
        </p:spPr>
      </p:pic>
      <p:pic>
        <p:nvPicPr>
          <p:cNvPr id="181" name="Shape 181"/>
          <p:cNvPicPr preferRelativeResize="0"/>
          <p:nvPr/>
        </p:nvPicPr>
        <p:blipFill>
          <a:blip r:embed="rId4">
            <a:alphaModFix/>
          </a:blip>
          <a:stretch>
            <a:fillRect/>
          </a:stretch>
        </p:blipFill>
        <p:spPr>
          <a:xfrm>
            <a:off x="2571979" y="3953734"/>
            <a:ext cx="300888" cy="310400"/>
          </a:xfrm>
          <a:prstGeom prst="rect">
            <a:avLst/>
          </a:prstGeom>
          <a:noFill/>
          <a:ln>
            <a:noFill/>
          </a:ln>
        </p:spPr>
      </p:pic>
      <p:pic>
        <p:nvPicPr>
          <p:cNvPr id="182" name="Shape 182"/>
          <p:cNvPicPr preferRelativeResize="0"/>
          <p:nvPr/>
        </p:nvPicPr>
        <p:blipFill>
          <a:blip r:embed="rId4">
            <a:alphaModFix/>
          </a:blip>
          <a:stretch>
            <a:fillRect/>
          </a:stretch>
        </p:blipFill>
        <p:spPr>
          <a:xfrm>
            <a:off x="6349404" y="3929429"/>
            <a:ext cx="300888" cy="310400"/>
          </a:xfrm>
          <a:prstGeom prst="rect">
            <a:avLst/>
          </a:prstGeom>
          <a:noFill/>
          <a:ln>
            <a:noFill/>
          </a:ln>
        </p:spPr>
      </p:pic>
      <p:pic>
        <p:nvPicPr>
          <p:cNvPr id="183" name="Shape 183"/>
          <p:cNvPicPr preferRelativeResize="0"/>
          <p:nvPr/>
        </p:nvPicPr>
        <p:blipFill>
          <a:blip r:embed="rId4">
            <a:alphaModFix/>
          </a:blip>
          <a:stretch>
            <a:fillRect/>
          </a:stretch>
        </p:blipFill>
        <p:spPr>
          <a:xfrm>
            <a:off x="6697029" y="3929429"/>
            <a:ext cx="300888" cy="310400"/>
          </a:xfrm>
          <a:prstGeom prst="rect">
            <a:avLst/>
          </a:prstGeom>
          <a:noFill/>
          <a:ln>
            <a:noFill/>
          </a:ln>
        </p:spPr>
      </p:pic>
      <p:sp>
        <p:nvSpPr>
          <p:cNvPr id="184" name="Shape 184"/>
          <p:cNvSpPr/>
          <p:nvPr/>
        </p:nvSpPr>
        <p:spPr>
          <a:xfrm>
            <a:off x="2069850" y="424980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185" name="Shape 185"/>
          <p:cNvSpPr txBox="1">
            <a:spLocks noGrp="1"/>
          </p:cNvSpPr>
          <p:nvPr>
            <p:ph type="ctrTitle" idx="7"/>
          </p:nvPr>
        </p:nvSpPr>
        <p:spPr>
          <a:xfrm>
            <a:off x="2069850" y="433422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LESS COMPLEX</a:t>
            </a:r>
          </a:p>
        </p:txBody>
      </p:sp>
      <p:sp>
        <p:nvSpPr>
          <p:cNvPr id="186" name="Shape 186"/>
          <p:cNvSpPr/>
          <p:nvPr/>
        </p:nvSpPr>
        <p:spPr>
          <a:xfrm>
            <a:off x="4649400" y="36892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187" name="Shape 187"/>
          <p:cNvSpPr txBox="1">
            <a:spLocks noGrp="1"/>
          </p:cNvSpPr>
          <p:nvPr>
            <p:ph type="ctrTitle" idx="8"/>
          </p:nvPr>
        </p:nvSpPr>
        <p:spPr>
          <a:xfrm>
            <a:off x="4649400" y="37736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AGILITY</a:t>
            </a:r>
          </a:p>
        </p:txBody>
      </p:sp>
      <p:sp>
        <p:nvSpPr>
          <p:cNvPr id="188" name="Shape 188"/>
          <p:cNvSpPr/>
          <p:nvPr/>
        </p:nvSpPr>
        <p:spPr>
          <a:xfrm>
            <a:off x="4649400" y="42988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189" name="Shape 189"/>
          <p:cNvSpPr txBox="1">
            <a:spLocks noGrp="1"/>
          </p:cNvSpPr>
          <p:nvPr>
            <p:ph type="ctrTitle" idx="9"/>
          </p:nvPr>
        </p:nvSpPr>
        <p:spPr>
          <a:xfrm>
            <a:off x="4649400" y="43832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SCALABILITY</a:t>
            </a:r>
          </a:p>
        </p:txBody>
      </p:sp>
      <p:sp>
        <p:nvSpPr>
          <p:cNvPr id="190" name="Shape 190"/>
          <p:cNvSpPr/>
          <p:nvPr/>
        </p:nvSpPr>
        <p:spPr>
          <a:xfrm>
            <a:off x="2069850" y="368925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191" name="Shape 191"/>
          <p:cNvSpPr txBox="1">
            <a:spLocks noGrp="1"/>
          </p:cNvSpPr>
          <p:nvPr>
            <p:ph type="ctrTitle" idx="13"/>
          </p:nvPr>
        </p:nvSpPr>
        <p:spPr>
          <a:xfrm>
            <a:off x="2069850" y="37736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RELEVANCE</a:t>
            </a:r>
          </a:p>
        </p:txBody>
      </p:sp>
      <p:sp>
        <p:nvSpPr>
          <p:cNvPr id="192" name="Shape 192"/>
          <p:cNvSpPr/>
          <p:nvPr/>
        </p:nvSpPr>
        <p:spPr>
          <a:xfrm>
            <a:off x="234625" y="3691237"/>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193" name="Shape 193"/>
          <p:cNvSpPr txBox="1">
            <a:spLocks noGrp="1"/>
          </p:cNvSpPr>
          <p:nvPr>
            <p:ph type="ctrTitle" idx="14"/>
          </p:nvPr>
        </p:nvSpPr>
        <p:spPr>
          <a:xfrm>
            <a:off x="234625" y="3775662"/>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ACCELERATE DELIVERY</a:t>
            </a:r>
          </a:p>
        </p:txBody>
      </p:sp>
      <p:sp>
        <p:nvSpPr>
          <p:cNvPr id="194" name="Shape 194"/>
          <p:cNvSpPr/>
          <p:nvPr/>
        </p:nvSpPr>
        <p:spPr>
          <a:xfrm>
            <a:off x="234625" y="4259750"/>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195" name="Shape 195"/>
          <p:cNvSpPr txBox="1">
            <a:spLocks noGrp="1"/>
          </p:cNvSpPr>
          <p:nvPr>
            <p:ph type="ctrTitle" idx="15"/>
          </p:nvPr>
        </p:nvSpPr>
        <p:spPr>
          <a:xfrm>
            <a:off x="234625" y="43441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OPTIMIZE IT</a:t>
            </a:r>
          </a:p>
        </p:txBody>
      </p:sp>
      <p:sp>
        <p:nvSpPr>
          <p:cNvPr id="196" name="Shape 196"/>
          <p:cNvSpPr/>
          <p:nvPr/>
        </p:nvSpPr>
        <p:spPr>
          <a:xfrm>
            <a:off x="6302825" y="3668575"/>
            <a:ext cx="2841299" cy="5097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197" name="Shape 197"/>
          <p:cNvSpPr txBox="1">
            <a:spLocks noGrp="1"/>
          </p:cNvSpPr>
          <p:nvPr>
            <p:ph type="ctrTitle" idx="16"/>
          </p:nvPr>
        </p:nvSpPr>
        <p:spPr>
          <a:xfrm>
            <a:off x="6302825" y="375302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MODERNIZE DEVELOPMENT </a:t>
            </a:r>
          </a:p>
          <a:p>
            <a:pPr marL="17462" marR="0" lvl="0" indent="-4762" algn="ctr" rtl="0">
              <a:lnSpc>
                <a:spcPct val="100000"/>
              </a:lnSpc>
              <a:spcBef>
                <a:spcPts val="0"/>
              </a:spcBef>
              <a:spcAft>
                <a:spcPts val="0"/>
              </a:spcAft>
              <a:buClr>
                <a:srgbClr val="000000"/>
              </a:buClr>
              <a:buSzPct val="25000"/>
              <a:buFont typeface="Arial"/>
              <a:buNone/>
            </a:pPr>
            <a:r>
              <a:rPr lang="en" sz="1200" b="1"/>
              <a:t>AND OPERATIONS</a:t>
            </a:r>
          </a:p>
        </p:txBody>
      </p:sp>
      <p:sp>
        <p:nvSpPr>
          <p:cNvPr id="198" name="Shape 198"/>
          <p:cNvSpPr/>
          <p:nvPr/>
        </p:nvSpPr>
        <p:spPr>
          <a:xfrm>
            <a:off x="6302691" y="4299850"/>
            <a:ext cx="28412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b="1"/>
          </a:p>
        </p:txBody>
      </p:sp>
      <p:sp>
        <p:nvSpPr>
          <p:cNvPr id="199" name="Shape 199"/>
          <p:cNvSpPr txBox="1">
            <a:spLocks noGrp="1"/>
          </p:cNvSpPr>
          <p:nvPr>
            <p:ph type="ctrTitle" idx="17"/>
          </p:nvPr>
        </p:nvSpPr>
        <p:spPr>
          <a:xfrm>
            <a:off x="6302675" y="438427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DELIVER CLOUD INFRASTRUCTURE </a:t>
            </a:r>
          </a:p>
          <a:p>
            <a:pPr marL="17462" marR="0" lvl="0" indent="-4762" algn="ctr" rtl="0">
              <a:lnSpc>
                <a:spcPct val="100000"/>
              </a:lnSpc>
              <a:spcBef>
                <a:spcPts val="0"/>
              </a:spcBef>
              <a:spcAft>
                <a:spcPts val="0"/>
              </a:spcAft>
              <a:buClr>
                <a:srgbClr val="000000"/>
              </a:buClr>
              <a:buSzPct val="25000"/>
              <a:buFont typeface="Arial"/>
              <a:buNone/>
            </a:pPr>
            <a:r>
              <a:rPr lang="en" sz="1200" b="1"/>
              <a:t>AND APPLICATIONS</a:t>
            </a:r>
          </a:p>
        </p:txBody>
      </p:sp>
      <p:sp>
        <p:nvSpPr>
          <p:cNvPr id="200" name="Shape 200"/>
          <p:cNvSpPr/>
          <p:nvPr/>
        </p:nvSpPr>
        <p:spPr>
          <a:xfrm>
            <a:off x="237025" y="2279375"/>
            <a:ext cx="40611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Self-Service</a:t>
            </a:r>
          </a:p>
          <a:p>
            <a:pPr lvl="0" rtl="0">
              <a:spcBef>
                <a:spcPts val="0"/>
              </a:spcBef>
              <a:buClr>
                <a:schemeClr val="dk1"/>
              </a:buClr>
              <a:buFont typeface="Arial"/>
              <a:buNone/>
            </a:pPr>
            <a:endParaRPr sz="900">
              <a:solidFill>
                <a:schemeClr val="lt1"/>
              </a:solidFill>
            </a:endParaRPr>
          </a:p>
          <a:p>
            <a:pPr lvl="0" rtl="0">
              <a:spcBef>
                <a:spcPts val="0"/>
              </a:spcBef>
              <a:buNone/>
            </a:pPr>
            <a:r>
              <a:rPr lang="en" sz="900">
                <a:solidFill>
                  <a:schemeClr val="lt1"/>
                </a:solidFill>
              </a:rPr>
              <a:t>Automation</a:t>
            </a:r>
          </a:p>
          <a:p>
            <a:pPr lvl="0" rtl="0">
              <a:spcBef>
                <a:spcPts val="0"/>
              </a:spcBef>
              <a:buNone/>
            </a:pPr>
            <a:endParaRPr sz="900">
              <a:solidFill>
                <a:schemeClr val="lt1"/>
              </a:solidFill>
            </a:endParaRPr>
          </a:p>
          <a:p>
            <a:pPr lvl="0" rtl="0">
              <a:spcBef>
                <a:spcPts val="0"/>
              </a:spcBef>
              <a:buNone/>
            </a:pPr>
            <a:r>
              <a:rPr lang="en" sz="900">
                <a:solidFill>
                  <a:schemeClr val="lt1"/>
                </a:solidFill>
              </a:rPr>
              <a:t>Re-usable Descriptions</a:t>
            </a:r>
          </a:p>
          <a:p>
            <a:pPr lvl="0" rtl="0">
              <a:spcBef>
                <a:spcPts val="0"/>
              </a:spcBef>
              <a:buNone/>
            </a:pPr>
            <a:endParaRPr sz="900">
              <a:solidFill>
                <a:schemeClr val="lt1"/>
              </a:solidFill>
            </a:endParaRPr>
          </a:p>
          <a:p>
            <a:pPr lvl="0" rtl="0">
              <a:spcBef>
                <a:spcPts val="0"/>
              </a:spcBef>
              <a:buNone/>
            </a:pPr>
            <a:r>
              <a:rPr lang="en" sz="900">
                <a:solidFill>
                  <a:schemeClr val="lt1"/>
                </a:solidFill>
              </a:rPr>
              <a:t>Configuration Management</a:t>
            </a:r>
          </a:p>
          <a:p>
            <a:pPr lvl="0" rtl="0">
              <a:spcBef>
                <a:spcPts val="0"/>
              </a:spcBef>
              <a:buNone/>
            </a:pPr>
            <a:endParaRPr sz="900">
              <a:solidFill>
                <a:schemeClr val="lt1"/>
              </a:solidFill>
            </a:endParaRPr>
          </a:p>
          <a:p>
            <a:pPr lvl="0" rtl="0">
              <a:spcBef>
                <a:spcPts val="0"/>
              </a:spcBef>
              <a:buNone/>
            </a:pPr>
            <a:r>
              <a:rPr lang="en" sz="900">
                <a:solidFill>
                  <a:schemeClr val="lt1"/>
                </a:solidFill>
              </a:rPr>
              <a:t>Content Management</a:t>
            </a:r>
          </a:p>
        </p:txBody>
      </p:sp>
      <p:sp>
        <p:nvSpPr>
          <p:cNvPr id="201" name="Shape 201"/>
          <p:cNvSpPr/>
          <p:nvPr/>
        </p:nvSpPr>
        <p:spPr>
          <a:xfrm>
            <a:off x="4649400" y="2285925"/>
            <a:ext cx="44946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Microservices Architectures</a:t>
            </a:r>
          </a:p>
          <a:p>
            <a:pPr lvl="0" rtl="0">
              <a:spcBef>
                <a:spcPts val="0"/>
              </a:spcBef>
              <a:buNone/>
            </a:pPr>
            <a:endParaRPr sz="900">
              <a:solidFill>
                <a:schemeClr val="lt1"/>
              </a:solidFill>
            </a:endParaRPr>
          </a:p>
          <a:p>
            <a:pPr lvl="0" rtl="0">
              <a:spcBef>
                <a:spcPts val="0"/>
              </a:spcBef>
              <a:buNone/>
            </a:pPr>
            <a:r>
              <a:rPr lang="en" sz="900">
                <a:solidFill>
                  <a:schemeClr val="lt1"/>
                </a:solidFill>
              </a:rPr>
              <a:t>Container Based Applications</a:t>
            </a:r>
          </a:p>
          <a:p>
            <a:pPr lvl="0" rtl="0">
              <a:spcBef>
                <a:spcPts val="0"/>
              </a:spcBef>
              <a:buNone/>
            </a:pPr>
            <a:endParaRPr sz="900">
              <a:solidFill>
                <a:schemeClr val="lt1"/>
              </a:solidFill>
            </a:endParaRPr>
          </a:p>
          <a:p>
            <a:pPr lvl="0" rtl="0">
              <a:spcBef>
                <a:spcPts val="0"/>
              </a:spcBef>
              <a:buNone/>
            </a:pPr>
            <a:r>
              <a:rPr lang="en" sz="900">
                <a:solidFill>
                  <a:schemeClr val="lt1"/>
                </a:solidFill>
              </a:rPr>
              <a:t>Dynamic Scheduling</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Continuous Integration and Delivery</a:t>
            </a:r>
          </a:p>
        </p:txBody>
      </p:sp>
      <p:sp>
        <p:nvSpPr>
          <p:cNvPr id="202" name="Shape 202"/>
          <p:cNvSpPr/>
          <p:nvPr/>
        </p:nvSpPr>
        <p:spPr>
          <a:xfrm>
            <a:off x="237025" y="4736700"/>
            <a:ext cx="2065499"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Capacity Mgmt and Chargeback</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Audit and Control Policies</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Standard Operating Environment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Intelligent Workload Placement</a:t>
            </a:r>
          </a:p>
        </p:txBody>
      </p:sp>
      <p:sp>
        <p:nvSpPr>
          <p:cNvPr id="203" name="Shape 203"/>
          <p:cNvSpPr/>
          <p:nvPr/>
        </p:nvSpPr>
        <p:spPr>
          <a:xfrm>
            <a:off x="4649400" y="4786750"/>
            <a:ext cx="4494600" cy="13671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Asynchronous Design</a:t>
            </a:r>
          </a:p>
          <a:p>
            <a:pPr lvl="0" rtl="0">
              <a:spcBef>
                <a:spcPts val="0"/>
              </a:spcBef>
              <a:buNone/>
            </a:pPr>
            <a:endParaRPr sz="900">
              <a:solidFill>
                <a:schemeClr val="lt1"/>
              </a:solidFill>
            </a:endParaRPr>
          </a:p>
          <a:p>
            <a:pPr lvl="0" rtl="0">
              <a:spcBef>
                <a:spcPts val="0"/>
              </a:spcBef>
              <a:buNone/>
            </a:pPr>
            <a:r>
              <a:rPr lang="en" sz="900">
                <a:solidFill>
                  <a:schemeClr val="lt1"/>
                </a:solidFill>
              </a:rPr>
              <a:t>API Driven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Software Defined Networking and Storage</a:t>
            </a:r>
          </a:p>
          <a:p>
            <a:pPr lvl="0" rtl="0">
              <a:spcBef>
                <a:spcPts val="0"/>
              </a:spcBef>
              <a:buNone/>
            </a:pPr>
            <a:endParaRPr sz="900">
              <a:solidFill>
                <a:schemeClr val="lt1"/>
              </a:solidFill>
            </a:endParaRPr>
          </a:p>
          <a:p>
            <a:pPr lvl="0" rtl="0">
              <a:spcBef>
                <a:spcPts val="0"/>
              </a:spcBef>
              <a:buNone/>
            </a:pPr>
            <a:r>
              <a:rPr lang="en" sz="900">
                <a:solidFill>
                  <a:schemeClr val="lt1"/>
                </a:solidFill>
              </a:rPr>
              <a:t>Quota Enforcement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Analytics, Alerting, Monitoring</a:t>
            </a:r>
          </a:p>
        </p:txBody>
      </p:sp>
      <p:sp>
        <p:nvSpPr>
          <p:cNvPr id="204" name="Shape 204"/>
          <p:cNvSpPr/>
          <p:nvPr/>
        </p:nvSpPr>
        <p:spPr>
          <a:xfrm>
            <a:off x="2294425" y="4736700"/>
            <a:ext cx="20037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endParaRPr sz="900">
              <a:solidFill>
                <a:schemeClr val="lt1"/>
              </a:solidFill>
            </a:endParaRPr>
          </a:p>
          <a:p>
            <a:pPr lvl="0" rtl="0">
              <a:spcBef>
                <a:spcPts val="0"/>
              </a:spcBef>
              <a:buNone/>
            </a:pPr>
            <a:endParaRPr sz="900">
              <a:solidFill>
                <a:schemeClr val="lt1"/>
              </a:solidFill>
            </a:endParaRPr>
          </a:p>
          <a:p>
            <a:pPr lvl="0" rtl="0">
              <a:spcBef>
                <a:spcPts val="0"/>
              </a:spcBef>
              <a:buNone/>
            </a:pPr>
            <a:r>
              <a:rPr lang="en" sz="900">
                <a:solidFill>
                  <a:schemeClr val="lt1"/>
                </a:solidFill>
              </a:rPr>
              <a:t>Forecasting and Trending</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Increased Performance/Security</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Improved Vendor Relations</a:t>
            </a:r>
          </a:p>
          <a:p>
            <a:pPr lvl="0" rtl="0">
              <a:spcBef>
                <a:spcPts val="0"/>
              </a:spcBef>
              <a:buNone/>
            </a:pPr>
            <a:endParaRPr sz="900">
              <a:solidFill>
                <a:schemeClr val="lt1"/>
              </a:solidFill>
            </a:endParaRPr>
          </a:p>
          <a:p>
            <a:pPr lvl="0" rtl="0">
              <a:spcBef>
                <a:spcPts val="0"/>
              </a:spcBef>
              <a:buNone/>
            </a:pPr>
            <a:endParaRPr sz="900">
              <a:solidFill>
                <a:schemeClr val="lt1"/>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1000"/>
                                        <p:tgtEl>
                                          <p:spTgt spid="193"/>
                                        </p:tgtEl>
                                      </p:cBhvr>
                                    </p:animEffect>
                                  </p:childTnLst>
                                </p:cTn>
                              </p:par>
                              <p:par>
                                <p:cTn id="8" presetID="10" presetClass="entr" presetSubtype="0" fill="hold" nodeType="withEffect">
                                  <p:stCondLst>
                                    <p:cond delay="0"/>
                                  </p:stCondLst>
                                  <p:childTnLst>
                                    <p:set>
                                      <p:cBhvr>
                                        <p:cTn id="9" dur="1" fill="hold">
                                          <p:stCondLst>
                                            <p:cond delay="0"/>
                                          </p:stCondLst>
                                        </p:cTn>
                                        <p:tgtEl>
                                          <p:spTgt spid="192"/>
                                        </p:tgtEl>
                                        <p:attrNameLst>
                                          <p:attrName>style.visibility</p:attrName>
                                        </p:attrNameLst>
                                      </p:cBhvr>
                                      <p:to>
                                        <p:strVal val="visible"/>
                                      </p:to>
                                    </p:set>
                                    <p:animEffect transition="in" filter="fade">
                                      <p:cBhvr>
                                        <p:cTn id="10" dur="1000"/>
                                        <p:tgtEl>
                                          <p:spTgt spid="19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0"/>
                                        </p:tgtEl>
                                        <p:attrNameLst>
                                          <p:attrName>style.visibility</p:attrName>
                                        </p:attrNameLst>
                                      </p:cBhvr>
                                      <p:to>
                                        <p:strVal val="visible"/>
                                      </p:to>
                                    </p:set>
                                    <p:animEffect transition="in" filter="fade">
                                      <p:cBhvr>
                                        <p:cTn id="15" dur="1000"/>
                                        <p:tgtEl>
                                          <p:spTgt spid="20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4"/>
                                        </p:tgtEl>
                                        <p:attrNameLst>
                                          <p:attrName>style.visibility</p:attrName>
                                        </p:attrNameLst>
                                      </p:cBhvr>
                                      <p:to>
                                        <p:strVal val="visible"/>
                                      </p:to>
                                    </p:set>
                                    <p:animEffect transition="in" filter="fade">
                                      <p:cBhvr>
                                        <p:cTn id="20" dur="1000"/>
                                        <p:tgtEl>
                                          <p:spTgt spid="194"/>
                                        </p:tgtEl>
                                      </p:cBhvr>
                                    </p:animEffect>
                                  </p:childTnLst>
                                </p:cTn>
                              </p:par>
                              <p:par>
                                <p:cTn id="21" presetID="10" presetClass="entr" presetSubtype="0" fill="hold" nodeType="withEffect">
                                  <p:stCondLst>
                                    <p:cond delay="0"/>
                                  </p:stCondLst>
                                  <p:childTnLst>
                                    <p:set>
                                      <p:cBhvr>
                                        <p:cTn id="22" dur="1" fill="hold">
                                          <p:stCondLst>
                                            <p:cond delay="0"/>
                                          </p:stCondLst>
                                        </p:cTn>
                                        <p:tgtEl>
                                          <p:spTgt spid="195"/>
                                        </p:tgtEl>
                                        <p:attrNameLst>
                                          <p:attrName>style.visibility</p:attrName>
                                        </p:attrNameLst>
                                      </p:cBhvr>
                                      <p:to>
                                        <p:strVal val="visible"/>
                                      </p:to>
                                    </p:set>
                                    <p:animEffect transition="in" filter="fade">
                                      <p:cBhvr>
                                        <p:cTn id="23" dur="1000"/>
                                        <p:tgtEl>
                                          <p:spTgt spid="19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2"/>
                                        </p:tgtEl>
                                        <p:attrNameLst>
                                          <p:attrName>style.visibility</p:attrName>
                                        </p:attrNameLst>
                                      </p:cBhvr>
                                      <p:to>
                                        <p:strVal val="visible"/>
                                      </p:to>
                                    </p:set>
                                    <p:animEffect transition="in" filter="fade">
                                      <p:cBhvr>
                                        <p:cTn id="28" dur="1000"/>
                                        <p:tgtEl>
                                          <p:spTgt spid="202"/>
                                        </p:tgtEl>
                                      </p:cBhvr>
                                    </p:animEffect>
                                  </p:childTnLst>
                                </p:cTn>
                              </p:par>
                              <p:par>
                                <p:cTn id="29" presetID="10" presetClass="entr" presetSubtype="0" fill="hold" nodeType="withEffect">
                                  <p:stCondLst>
                                    <p:cond delay="0"/>
                                  </p:stCondLst>
                                  <p:childTnLst>
                                    <p:set>
                                      <p:cBhvr>
                                        <p:cTn id="30" dur="1" fill="hold">
                                          <p:stCondLst>
                                            <p:cond delay="0"/>
                                          </p:stCondLst>
                                        </p:cTn>
                                        <p:tgtEl>
                                          <p:spTgt spid="204"/>
                                        </p:tgtEl>
                                        <p:attrNameLst>
                                          <p:attrName>style.visibility</p:attrName>
                                        </p:attrNameLst>
                                      </p:cBhvr>
                                      <p:to>
                                        <p:strVal val="visible"/>
                                      </p:to>
                                    </p:set>
                                    <p:animEffect transition="in" filter="fade">
                                      <p:cBhvr>
                                        <p:cTn id="31" dur="1000"/>
                                        <p:tgtEl>
                                          <p:spTgt spid="20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7"/>
                                        </p:tgtEl>
                                        <p:attrNameLst>
                                          <p:attrName>style.visibility</p:attrName>
                                        </p:attrNameLst>
                                      </p:cBhvr>
                                      <p:to>
                                        <p:strVal val="visible"/>
                                      </p:to>
                                    </p:set>
                                    <p:animEffect transition="in" filter="fade">
                                      <p:cBhvr>
                                        <p:cTn id="36" dur="1000"/>
                                        <p:tgtEl>
                                          <p:spTgt spid="197"/>
                                        </p:tgtEl>
                                      </p:cBhvr>
                                    </p:animEffect>
                                  </p:childTnLst>
                                </p:cTn>
                              </p:par>
                              <p:par>
                                <p:cTn id="37" presetID="10" presetClass="entr" presetSubtype="0" fill="hold" nodeType="withEffect">
                                  <p:stCondLst>
                                    <p:cond delay="0"/>
                                  </p:stCondLst>
                                  <p:childTnLst>
                                    <p:set>
                                      <p:cBhvr>
                                        <p:cTn id="38" dur="1" fill="hold">
                                          <p:stCondLst>
                                            <p:cond delay="0"/>
                                          </p:stCondLst>
                                        </p:cTn>
                                        <p:tgtEl>
                                          <p:spTgt spid="196"/>
                                        </p:tgtEl>
                                        <p:attrNameLst>
                                          <p:attrName>style.visibility</p:attrName>
                                        </p:attrNameLst>
                                      </p:cBhvr>
                                      <p:to>
                                        <p:strVal val="visible"/>
                                      </p:to>
                                    </p:set>
                                    <p:animEffect transition="in" filter="fade">
                                      <p:cBhvr>
                                        <p:cTn id="39" dur="1000"/>
                                        <p:tgtEl>
                                          <p:spTgt spid="19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01"/>
                                        </p:tgtEl>
                                        <p:attrNameLst>
                                          <p:attrName>style.visibility</p:attrName>
                                        </p:attrNameLst>
                                      </p:cBhvr>
                                      <p:to>
                                        <p:strVal val="visible"/>
                                      </p:to>
                                    </p:set>
                                    <p:animEffect transition="in" filter="fade">
                                      <p:cBhvr>
                                        <p:cTn id="44" dur="1000"/>
                                        <p:tgtEl>
                                          <p:spTgt spid="20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8"/>
                                        </p:tgtEl>
                                        <p:attrNameLst>
                                          <p:attrName>style.visibility</p:attrName>
                                        </p:attrNameLst>
                                      </p:cBhvr>
                                      <p:to>
                                        <p:strVal val="visible"/>
                                      </p:to>
                                    </p:set>
                                    <p:animEffect transition="in" filter="fade">
                                      <p:cBhvr>
                                        <p:cTn id="49" dur="1000"/>
                                        <p:tgtEl>
                                          <p:spTgt spid="198"/>
                                        </p:tgtEl>
                                      </p:cBhvr>
                                    </p:animEffect>
                                  </p:childTnLst>
                                </p:cTn>
                              </p:par>
                              <p:par>
                                <p:cTn id="50" presetID="10" presetClass="entr" presetSubtype="0" fill="hold" nodeType="withEffect">
                                  <p:stCondLst>
                                    <p:cond delay="0"/>
                                  </p:stCondLst>
                                  <p:childTnLst>
                                    <p:set>
                                      <p:cBhvr>
                                        <p:cTn id="51" dur="1" fill="hold">
                                          <p:stCondLst>
                                            <p:cond delay="0"/>
                                          </p:stCondLst>
                                        </p:cTn>
                                        <p:tgtEl>
                                          <p:spTgt spid="199"/>
                                        </p:tgtEl>
                                        <p:attrNameLst>
                                          <p:attrName>style.visibility</p:attrName>
                                        </p:attrNameLst>
                                      </p:cBhvr>
                                      <p:to>
                                        <p:strVal val="visible"/>
                                      </p:to>
                                    </p:set>
                                    <p:animEffect transition="in" filter="fade">
                                      <p:cBhvr>
                                        <p:cTn id="52" dur="1000"/>
                                        <p:tgtEl>
                                          <p:spTgt spid="19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03"/>
                                        </p:tgtEl>
                                        <p:attrNameLst>
                                          <p:attrName>style.visibility</p:attrName>
                                        </p:attrNameLst>
                                      </p:cBhvr>
                                      <p:to>
                                        <p:strVal val="visible"/>
                                      </p:to>
                                    </p:set>
                                    <p:animEffect transition="in" filter="fade">
                                      <p:cBhvr>
                                        <p:cTn id="57" dur="1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ACCELERATE SERVICE DELIVERY</a:t>
            </a:r>
          </a:p>
          <a:p>
            <a:pPr marL="0" marR="0" lvl="0" indent="0" algn="l" rtl="0">
              <a:lnSpc>
                <a:spcPct val="100000"/>
              </a:lnSpc>
              <a:spcBef>
                <a:spcPts val="0"/>
              </a:spcBef>
              <a:spcAft>
                <a:spcPts val="0"/>
              </a:spcAft>
              <a:buClr>
                <a:srgbClr val="000000"/>
              </a:buClr>
              <a:buSzPct val="25000"/>
              <a:buFont typeface="Arial"/>
              <a:buNone/>
            </a:pPr>
            <a:r>
              <a:rPr lang="en" sz="1800"/>
              <a:t>EXAMPLE</a:t>
            </a:r>
          </a:p>
        </p:txBody>
      </p:sp>
      <p:pic>
        <p:nvPicPr>
          <p:cNvPr id="210" name="Shape 210"/>
          <p:cNvPicPr preferRelativeResize="0"/>
          <p:nvPr/>
        </p:nvPicPr>
        <p:blipFill>
          <a:blip r:embed="rId3">
            <a:alphaModFix/>
          </a:blip>
          <a:stretch>
            <a:fillRect/>
          </a:stretch>
        </p:blipFill>
        <p:spPr>
          <a:xfrm>
            <a:off x="232450" y="3483835"/>
            <a:ext cx="512000" cy="789339"/>
          </a:xfrm>
          <a:prstGeom prst="rect">
            <a:avLst/>
          </a:prstGeom>
          <a:noFill/>
          <a:ln>
            <a:noFill/>
          </a:ln>
        </p:spPr>
      </p:pic>
      <p:pic>
        <p:nvPicPr>
          <p:cNvPr id="211" name="Shape 211"/>
          <p:cNvPicPr preferRelativeResize="0"/>
          <p:nvPr/>
        </p:nvPicPr>
        <p:blipFill>
          <a:blip r:embed="rId4">
            <a:alphaModFix/>
          </a:blip>
          <a:stretch>
            <a:fillRect/>
          </a:stretch>
        </p:blipFill>
        <p:spPr>
          <a:xfrm>
            <a:off x="3227500" y="2994350"/>
            <a:ext cx="309050" cy="477612"/>
          </a:xfrm>
          <a:prstGeom prst="rect">
            <a:avLst/>
          </a:prstGeom>
          <a:noFill/>
          <a:ln>
            <a:noFill/>
          </a:ln>
        </p:spPr>
      </p:pic>
      <p:sp>
        <p:nvSpPr>
          <p:cNvPr id="212" name="Shape 212"/>
          <p:cNvSpPr/>
          <p:nvPr/>
        </p:nvSpPr>
        <p:spPr>
          <a:xfrm>
            <a:off x="2260875" y="2057200"/>
            <a:ext cx="1621800" cy="4775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1000"/>
              <a:t>Service</a:t>
            </a:r>
          </a:p>
          <a:p>
            <a:pPr algn="ctr">
              <a:spcBef>
                <a:spcPts val="0"/>
              </a:spcBef>
              <a:buNone/>
            </a:pPr>
            <a:r>
              <a:rPr lang="en" sz="1000"/>
              <a:t>Management</a:t>
            </a:r>
          </a:p>
        </p:txBody>
      </p:sp>
      <p:sp>
        <p:nvSpPr>
          <p:cNvPr id="213" name="Shape 213"/>
          <p:cNvSpPr/>
          <p:nvPr/>
        </p:nvSpPr>
        <p:spPr>
          <a:xfrm>
            <a:off x="3153925" y="2490450"/>
            <a:ext cx="907500" cy="323700"/>
          </a:xfrm>
          <a:prstGeom prst="foldedCorner">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1000"/>
              <a:t>Request</a:t>
            </a:r>
          </a:p>
        </p:txBody>
      </p:sp>
      <p:sp>
        <p:nvSpPr>
          <p:cNvPr id="214" name="Shape 214"/>
          <p:cNvSpPr txBox="1"/>
          <p:nvPr/>
        </p:nvSpPr>
        <p:spPr>
          <a:xfrm>
            <a:off x="134825" y="4243050"/>
            <a:ext cx="784200" cy="389400"/>
          </a:xfrm>
          <a:prstGeom prst="rect">
            <a:avLst/>
          </a:prstGeom>
          <a:noFill/>
          <a:ln>
            <a:noFill/>
          </a:ln>
        </p:spPr>
        <p:txBody>
          <a:bodyPr lIns="91425" tIns="91425" rIns="91425" bIns="91425" anchor="t" anchorCtr="0">
            <a:noAutofit/>
          </a:bodyPr>
          <a:lstStyle/>
          <a:p>
            <a:pPr>
              <a:spcBef>
                <a:spcPts val="0"/>
              </a:spcBef>
              <a:buNone/>
            </a:pPr>
            <a:r>
              <a:rPr lang="en" sz="1000"/>
              <a:t>Developer</a:t>
            </a:r>
          </a:p>
        </p:txBody>
      </p:sp>
      <p:cxnSp>
        <p:nvCxnSpPr>
          <p:cNvPr id="215" name="Shape 215"/>
          <p:cNvCxnSpPr/>
          <p:nvPr/>
        </p:nvCxnSpPr>
        <p:spPr>
          <a:xfrm rot="10800000" flipH="1">
            <a:off x="3712095" y="2900749"/>
            <a:ext cx="181499" cy="169800"/>
          </a:xfrm>
          <a:prstGeom prst="straightConnector1">
            <a:avLst/>
          </a:prstGeom>
          <a:noFill/>
          <a:ln w="19050" cap="flat" cmpd="sng">
            <a:solidFill>
              <a:srgbClr val="434343"/>
            </a:solidFill>
            <a:prstDash val="solid"/>
            <a:round/>
            <a:headEnd type="none" w="lg" len="lg"/>
            <a:tailEnd type="none" w="lg" len="lg"/>
          </a:ln>
        </p:spPr>
      </p:cxnSp>
      <p:cxnSp>
        <p:nvCxnSpPr>
          <p:cNvPr id="216" name="Shape 216"/>
          <p:cNvCxnSpPr/>
          <p:nvPr/>
        </p:nvCxnSpPr>
        <p:spPr>
          <a:xfrm rot="10800000">
            <a:off x="1092699" y="3316050"/>
            <a:ext cx="1921800" cy="12599"/>
          </a:xfrm>
          <a:prstGeom prst="straightConnector1">
            <a:avLst/>
          </a:prstGeom>
          <a:noFill/>
          <a:ln w="19050" cap="flat" cmpd="sng">
            <a:solidFill>
              <a:srgbClr val="434343"/>
            </a:solidFill>
            <a:prstDash val="solid"/>
            <a:round/>
            <a:headEnd type="none" w="lg" len="lg"/>
            <a:tailEnd type="triangle" w="lg" len="lg"/>
          </a:ln>
        </p:spPr>
      </p:cxnSp>
      <p:sp>
        <p:nvSpPr>
          <p:cNvPr id="217" name="Shape 217"/>
          <p:cNvSpPr txBox="1"/>
          <p:nvPr/>
        </p:nvSpPr>
        <p:spPr>
          <a:xfrm>
            <a:off x="3042470" y="3424950"/>
            <a:ext cx="784200" cy="389400"/>
          </a:xfrm>
          <a:prstGeom prst="rect">
            <a:avLst/>
          </a:prstGeom>
          <a:noFill/>
          <a:ln>
            <a:noFill/>
          </a:ln>
        </p:spPr>
        <p:txBody>
          <a:bodyPr lIns="91425" tIns="91425" rIns="91425" bIns="91425" anchor="t" anchorCtr="0">
            <a:noAutofit/>
          </a:bodyPr>
          <a:lstStyle/>
          <a:p>
            <a:pPr lvl="0" rtl="0">
              <a:spcBef>
                <a:spcPts val="0"/>
              </a:spcBef>
              <a:buNone/>
            </a:pPr>
            <a:r>
              <a:rPr lang="en" sz="1000"/>
              <a:t>VI Admin</a:t>
            </a:r>
          </a:p>
        </p:txBody>
      </p:sp>
      <p:graphicFrame>
        <p:nvGraphicFramePr>
          <p:cNvPr id="218" name="Shape 218"/>
          <p:cNvGraphicFramePr/>
          <p:nvPr/>
        </p:nvGraphicFramePr>
        <p:xfrm>
          <a:off x="4845425" y="1530175"/>
          <a:ext cx="4101650" cy="5293650"/>
        </p:xfrm>
        <a:graphic>
          <a:graphicData uri="http://schemas.openxmlformats.org/drawingml/2006/table">
            <a:tbl>
              <a:tblPr>
                <a:noFill/>
                <a:tableStyleId>{00881B14-C9CA-43EA-8258-A63036077A0C}</a:tableStyleId>
              </a:tblPr>
              <a:tblGrid>
                <a:gridCol w="2587050"/>
                <a:gridCol w="1514600"/>
              </a:tblGrid>
              <a:tr h="656550">
                <a:tc>
                  <a:txBody>
                    <a:bodyPr/>
                    <a:lstStyle/>
                    <a:p>
                      <a:pPr algn="ctr">
                        <a:spcBef>
                          <a:spcPts val="0"/>
                        </a:spcBef>
                        <a:buNone/>
                      </a:pPr>
                      <a:r>
                        <a:rPr lang="en" b="1"/>
                        <a:t>Task</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CCCCCC"/>
                    </a:solidFill>
                  </a:tcPr>
                </a:tc>
                <a:tc>
                  <a:txBody>
                    <a:bodyPr/>
                    <a:lstStyle/>
                    <a:p>
                      <a:pPr algn="ctr">
                        <a:spcBef>
                          <a:spcPts val="0"/>
                        </a:spcBef>
                        <a:buNone/>
                      </a:pPr>
                      <a:r>
                        <a:rPr lang="en" b="1"/>
                        <a:t>Time (Minutes)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CCCCCC"/>
                    </a:solidFill>
                  </a:tcPr>
                </a:tc>
              </a:tr>
              <a:tr h="386425">
                <a:tc>
                  <a:txBody>
                    <a:bodyPr/>
                    <a:lstStyle/>
                    <a:p>
                      <a:pPr>
                        <a:spcBef>
                          <a:spcPts val="0"/>
                        </a:spcBef>
                        <a:buNone/>
                      </a:pPr>
                      <a:r>
                        <a:rPr lang="en" sz="1100"/>
                        <a:t>Create Virtual Machine</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a:spcBef>
                          <a:spcPts val="0"/>
                        </a:spcBef>
                        <a:buNone/>
                      </a:pPr>
                      <a:r>
                        <a:rPr lang="en" sz="1100"/>
                        <a:t>30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a:spcBef>
                          <a:spcPts val="0"/>
                        </a:spcBef>
                        <a:buNone/>
                      </a:pPr>
                      <a:r>
                        <a:rPr lang="en" sz="1100"/>
                        <a:t>Add Storage and Networking</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a:spcBef>
                          <a:spcPts val="0"/>
                        </a:spcBef>
                        <a:buNone/>
                      </a:pPr>
                      <a:r>
                        <a:rPr lang="en" sz="1100"/>
                        <a:t>30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solidFill>
                            <a:schemeClr val="dk1"/>
                          </a:solidFill>
                        </a:rPr>
                        <a:t>Queue Between Teams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rtl="0">
                        <a:spcBef>
                          <a:spcPts val="0"/>
                        </a:spcBef>
                        <a:buNone/>
                      </a:pPr>
                      <a:r>
                        <a:rPr lang="en" sz="1100"/>
                        <a:t>120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a:spcBef>
                          <a:spcPts val="0"/>
                        </a:spcBef>
                        <a:buNone/>
                      </a:pPr>
                      <a:r>
                        <a:rPr lang="en" sz="1100"/>
                        <a:t>Install Operating System</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a:spcBef>
                          <a:spcPts val="0"/>
                        </a:spcBef>
                        <a:buNone/>
                      </a:pPr>
                      <a:r>
                        <a:rPr lang="en" sz="1100"/>
                        <a:t>60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rtl="0">
                        <a:spcBef>
                          <a:spcPts val="0"/>
                        </a:spcBef>
                        <a:buNone/>
                      </a:pPr>
                      <a:r>
                        <a:rPr lang="en" sz="1100"/>
                        <a:t>Wait After Install</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rtl="0">
                        <a:spcBef>
                          <a:spcPts val="0"/>
                        </a:spcBef>
                        <a:buNone/>
                      </a:pPr>
                      <a:r>
                        <a:rPr lang="en" sz="1100"/>
                        <a:t>60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rtl="0">
                        <a:spcBef>
                          <a:spcPts val="0"/>
                        </a:spcBef>
                        <a:buNone/>
                      </a:pPr>
                      <a:r>
                        <a:rPr lang="en" sz="1100"/>
                        <a:t>Configure Operating System</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rtl="0">
                        <a:spcBef>
                          <a:spcPts val="0"/>
                        </a:spcBef>
                        <a:buNone/>
                      </a:pPr>
                      <a:r>
                        <a:rPr lang="en" sz="1100"/>
                        <a:t>90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rtl="0">
                        <a:spcBef>
                          <a:spcPts val="0"/>
                        </a:spcBef>
                        <a:buNone/>
                      </a:pPr>
                      <a:r>
                        <a:rPr lang="en" sz="1100"/>
                        <a:t>Install Application Platforms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rtl="0">
                        <a:spcBef>
                          <a:spcPts val="0"/>
                        </a:spcBef>
                        <a:buNone/>
                      </a:pPr>
                      <a:r>
                        <a:rPr lang="en" sz="1100"/>
                        <a:t>90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rtl="0">
                        <a:spcBef>
                          <a:spcPts val="0"/>
                        </a:spcBef>
                        <a:buNone/>
                      </a:pPr>
                      <a:r>
                        <a:rPr lang="en" sz="1100"/>
                        <a:t>Configure Application Platforms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rtl="0">
                        <a:spcBef>
                          <a:spcPts val="0"/>
                        </a:spcBef>
                        <a:buNone/>
                      </a:pPr>
                      <a:r>
                        <a:rPr lang="en" sz="1100"/>
                        <a:t>45</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rtl="0">
                        <a:spcBef>
                          <a:spcPts val="0"/>
                        </a:spcBef>
                        <a:buNone/>
                      </a:pPr>
                      <a:r>
                        <a:rPr lang="en" sz="1100"/>
                        <a:t>Queue Between Teams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rtl="0">
                        <a:spcBef>
                          <a:spcPts val="0"/>
                        </a:spcBef>
                        <a:buNone/>
                      </a:pPr>
                      <a:r>
                        <a:rPr lang="en" sz="1100"/>
                        <a:t>120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rtl="0">
                        <a:spcBef>
                          <a:spcPts val="0"/>
                        </a:spcBef>
                        <a:buNone/>
                      </a:pPr>
                      <a:r>
                        <a:rPr lang="en" sz="1100"/>
                        <a:t>Security Configuration and Scan</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algn="ctr" rtl="0">
                        <a:spcBef>
                          <a:spcPts val="0"/>
                        </a:spcBef>
                        <a:buNone/>
                      </a:pPr>
                      <a:r>
                        <a:rPr lang="en" sz="1100"/>
                        <a:t>90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rtl="0">
                        <a:spcBef>
                          <a:spcPts val="0"/>
                        </a:spcBef>
                        <a:buNone/>
                      </a:pPr>
                      <a:r>
                        <a:rPr lang="en" sz="1100"/>
                        <a:t>Active Work Time</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CCCCCC"/>
                    </a:solidFill>
                  </a:tcPr>
                </a:tc>
                <a:tc>
                  <a:txBody>
                    <a:bodyPr/>
                    <a:lstStyle/>
                    <a:p>
                      <a:pPr algn="ctr" rtl="0">
                        <a:spcBef>
                          <a:spcPts val="0"/>
                        </a:spcBef>
                        <a:buNone/>
                      </a:pPr>
                      <a:r>
                        <a:rPr lang="en" sz="1100"/>
                        <a:t>5 Hours 15 Minutes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rtl="0">
                        <a:spcBef>
                          <a:spcPts val="0"/>
                        </a:spcBef>
                        <a:buNone/>
                      </a:pPr>
                      <a:r>
                        <a:rPr lang="en" sz="1100"/>
                        <a:t>Total Time</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CCCCCC"/>
                    </a:solidFill>
                  </a:tcPr>
                </a:tc>
                <a:tc>
                  <a:txBody>
                    <a:bodyPr/>
                    <a:lstStyle/>
                    <a:p>
                      <a:pPr algn="ctr" rtl="0">
                        <a:spcBef>
                          <a:spcPts val="0"/>
                        </a:spcBef>
                        <a:buNone/>
                      </a:pPr>
                      <a:r>
                        <a:rPr lang="en" sz="1100"/>
                        <a:t>10 Hours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bl>
          </a:graphicData>
        </a:graphic>
      </p:graphicFrame>
      <p:cxnSp>
        <p:nvCxnSpPr>
          <p:cNvPr id="219" name="Shape 219"/>
          <p:cNvCxnSpPr>
            <a:stCxn id="220" idx="0"/>
            <a:endCxn id="221" idx="2"/>
          </p:cNvCxnSpPr>
          <p:nvPr/>
        </p:nvCxnSpPr>
        <p:spPr>
          <a:xfrm rot="-5400000">
            <a:off x="780050" y="1908275"/>
            <a:ext cx="999600" cy="1582800"/>
          </a:xfrm>
          <a:prstGeom prst="curvedConnector2">
            <a:avLst/>
          </a:prstGeom>
          <a:noFill/>
          <a:ln w="19050" cap="flat" cmpd="sng">
            <a:solidFill>
              <a:srgbClr val="434343"/>
            </a:solidFill>
            <a:prstDash val="solid"/>
            <a:round/>
            <a:headEnd type="none" w="lg" len="lg"/>
            <a:tailEnd type="triangle" w="lg" len="lg"/>
          </a:ln>
        </p:spPr>
      </p:cxnSp>
      <p:sp>
        <p:nvSpPr>
          <p:cNvPr id="220" name="Shape 220"/>
          <p:cNvSpPr/>
          <p:nvPr/>
        </p:nvSpPr>
        <p:spPr>
          <a:xfrm>
            <a:off x="397700" y="3199475"/>
            <a:ext cx="181499" cy="228600"/>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221" name="Shape 221"/>
          <p:cNvSpPr/>
          <p:nvPr/>
        </p:nvSpPr>
        <p:spPr>
          <a:xfrm>
            <a:off x="2071225" y="2123537"/>
            <a:ext cx="234899" cy="152399"/>
          </a:xfrm>
          <a:prstGeom prst="ellipse">
            <a:avLst/>
          </a:prstGeom>
          <a:noFill/>
          <a:ln>
            <a:noFill/>
          </a:ln>
        </p:spPr>
        <p:txBody>
          <a:bodyPr lIns="91425" tIns="91425" rIns="91425" bIns="91425" anchor="ctr" anchorCtr="0">
            <a:noAutofit/>
          </a:bodyPr>
          <a:lstStyle/>
          <a:p>
            <a:pPr>
              <a:spcBef>
                <a:spcPts val="0"/>
              </a:spcBef>
              <a:buNone/>
            </a:pPr>
            <a:endParaRPr/>
          </a:p>
        </p:txBody>
      </p:sp>
      <p:cxnSp>
        <p:nvCxnSpPr>
          <p:cNvPr id="222" name="Shape 222"/>
          <p:cNvCxnSpPr/>
          <p:nvPr/>
        </p:nvCxnSpPr>
        <p:spPr>
          <a:xfrm rot="10800000">
            <a:off x="1092699" y="3620850"/>
            <a:ext cx="1921800" cy="12599"/>
          </a:xfrm>
          <a:prstGeom prst="straightConnector1">
            <a:avLst/>
          </a:prstGeom>
          <a:noFill/>
          <a:ln w="19050" cap="flat" cmpd="sng">
            <a:solidFill>
              <a:srgbClr val="434343"/>
            </a:solidFill>
            <a:prstDash val="solid"/>
            <a:round/>
            <a:headEnd type="none" w="lg" len="lg"/>
            <a:tailEnd type="triangle" w="lg" len="lg"/>
          </a:ln>
        </p:spPr>
      </p:cxnSp>
      <p:cxnSp>
        <p:nvCxnSpPr>
          <p:cNvPr id="223" name="Shape 223"/>
          <p:cNvCxnSpPr/>
          <p:nvPr/>
        </p:nvCxnSpPr>
        <p:spPr>
          <a:xfrm rot="10800000">
            <a:off x="1092699" y="3925650"/>
            <a:ext cx="1921800" cy="12599"/>
          </a:xfrm>
          <a:prstGeom prst="straightConnector1">
            <a:avLst/>
          </a:prstGeom>
          <a:noFill/>
          <a:ln w="19050" cap="flat" cmpd="sng">
            <a:solidFill>
              <a:srgbClr val="434343"/>
            </a:solidFill>
            <a:prstDash val="solid"/>
            <a:round/>
            <a:headEnd type="none" w="lg" len="lg"/>
            <a:tailEnd type="triangle" w="lg" len="lg"/>
          </a:ln>
        </p:spPr>
      </p:cxnSp>
      <p:pic>
        <p:nvPicPr>
          <p:cNvPr id="224" name="Shape 224"/>
          <p:cNvPicPr preferRelativeResize="0"/>
          <p:nvPr/>
        </p:nvPicPr>
        <p:blipFill>
          <a:blip r:embed="rId4">
            <a:alphaModFix/>
          </a:blip>
          <a:stretch>
            <a:fillRect/>
          </a:stretch>
        </p:blipFill>
        <p:spPr>
          <a:xfrm>
            <a:off x="3227500" y="3756350"/>
            <a:ext cx="309041" cy="477599"/>
          </a:xfrm>
          <a:prstGeom prst="rect">
            <a:avLst/>
          </a:prstGeom>
          <a:noFill/>
          <a:ln>
            <a:noFill/>
          </a:ln>
        </p:spPr>
      </p:pic>
      <p:sp>
        <p:nvSpPr>
          <p:cNvPr id="225" name="Shape 225"/>
          <p:cNvSpPr txBox="1"/>
          <p:nvPr/>
        </p:nvSpPr>
        <p:spPr>
          <a:xfrm>
            <a:off x="3042475" y="4186950"/>
            <a:ext cx="907500" cy="389400"/>
          </a:xfrm>
          <a:prstGeom prst="rect">
            <a:avLst/>
          </a:prstGeom>
          <a:noFill/>
          <a:ln>
            <a:noFill/>
          </a:ln>
        </p:spPr>
        <p:txBody>
          <a:bodyPr lIns="91425" tIns="91425" rIns="91425" bIns="91425" anchor="t" anchorCtr="0">
            <a:noAutofit/>
          </a:bodyPr>
          <a:lstStyle/>
          <a:p>
            <a:pPr lvl="0" rtl="0">
              <a:spcBef>
                <a:spcPts val="0"/>
              </a:spcBef>
              <a:buNone/>
            </a:pPr>
            <a:r>
              <a:rPr lang="en" sz="1000"/>
              <a:t>Sys Admin</a:t>
            </a:r>
          </a:p>
        </p:txBody>
      </p:sp>
      <p:pic>
        <p:nvPicPr>
          <p:cNvPr id="226" name="Shape 226"/>
          <p:cNvPicPr preferRelativeResize="0"/>
          <p:nvPr/>
        </p:nvPicPr>
        <p:blipFill>
          <a:blip r:embed="rId4">
            <a:alphaModFix/>
          </a:blip>
          <a:stretch>
            <a:fillRect/>
          </a:stretch>
        </p:blipFill>
        <p:spPr>
          <a:xfrm>
            <a:off x="3227500" y="4518350"/>
            <a:ext cx="309050" cy="477603"/>
          </a:xfrm>
          <a:prstGeom prst="rect">
            <a:avLst/>
          </a:prstGeom>
          <a:noFill/>
          <a:ln>
            <a:noFill/>
          </a:ln>
        </p:spPr>
      </p:pic>
      <p:sp>
        <p:nvSpPr>
          <p:cNvPr id="227" name="Shape 227"/>
          <p:cNvSpPr txBox="1"/>
          <p:nvPr/>
        </p:nvSpPr>
        <p:spPr>
          <a:xfrm>
            <a:off x="3042475" y="4948950"/>
            <a:ext cx="712199" cy="389400"/>
          </a:xfrm>
          <a:prstGeom prst="rect">
            <a:avLst/>
          </a:prstGeom>
          <a:noFill/>
          <a:ln>
            <a:noFill/>
          </a:ln>
        </p:spPr>
        <p:txBody>
          <a:bodyPr lIns="91425" tIns="91425" rIns="91425" bIns="91425" anchor="t" anchorCtr="0">
            <a:noAutofit/>
          </a:bodyPr>
          <a:lstStyle/>
          <a:p>
            <a:pPr lvl="0" rtl="0">
              <a:spcBef>
                <a:spcPts val="0"/>
              </a:spcBef>
              <a:buNone/>
            </a:pPr>
            <a:r>
              <a:rPr lang="en" sz="1000"/>
              <a:t>Sec Ops</a:t>
            </a:r>
          </a:p>
        </p:txBody>
      </p:sp>
      <p:cxnSp>
        <p:nvCxnSpPr>
          <p:cNvPr id="228" name="Shape 228"/>
          <p:cNvCxnSpPr/>
          <p:nvPr/>
        </p:nvCxnSpPr>
        <p:spPr>
          <a:xfrm rot="10800000">
            <a:off x="1092699" y="4230450"/>
            <a:ext cx="1921800" cy="12599"/>
          </a:xfrm>
          <a:prstGeom prst="straightConnector1">
            <a:avLst/>
          </a:prstGeom>
          <a:noFill/>
          <a:ln w="19050" cap="flat" cmpd="sng">
            <a:solidFill>
              <a:srgbClr val="434343"/>
            </a:solidFill>
            <a:prstDash val="solid"/>
            <a:round/>
            <a:headEnd type="none" w="lg" len="lg"/>
            <a:tailEnd type="triangle" w="lg" len="lg"/>
          </a:ln>
        </p:spPr>
      </p:cxnSp>
      <p:cxnSp>
        <p:nvCxnSpPr>
          <p:cNvPr id="229" name="Shape 229"/>
          <p:cNvCxnSpPr/>
          <p:nvPr/>
        </p:nvCxnSpPr>
        <p:spPr>
          <a:xfrm rot="10800000">
            <a:off x="1092699" y="4535250"/>
            <a:ext cx="1921800" cy="12599"/>
          </a:xfrm>
          <a:prstGeom prst="straightConnector1">
            <a:avLst/>
          </a:prstGeom>
          <a:noFill/>
          <a:ln w="19050" cap="flat" cmpd="sng">
            <a:solidFill>
              <a:srgbClr val="434343"/>
            </a:solidFill>
            <a:prstDash val="solid"/>
            <a:round/>
            <a:headEnd type="none" w="lg" len="lg"/>
            <a:tailEnd type="triangle" w="lg" len="lg"/>
          </a:ln>
        </p:spPr>
      </p:cxnSp>
      <p:cxnSp>
        <p:nvCxnSpPr>
          <p:cNvPr id="230" name="Shape 230"/>
          <p:cNvCxnSpPr/>
          <p:nvPr/>
        </p:nvCxnSpPr>
        <p:spPr>
          <a:xfrm rot="10800000">
            <a:off x="1092699" y="4840050"/>
            <a:ext cx="1921800" cy="12599"/>
          </a:xfrm>
          <a:prstGeom prst="straightConnector1">
            <a:avLst/>
          </a:prstGeom>
          <a:noFill/>
          <a:ln w="19050" cap="flat" cmpd="sng">
            <a:solidFill>
              <a:srgbClr val="434343"/>
            </a:solidFill>
            <a:prstDash val="solid"/>
            <a:round/>
            <a:headEnd type="none" w="lg" len="lg"/>
            <a:tailEnd type="triangle" w="lg" len="lg"/>
          </a:ln>
        </p:spPr>
      </p:cxnSp>
      <p:sp>
        <p:nvSpPr>
          <p:cNvPr id="231" name="Shape 231"/>
          <p:cNvSpPr txBox="1"/>
          <p:nvPr/>
        </p:nvSpPr>
        <p:spPr>
          <a:xfrm>
            <a:off x="993950" y="3312900"/>
            <a:ext cx="2277000" cy="323700"/>
          </a:xfrm>
          <a:prstGeom prst="rect">
            <a:avLst/>
          </a:prstGeom>
          <a:noFill/>
          <a:ln>
            <a:noFill/>
          </a:ln>
        </p:spPr>
        <p:txBody>
          <a:bodyPr lIns="91425" tIns="91425" rIns="91425" bIns="91425" anchor="t" anchorCtr="0">
            <a:noAutofit/>
          </a:bodyPr>
          <a:lstStyle/>
          <a:p>
            <a:pPr lvl="0" rtl="0">
              <a:spcBef>
                <a:spcPts val="0"/>
              </a:spcBef>
              <a:buNone/>
            </a:pPr>
            <a:r>
              <a:rPr lang="en" sz="1000"/>
              <a:t>“What Networks should this be on?”</a:t>
            </a:r>
          </a:p>
        </p:txBody>
      </p:sp>
      <p:sp>
        <p:nvSpPr>
          <p:cNvPr id="232" name="Shape 232"/>
          <p:cNvSpPr txBox="1"/>
          <p:nvPr/>
        </p:nvSpPr>
        <p:spPr>
          <a:xfrm>
            <a:off x="993950" y="3617700"/>
            <a:ext cx="2277000" cy="323700"/>
          </a:xfrm>
          <a:prstGeom prst="rect">
            <a:avLst/>
          </a:prstGeom>
          <a:noFill/>
          <a:ln>
            <a:noFill/>
          </a:ln>
        </p:spPr>
        <p:txBody>
          <a:bodyPr lIns="91425" tIns="91425" rIns="91425" bIns="91425" anchor="t" anchorCtr="0">
            <a:noAutofit/>
          </a:bodyPr>
          <a:lstStyle/>
          <a:p>
            <a:pPr lvl="0" rtl="0">
              <a:spcBef>
                <a:spcPts val="0"/>
              </a:spcBef>
              <a:buNone/>
            </a:pPr>
            <a:r>
              <a:rPr lang="en" sz="1000"/>
              <a:t>“Do you really need 16GB?”</a:t>
            </a:r>
          </a:p>
        </p:txBody>
      </p:sp>
      <p:sp>
        <p:nvSpPr>
          <p:cNvPr id="233" name="Shape 233"/>
          <p:cNvSpPr txBox="1"/>
          <p:nvPr/>
        </p:nvSpPr>
        <p:spPr>
          <a:xfrm>
            <a:off x="993950" y="3922500"/>
            <a:ext cx="2277000" cy="323700"/>
          </a:xfrm>
          <a:prstGeom prst="rect">
            <a:avLst/>
          </a:prstGeom>
          <a:noFill/>
          <a:ln>
            <a:noFill/>
          </a:ln>
        </p:spPr>
        <p:txBody>
          <a:bodyPr lIns="91425" tIns="91425" rIns="91425" bIns="91425" anchor="t" anchorCtr="0">
            <a:noAutofit/>
          </a:bodyPr>
          <a:lstStyle/>
          <a:p>
            <a:pPr lvl="0" rtl="0">
              <a:spcBef>
                <a:spcPts val="0"/>
              </a:spcBef>
              <a:buNone/>
            </a:pPr>
            <a:r>
              <a:rPr lang="en" sz="1000"/>
              <a:t>“What version of Java again?”</a:t>
            </a:r>
          </a:p>
        </p:txBody>
      </p:sp>
      <p:sp>
        <p:nvSpPr>
          <p:cNvPr id="234" name="Shape 234"/>
          <p:cNvSpPr txBox="1"/>
          <p:nvPr/>
        </p:nvSpPr>
        <p:spPr>
          <a:xfrm>
            <a:off x="993950" y="4227300"/>
            <a:ext cx="2277000" cy="323700"/>
          </a:xfrm>
          <a:prstGeom prst="rect">
            <a:avLst/>
          </a:prstGeom>
          <a:noFill/>
          <a:ln>
            <a:noFill/>
          </a:ln>
        </p:spPr>
        <p:txBody>
          <a:bodyPr lIns="91425" tIns="91425" rIns="91425" bIns="91425" anchor="t" anchorCtr="0">
            <a:noAutofit/>
          </a:bodyPr>
          <a:lstStyle/>
          <a:p>
            <a:pPr lvl="0" rtl="0">
              <a:spcBef>
                <a:spcPts val="0"/>
              </a:spcBef>
              <a:buNone/>
            </a:pPr>
            <a:r>
              <a:rPr lang="en" sz="1000"/>
              <a:t>“What goes into this config file?”</a:t>
            </a:r>
          </a:p>
        </p:txBody>
      </p:sp>
      <p:sp>
        <p:nvSpPr>
          <p:cNvPr id="235" name="Shape 235"/>
          <p:cNvSpPr txBox="1"/>
          <p:nvPr/>
        </p:nvSpPr>
        <p:spPr>
          <a:xfrm>
            <a:off x="1070150" y="4532100"/>
            <a:ext cx="2277000" cy="323700"/>
          </a:xfrm>
          <a:prstGeom prst="rect">
            <a:avLst/>
          </a:prstGeom>
          <a:noFill/>
          <a:ln>
            <a:noFill/>
          </a:ln>
        </p:spPr>
        <p:txBody>
          <a:bodyPr lIns="91425" tIns="91425" rIns="91425" bIns="91425" anchor="t" anchorCtr="0">
            <a:noAutofit/>
          </a:bodyPr>
          <a:lstStyle/>
          <a:p>
            <a:pPr lvl="0" rtl="0">
              <a:spcBef>
                <a:spcPts val="0"/>
              </a:spcBef>
              <a:buNone/>
            </a:pPr>
            <a:r>
              <a:rPr lang="en" sz="1000"/>
              <a:t>“This is not configured securely”</a:t>
            </a:r>
          </a:p>
        </p:txBody>
      </p:sp>
      <p:sp>
        <p:nvSpPr>
          <p:cNvPr id="236" name="Shape 236"/>
          <p:cNvSpPr txBox="1"/>
          <p:nvPr/>
        </p:nvSpPr>
        <p:spPr>
          <a:xfrm>
            <a:off x="1070150" y="4836900"/>
            <a:ext cx="2277000" cy="323700"/>
          </a:xfrm>
          <a:prstGeom prst="rect">
            <a:avLst/>
          </a:prstGeom>
          <a:noFill/>
          <a:ln>
            <a:noFill/>
          </a:ln>
        </p:spPr>
        <p:txBody>
          <a:bodyPr lIns="91425" tIns="91425" rIns="91425" bIns="91425" anchor="t" anchorCtr="0">
            <a:noAutofit/>
          </a:bodyPr>
          <a:lstStyle/>
          <a:p>
            <a:pPr lvl="0" rtl="0">
              <a:spcBef>
                <a:spcPts val="0"/>
              </a:spcBef>
              <a:buNone/>
            </a:pPr>
            <a:r>
              <a:rPr lang="en" sz="1000"/>
              <a:t>“This version is insecure”</a:t>
            </a:r>
          </a:p>
        </p:txBody>
      </p:sp>
      <p:sp>
        <p:nvSpPr>
          <p:cNvPr id="237" name="Shape 237"/>
          <p:cNvSpPr/>
          <p:nvPr/>
        </p:nvSpPr>
        <p:spPr>
          <a:xfrm>
            <a:off x="4019350" y="3875675"/>
            <a:ext cx="618900" cy="336599"/>
          </a:xfrm>
          <a:prstGeom prst="rightArrow">
            <a:avLst>
              <a:gd name="adj1" fmla="val 50000"/>
              <a:gd name="adj2"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38" name="Shape 238"/>
          <p:cNvSpPr/>
          <p:nvPr/>
        </p:nvSpPr>
        <p:spPr>
          <a:xfrm>
            <a:off x="4019350" y="3189875"/>
            <a:ext cx="618900" cy="336599"/>
          </a:xfrm>
          <a:prstGeom prst="rightArrow">
            <a:avLst>
              <a:gd name="adj1" fmla="val 50000"/>
              <a:gd name="adj2"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39" name="Shape 239"/>
          <p:cNvSpPr/>
          <p:nvPr/>
        </p:nvSpPr>
        <p:spPr>
          <a:xfrm>
            <a:off x="4019350" y="4561475"/>
            <a:ext cx="618900" cy="336599"/>
          </a:xfrm>
          <a:prstGeom prst="rightArrow">
            <a:avLst>
              <a:gd name="adj1" fmla="val 50000"/>
              <a:gd name="adj2"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pic>
        <p:nvPicPr>
          <p:cNvPr id="240" name="Shape 240"/>
          <p:cNvPicPr preferRelativeResize="0"/>
          <p:nvPr/>
        </p:nvPicPr>
        <p:blipFill>
          <a:blip r:embed="rId5">
            <a:alphaModFix/>
          </a:blip>
          <a:stretch>
            <a:fillRect/>
          </a:stretch>
        </p:blipFill>
        <p:spPr>
          <a:xfrm>
            <a:off x="239269" y="5094725"/>
            <a:ext cx="488012" cy="754195"/>
          </a:xfrm>
          <a:prstGeom prst="rect">
            <a:avLst/>
          </a:prstGeom>
          <a:noFill/>
          <a:ln>
            <a:noFill/>
          </a:ln>
        </p:spPr>
      </p:pic>
      <p:sp>
        <p:nvSpPr>
          <p:cNvPr id="241" name="Shape 241"/>
          <p:cNvSpPr txBox="1"/>
          <p:nvPr/>
        </p:nvSpPr>
        <p:spPr>
          <a:xfrm>
            <a:off x="10375" y="5820989"/>
            <a:ext cx="907500" cy="198600"/>
          </a:xfrm>
          <a:prstGeom prst="rect">
            <a:avLst/>
          </a:prstGeom>
          <a:noFill/>
          <a:ln>
            <a:noFill/>
          </a:ln>
        </p:spPr>
        <p:txBody>
          <a:bodyPr lIns="91425" tIns="91425" rIns="91425" bIns="91425" anchor="t" anchorCtr="0">
            <a:noAutofit/>
          </a:bodyPr>
          <a:lstStyle/>
          <a:p>
            <a:pPr lvl="0" algn="ctr" rtl="0">
              <a:spcBef>
                <a:spcPts val="0"/>
              </a:spcBef>
              <a:buNone/>
            </a:pPr>
            <a:r>
              <a:rPr lang="en" sz="1000"/>
              <a:t>Head of </a:t>
            </a:r>
            <a:br>
              <a:rPr lang="en" sz="1000"/>
            </a:br>
            <a:r>
              <a:rPr lang="en" sz="1000"/>
              <a:t>Operations</a:t>
            </a:r>
          </a:p>
        </p:txBody>
      </p:sp>
      <p:sp>
        <p:nvSpPr>
          <p:cNvPr id="242" name="Shape 242"/>
          <p:cNvSpPr/>
          <p:nvPr/>
        </p:nvSpPr>
        <p:spPr>
          <a:xfrm>
            <a:off x="1541950" y="5208325"/>
            <a:ext cx="2554799" cy="1169999"/>
          </a:xfrm>
          <a:prstGeom prst="wedgeRoundRectCallout">
            <a:avLst>
              <a:gd name="adj1" fmla="val -80997"/>
              <a:gd name="adj2" fmla="val -35402"/>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43" name="Shape 243"/>
          <p:cNvSpPr txBox="1"/>
          <p:nvPr/>
        </p:nvSpPr>
        <p:spPr>
          <a:xfrm>
            <a:off x="1527200" y="5208325"/>
            <a:ext cx="2591099" cy="1114199"/>
          </a:xfrm>
          <a:prstGeom prst="rect">
            <a:avLst/>
          </a:prstGeom>
          <a:noFill/>
          <a:ln>
            <a:noFill/>
          </a:ln>
        </p:spPr>
        <p:txBody>
          <a:bodyPr lIns="91425" tIns="91425" rIns="91425" bIns="91425" anchor="t" anchorCtr="0">
            <a:noAutofit/>
          </a:bodyPr>
          <a:lstStyle/>
          <a:p>
            <a:pPr rtl="0">
              <a:spcBef>
                <a:spcPts val="0"/>
              </a:spcBef>
              <a:buNone/>
            </a:pPr>
            <a:r>
              <a:rPr lang="en" sz="900"/>
              <a:t>The Head of Development is complaining that developers are waiting to get development environments and it’s slowing time to market</a:t>
            </a:r>
          </a:p>
          <a:p>
            <a:pPr rtl="0">
              <a:spcBef>
                <a:spcPts val="0"/>
              </a:spcBef>
              <a:buNone/>
            </a:pPr>
            <a:endParaRPr sz="900"/>
          </a:p>
          <a:p>
            <a:pPr lvl="0" rtl="0">
              <a:spcBef>
                <a:spcPts val="0"/>
              </a:spcBef>
              <a:buNone/>
            </a:pPr>
            <a:r>
              <a:rPr lang="en" sz="900"/>
              <a:t>My administrator and security operations teams made a few mistakes</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animEffect transition="in" filter="fade">
                                      <p:cBhvr>
                                        <p:cTn id="7" dur="1000"/>
                                        <p:tgtEl>
                                          <p:spTgt spid="2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gtEl>
                                        <p:attrNameLst>
                                          <p:attrName>style.visibility</p:attrName>
                                        </p:attrNameLst>
                                      </p:cBhvr>
                                      <p:to>
                                        <p:strVal val="visible"/>
                                      </p:to>
                                    </p:set>
                                    <p:animEffect transition="in" filter="fade">
                                      <p:cBhvr>
                                        <p:cTn id="12" dur="1000"/>
                                        <p:tgtEl>
                                          <p:spTgt spid="211"/>
                                        </p:tgtEl>
                                      </p:cBhvr>
                                    </p:animEffect>
                                  </p:childTnLst>
                                </p:cTn>
                              </p:par>
                              <p:par>
                                <p:cTn id="13" presetID="10" presetClass="entr" presetSubtype="0" fill="hold" nodeType="withEffect">
                                  <p:stCondLst>
                                    <p:cond delay="0"/>
                                  </p:stCondLst>
                                  <p:childTnLst>
                                    <p:set>
                                      <p:cBhvr>
                                        <p:cTn id="14" dur="1" fill="hold">
                                          <p:stCondLst>
                                            <p:cond delay="0"/>
                                          </p:stCondLst>
                                        </p:cTn>
                                        <p:tgtEl>
                                          <p:spTgt spid="216"/>
                                        </p:tgtEl>
                                        <p:attrNameLst>
                                          <p:attrName>style.visibility</p:attrName>
                                        </p:attrNameLst>
                                      </p:cBhvr>
                                      <p:to>
                                        <p:strVal val="visible"/>
                                      </p:to>
                                    </p:set>
                                    <p:animEffect transition="in" filter="fade">
                                      <p:cBhvr>
                                        <p:cTn id="15" dur="1000"/>
                                        <p:tgtEl>
                                          <p:spTgt spid="216"/>
                                        </p:tgtEl>
                                      </p:cBhvr>
                                    </p:animEffect>
                                  </p:childTnLst>
                                </p:cTn>
                              </p:par>
                              <p:par>
                                <p:cTn id="16" presetID="10" presetClass="entr" presetSubtype="0" fill="hold" nodeType="withEffect">
                                  <p:stCondLst>
                                    <p:cond delay="0"/>
                                  </p:stCondLst>
                                  <p:childTnLst>
                                    <p:set>
                                      <p:cBhvr>
                                        <p:cTn id="17" dur="1" fill="hold">
                                          <p:stCondLst>
                                            <p:cond delay="0"/>
                                          </p:stCondLst>
                                        </p:cTn>
                                        <p:tgtEl>
                                          <p:spTgt spid="217"/>
                                        </p:tgtEl>
                                        <p:attrNameLst>
                                          <p:attrName>style.visibility</p:attrName>
                                        </p:attrNameLst>
                                      </p:cBhvr>
                                      <p:to>
                                        <p:strVal val="visible"/>
                                      </p:to>
                                    </p:set>
                                    <p:animEffect transition="in" filter="fade">
                                      <p:cBhvr>
                                        <p:cTn id="18" dur="1000"/>
                                        <p:tgtEl>
                                          <p:spTgt spid="217"/>
                                        </p:tgtEl>
                                      </p:cBhvr>
                                    </p:animEffect>
                                  </p:childTnLst>
                                </p:cTn>
                              </p:par>
                              <p:par>
                                <p:cTn id="19" presetID="10" presetClass="entr" presetSubtype="0" fill="hold" nodeType="withEffect">
                                  <p:stCondLst>
                                    <p:cond delay="0"/>
                                  </p:stCondLst>
                                  <p:childTnLst>
                                    <p:set>
                                      <p:cBhvr>
                                        <p:cTn id="20" dur="1" fill="hold">
                                          <p:stCondLst>
                                            <p:cond delay="0"/>
                                          </p:stCondLst>
                                        </p:cTn>
                                        <p:tgtEl>
                                          <p:spTgt spid="222"/>
                                        </p:tgtEl>
                                        <p:attrNameLst>
                                          <p:attrName>style.visibility</p:attrName>
                                        </p:attrNameLst>
                                      </p:cBhvr>
                                      <p:to>
                                        <p:strVal val="visible"/>
                                      </p:to>
                                    </p:set>
                                    <p:animEffect transition="in" filter="fade">
                                      <p:cBhvr>
                                        <p:cTn id="21" dur="1000"/>
                                        <p:tgtEl>
                                          <p:spTgt spid="222"/>
                                        </p:tgtEl>
                                      </p:cBhvr>
                                    </p:animEffect>
                                  </p:childTnLst>
                                </p:cTn>
                              </p:par>
                              <p:par>
                                <p:cTn id="22" presetID="10" presetClass="entr" presetSubtype="0" fill="hold" nodeType="withEffect">
                                  <p:stCondLst>
                                    <p:cond delay="0"/>
                                  </p:stCondLst>
                                  <p:childTnLst>
                                    <p:set>
                                      <p:cBhvr>
                                        <p:cTn id="23" dur="1" fill="hold">
                                          <p:stCondLst>
                                            <p:cond delay="0"/>
                                          </p:stCondLst>
                                        </p:cTn>
                                        <p:tgtEl>
                                          <p:spTgt spid="223"/>
                                        </p:tgtEl>
                                        <p:attrNameLst>
                                          <p:attrName>style.visibility</p:attrName>
                                        </p:attrNameLst>
                                      </p:cBhvr>
                                      <p:to>
                                        <p:strVal val="visible"/>
                                      </p:to>
                                    </p:set>
                                    <p:animEffect transition="in" filter="fade">
                                      <p:cBhvr>
                                        <p:cTn id="24" dur="1000"/>
                                        <p:tgtEl>
                                          <p:spTgt spid="223"/>
                                        </p:tgtEl>
                                      </p:cBhvr>
                                    </p:animEffect>
                                  </p:childTnLst>
                                </p:cTn>
                              </p:par>
                              <p:par>
                                <p:cTn id="25" presetID="10" presetClass="entr" presetSubtype="0" fill="hold" nodeType="withEffect">
                                  <p:stCondLst>
                                    <p:cond delay="0"/>
                                  </p:stCondLst>
                                  <p:childTnLst>
                                    <p:set>
                                      <p:cBhvr>
                                        <p:cTn id="26" dur="1" fill="hold">
                                          <p:stCondLst>
                                            <p:cond delay="0"/>
                                          </p:stCondLst>
                                        </p:cTn>
                                        <p:tgtEl>
                                          <p:spTgt spid="215"/>
                                        </p:tgtEl>
                                        <p:attrNameLst>
                                          <p:attrName>style.visibility</p:attrName>
                                        </p:attrNameLst>
                                      </p:cBhvr>
                                      <p:to>
                                        <p:strVal val="visible"/>
                                      </p:to>
                                    </p:set>
                                    <p:animEffect transition="in" filter="fade">
                                      <p:cBhvr>
                                        <p:cTn id="27" dur="1000"/>
                                        <p:tgtEl>
                                          <p:spTgt spid="215"/>
                                        </p:tgtEl>
                                      </p:cBhvr>
                                    </p:animEffect>
                                  </p:childTnLst>
                                </p:cTn>
                              </p:par>
                              <p:par>
                                <p:cTn id="28" presetID="10" presetClass="entr" presetSubtype="0" fill="hold" nodeType="withEffect">
                                  <p:stCondLst>
                                    <p:cond delay="0"/>
                                  </p:stCondLst>
                                  <p:childTnLst>
                                    <p:set>
                                      <p:cBhvr>
                                        <p:cTn id="29" dur="1" fill="hold">
                                          <p:stCondLst>
                                            <p:cond delay="0"/>
                                          </p:stCondLst>
                                        </p:cTn>
                                        <p:tgtEl>
                                          <p:spTgt spid="224"/>
                                        </p:tgtEl>
                                        <p:attrNameLst>
                                          <p:attrName>style.visibility</p:attrName>
                                        </p:attrNameLst>
                                      </p:cBhvr>
                                      <p:to>
                                        <p:strVal val="visible"/>
                                      </p:to>
                                    </p:set>
                                    <p:animEffect transition="in" filter="fade">
                                      <p:cBhvr>
                                        <p:cTn id="30" dur="1000"/>
                                        <p:tgtEl>
                                          <p:spTgt spid="224"/>
                                        </p:tgtEl>
                                      </p:cBhvr>
                                    </p:animEffect>
                                  </p:childTnLst>
                                </p:cTn>
                              </p:par>
                              <p:par>
                                <p:cTn id="31" presetID="10" presetClass="entr" presetSubtype="0" fill="hold" nodeType="withEffect">
                                  <p:stCondLst>
                                    <p:cond delay="0"/>
                                  </p:stCondLst>
                                  <p:childTnLst>
                                    <p:set>
                                      <p:cBhvr>
                                        <p:cTn id="32" dur="1" fill="hold">
                                          <p:stCondLst>
                                            <p:cond delay="0"/>
                                          </p:stCondLst>
                                        </p:cTn>
                                        <p:tgtEl>
                                          <p:spTgt spid="225"/>
                                        </p:tgtEl>
                                        <p:attrNameLst>
                                          <p:attrName>style.visibility</p:attrName>
                                        </p:attrNameLst>
                                      </p:cBhvr>
                                      <p:to>
                                        <p:strVal val="visible"/>
                                      </p:to>
                                    </p:set>
                                    <p:animEffect transition="in" filter="fade">
                                      <p:cBhvr>
                                        <p:cTn id="33" dur="1000"/>
                                        <p:tgtEl>
                                          <p:spTgt spid="225"/>
                                        </p:tgtEl>
                                      </p:cBhvr>
                                    </p:animEffect>
                                  </p:childTnLst>
                                </p:cTn>
                              </p:par>
                              <p:par>
                                <p:cTn id="34" presetID="10" presetClass="entr" presetSubtype="0" fill="hold" nodeType="withEffect">
                                  <p:stCondLst>
                                    <p:cond delay="0"/>
                                  </p:stCondLst>
                                  <p:childTnLst>
                                    <p:set>
                                      <p:cBhvr>
                                        <p:cTn id="35" dur="1" fill="hold">
                                          <p:stCondLst>
                                            <p:cond delay="0"/>
                                          </p:stCondLst>
                                        </p:cTn>
                                        <p:tgtEl>
                                          <p:spTgt spid="226"/>
                                        </p:tgtEl>
                                        <p:attrNameLst>
                                          <p:attrName>style.visibility</p:attrName>
                                        </p:attrNameLst>
                                      </p:cBhvr>
                                      <p:to>
                                        <p:strVal val="visible"/>
                                      </p:to>
                                    </p:set>
                                    <p:animEffect transition="in" filter="fade">
                                      <p:cBhvr>
                                        <p:cTn id="36" dur="1000"/>
                                        <p:tgtEl>
                                          <p:spTgt spid="226"/>
                                        </p:tgtEl>
                                      </p:cBhvr>
                                    </p:animEffect>
                                  </p:childTnLst>
                                </p:cTn>
                              </p:par>
                              <p:par>
                                <p:cTn id="37" presetID="10" presetClass="entr" presetSubtype="0" fill="hold" nodeType="withEffect">
                                  <p:stCondLst>
                                    <p:cond delay="0"/>
                                  </p:stCondLst>
                                  <p:childTnLst>
                                    <p:set>
                                      <p:cBhvr>
                                        <p:cTn id="38" dur="1" fill="hold">
                                          <p:stCondLst>
                                            <p:cond delay="0"/>
                                          </p:stCondLst>
                                        </p:cTn>
                                        <p:tgtEl>
                                          <p:spTgt spid="227"/>
                                        </p:tgtEl>
                                        <p:attrNameLst>
                                          <p:attrName>style.visibility</p:attrName>
                                        </p:attrNameLst>
                                      </p:cBhvr>
                                      <p:to>
                                        <p:strVal val="visible"/>
                                      </p:to>
                                    </p:set>
                                    <p:animEffect transition="in" filter="fade">
                                      <p:cBhvr>
                                        <p:cTn id="39" dur="1000"/>
                                        <p:tgtEl>
                                          <p:spTgt spid="227"/>
                                        </p:tgtEl>
                                      </p:cBhvr>
                                    </p:animEffect>
                                  </p:childTnLst>
                                </p:cTn>
                              </p:par>
                              <p:par>
                                <p:cTn id="40" presetID="10" presetClass="entr" presetSubtype="0" fill="hold" nodeType="withEffect">
                                  <p:stCondLst>
                                    <p:cond delay="0"/>
                                  </p:stCondLst>
                                  <p:childTnLst>
                                    <p:set>
                                      <p:cBhvr>
                                        <p:cTn id="41" dur="1" fill="hold">
                                          <p:stCondLst>
                                            <p:cond delay="0"/>
                                          </p:stCondLst>
                                        </p:cTn>
                                        <p:tgtEl>
                                          <p:spTgt spid="228"/>
                                        </p:tgtEl>
                                        <p:attrNameLst>
                                          <p:attrName>style.visibility</p:attrName>
                                        </p:attrNameLst>
                                      </p:cBhvr>
                                      <p:to>
                                        <p:strVal val="visible"/>
                                      </p:to>
                                    </p:set>
                                    <p:animEffect transition="in" filter="fade">
                                      <p:cBhvr>
                                        <p:cTn id="42" dur="1000"/>
                                        <p:tgtEl>
                                          <p:spTgt spid="228"/>
                                        </p:tgtEl>
                                      </p:cBhvr>
                                    </p:animEffect>
                                  </p:childTnLst>
                                </p:cTn>
                              </p:par>
                              <p:par>
                                <p:cTn id="43" presetID="10" presetClass="entr" presetSubtype="0" fill="hold" nodeType="withEffect">
                                  <p:stCondLst>
                                    <p:cond delay="0"/>
                                  </p:stCondLst>
                                  <p:childTnLst>
                                    <p:set>
                                      <p:cBhvr>
                                        <p:cTn id="44" dur="1" fill="hold">
                                          <p:stCondLst>
                                            <p:cond delay="0"/>
                                          </p:stCondLst>
                                        </p:cTn>
                                        <p:tgtEl>
                                          <p:spTgt spid="229"/>
                                        </p:tgtEl>
                                        <p:attrNameLst>
                                          <p:attrName>style.visibility</p:attrName>
                                        </p:attrNameLst>
                                      </p:cBhvr>
                                      <p:to>
                                        <p:strVal val="visible"/>
                                      </p:to>
                                    </p:set>
                                    <p:animEffect transition="in" filter="fade">
                                      <p:cBhvr>
                                        <p:cTn id="45" dur="1000"/>
                                        <p:tgtEl>
                                          <p:spTgt spid="229"/>
                                        </p:tgtEl>
                                      </p:cBhvr>
                                    </p:animEffect>
                                  </p:childTnLst>
                                </p:cTn>
                              </p:par>
                              <p:par>
                                <p:cTn id="46" presetID="10" presetClass="entr" presetSubtype="0" fill="hold" nodeType="withEffect">
                                  <p:stCondLst>
                                    <p:cond delay="0"/>
                                  </p:stCondLst>
                                  <p:childTnLst>
                                    <p:set>
                                      <p:cBhvr>
                                        <p:cTn id="47" dur="1" fill="hold">
                                          <p:stCondLst>
                                            <p:cond delay="0"/>
                                          </p:stCondLst>
                                        </p:cTn>
                                        <p:tgtEl>
                                          <p:spTgt spid="230"/>
                                        </p:tgtEl>
                                        <p:attrNameLst>
                                          <p:attrName>style.visibility</p:attrName>
                                        </p:attrNameLst>
                                      </p:cBhvr>
                                      <p:to>
                                        <p:strVal val="visible"/>
                                      </p:to>
                                    </p:set>
                                    <p:animEffect transition="in" filter="fade">
                                      <p:cBhvr>
                                        <p:cTn id="48" dur="1000"/>
                                        <p:tgtEl>
                                          <p:spTgt spid="230"/>
                                        </p:tgtEl>
                                      </p:cBhvr>
                                    </p:animEffect>
                                  </p:childTnLst>
                                </p:cTn>
                              </p:par>
                              <p:par>
                                <p:cTn id="49" presetID="10" presetClass="entr" presetSubtype="0" fill="hold" nodeType="withEffect">
                                  <p:stCondLst>
                                    <p:cond delay="0"/>
                                  </p:stCondLst>
                                  <p:childTnLst>
                                    <p:set>
                                      <p:cBhvr>
                                        <p:cTn id="50" dur="1" fill="hold">
                                          <p:stCondLst>
                                            <p:cond delay="0"/>
                                          </p:stCondLst>
                                        </p:cTn>
                                        <p:tgtEl>
                                          <p:spTgt spid="231"/>
                                        </p:tgtEl>
                                        <p:attrNameLst>
                                          <p:attrName>style.visibility</p:attrName>
                                        </p:attrNameLst>
                                      </p:cBhvr>
                                      <p:to>
                                        <p:strVal val="visible"/>
                                      </p:to>
                                    </p:set>
                                    <p:animEffect transition="in" filter="fade">
                                      <p:cBhvr>
                                        <p:cTn id="51" dur="1000"/>
                                        <p:tgtEl>
                                          <p:spTgt spid="231"/>
                                        </p:tgtEl>
                                      </p:cBhvr>
                                    </p:animEffect>
                                  </p:childTnLst>
                                </p:cTn>
                              </p:par>
                              <p:par>
                                <p:cTn id="52" presetID="10" presetClass="entr" presetSubtype="0" fill="hold" nodeType="withEffect">
                                  <p:stCondLst>
                                    <p:cond delay="0"/>
                                  </p:stCondLst>
                                  <p:childTnLst>
                                    <p:set>
                                      <p:cBhvr>
                                        <p:cTn id="53" dur="1" fill="hold">
                                          <p:stCondLst>
                                            <p:cond delay="0"/>
                                          </p:stCondLst>
                                        </p:cTn>
                                        <p:tgtEl>
                                          <p:spTgt spid="232"/>
                                        </p:tgtEl>
                                        <p:attrNameLst>
                                          <p:attrName>style.visibility</p:attrName>
                                        </p:attrNameLst>
                                      </p:cBhvr>
                                      <p:to>
                                        <p:strVal val="visible"/>
                                      </p:to>
                                    </p:set>
                                    <p:animEffect transition="in" filter="fade">
                                      <p:cBhvr>
                                        <p:cTn id="54" dur="1000"/>
                                        <p:tgtEl>
                                          <p:spTgt spid="232"/>
                                        </p:tgtEl>
                                      </p:cBhvr>
                                    </p:animEffect>
                                  </p:childTnLst>
                                </p:cTn>
                              </p:par>
                              <p:par>
                                <p:cTn id="55" presetID="10" presetClass="entr" presetSubtype="0" fill="hold" nodeType="withEffect">
                                  <p:stCondLst>
                                    <p:cond delay="0"/>
                                  </p:stCondLst>
                                  <p:childTnLst>
                                    <p:set>
                                      <p:cBhvr>
                                        <p:cTn id="56" dur="1" fill="hold">
                                          <p:stCondLst>
                                            <p:cond delay="0"/>
                                          </p:stCondLst>
                                        </p:cTn>
                                        <p:tgtEl>
                                          <p:spTgt spid="233"/>
                                        </p:tgtEl>
                                        <p:attrNameLst>
                                          <p:attrName>style.visibility</p:attrName>
                                        </p:attrNameLst>
                                      </p:cBhvr>
                                      <p:to>
                                        <p:strVal val="visible"/>
                                      </p:to>
                                    </p:set>
                                    <p:animEffect transition="in" filter="fade">
                                      <p:cBhvr>
                                        <p:cTn id="57" dur="1000"/>
                                        <p:tgtEl>
                                          <p:spTgt spid="233"/>
                                        </p:tgtEl>
                                      </p:cBhvr>
                                    </p:animEffect>
                                  </p:childTnLst>
                                </p:cTn>
                              </p:par>
                              <p:par>
                                <p:cTn id="58" presetID="10" presetClass="entr" presetSubtype="0" fill="hold" nodeType="withEffect">
                                  <p:stCondLst>
                                    <p:cond delay="0"/>
                                  </p:stCondLst>
                                  <p:childTnLst>
                                    <p:set>
                                      <p:cBhvr>
                                        <p:cTn id="59" dur="1" fill="hold">
                                          <p:stCondLst>
                                            <p:cond delay="0"/>
                                          </p:stCondLst>
                                        </p:cTn>
                                        <p:tgtEl>
                                          <p:spTgt spid="234"/>
                                        </p:tgtEl>
                                        <p:attrNameLst>
                                          <p:attrName>style.visibility</p:attrName>
                                        </p:attrNameLst>
                                      </p:cBhvr>
                                      <p:to>
                                        <p:strVal val="visible"/>
                                      </p:to>
                                    </p:set>
                                    <p:animEffect transition="in" filter="fade">
                                      <p:cBhvr>
                                        <p:cTn id="60" dur="1000"/>
                                        <p:tgtEl>
                                          <p:spTgt spid="234"/>
                                        </p:tgtEl>
                                      </p:cBhvr>
                                    </p:animEffect>
                                  </p:childTnLst>
                                </p:cTn>
                              </p:par>
                              <p:par>
                                <p:cTn id="61" presetID="10" presetClass="entr" presetSubtype="0" fill="hold" nodeType="withEffect">
                                  <p:stCondLst>
                                    <p:cond delay="0"/>
                                  </p:stCondLst>
                                  <p:childTnLst>
                                    <p:set>
                                      <p:cBhvr>
                                        <p:cTn id="62" dur="1" fill="hold">
                                          <p:stCondLst>
                                            <p:cond delay="0"/>
                                          </p:stCondLst>
                                        </p:cTn>
                                        <p:tgtEl>
                                          <p:spTgt spid="235"/>
                                        </p:tgtEl>
                                        <p:attrNameLst>
                                          <p:attrName>style.visibility</p:attrName>
                                        </p:attrNameLst>
                                      </p:cBhvr>
                                      <p:to>
                                        <p:strVal val="visible"/>
                                      </p:to>
                                    </p:set>
                                    <p:animEffect transition="in" filter="fade">
                                      <p:cBhvr>
                                        <p:cTn id="63" dur="1000"/>
                                        <p:tgtEl>
                                          <p:spTgt spid="235"/>
                                        </p:tgtEl>
                                      </p:cBhvr>
                                    </p:animEffect>
                                  </p:childTnLst>
                                </p:cTn>
                              </p:par>
                              <p:par>
                                <p:cTn id="64" presetID="10" presetClass="entr" presetSubtype="0" fill="hold" nodeType="withEffect">
                                  <p:stCondLst>
                                    <p:cond delay="0"/>
                                  </p:stCondLst>
                                  <p:childTnLst>
                                    <p:set>
                                      <p:cBhvr>
                                        <p:cTn id="65" dur="1" fill="hold">
                                          <p:stCondLst>
                                            <p:cond delay="0"/>
                                          </p:stCondLst>
                                        </p:cTn>
                                        <p:tgtEl>
                                          <p:spTgt spid="236"/>
                                        </p:tgtEl>
                                        <p:attrNameLst>
                                          <p:attrName>style.visibility</p:attrName>
                                        </p:attrNameLst>
                                      </p:cBhvr>
                                      <p:to>
                                        <p:strVal val="visible"/>
                                      </p:to>
                                    </p:set>
                                    <p:animEffect transition="in" filter="fade">
                                      <p:cBhvr>
                                        <p:cTn id="66" dur="1000"/>
                                        <p:tgtEl>
                                          <p:spTgt spid="236"/>
                                        </p:tgtEl>
                                      </p:cBhvr>
                                    </p:animEffect>
                                  </p:childTnLst>
                                </p:cTn>
                              </p:par>
                              <p:par>
                                <p:cTn id="67" presetID="10" presetClass="entr" presetSubtype="0" fill="hold" nodeType="withEffect">
                                  <p:stCondLst>
                                    <p:cond delay="0"/>
                                  </p:stCondLst>
                                  <p:childTnLst>
                                    <p:set>
                                      <p:cBhvr>
                                        <p:cTn id="68" dur="1" fill="hold">
                                          <p:stCondLst>
                                            <p:cond delay="0"/>
                                          </p:stCondLst>
                                        </p:cTn>
                                        <p:tgtEl>
                                          <p:spTgt spid="237"/>
                                        </p:tgtEl>
                                        <p:attrNameLst>
                                          <p:attrName>style.visibility</p:attrName>
                                        </p:attrNameLst>
                                      </p:cBhvr>
                                      <p:to>
                                        <p:strVal val="visible"/>
                                      </p:to>
                                    </p:set>
                                    <p:animEffect transition="in" filter="fade">
                                      <p:cBhvr>
                                        <p:cTn id="69" dur="1000"/>
                                        <p:tgtEl>
                                          <p:spTgt spid="237"/>
                                        </p:tgtEl>
                                      </p:cBhvr>
                                    </p:animEffect>
                                  </p:childTnLst>
                                </p:cTn>
                              </p:par>
                              <p:par>
                                <p:cTn id="70" presetID="10" presetClass="entr" presetSubtype="0" fill="hold" nodeType="withEffect">
                                  <p:stCondLst>
                                    <p:cond delay="0"/>
                                  </p:stCondLst>
                                  <p:childTnLst>
                                    <p:set>
                                      <p:cBhvr>
                                        <p:cTn id="71" dur="1" fill="hold">
                                          <p:stCondLst>
                                            <p:cond delay="0"/>
                                          </p:stCondLst>
                                        </p:cTn>
                                        <p:tgtEl>
                                          <p:spTgt spid="238"/>
                                        </p:tgtEl>
                                        <p:attrNameLst>
                                          <p:attrName>style.visibility</p:attrName>
                                        </p:attrNameLst>
                                      </p:cBhvr>
                                      <p:to>
                                        <p:strVal val="visible"/>
                                      </p:to>
                                    </p:set>
                                    <p:animEffect transition="in" filter="fade">
                                      <p:cBhvr>
                                        <p:cTn id="72" dur="1000"/>
                                        <p:tgtEl>
                                          <p:spTgt spid="238"/>
                                        </p:tgtEl>
                                      </p:cBhvr>
                                    </p:animEffect>
                                  </p:childTnLst>
                                </p:cTn>
                              </p:par>
                              <p:par>
                                <p:cTn id="73" presetID="10" presetClass="entr" presetSubtype="0" fill="hold" nodeType="withEffect">
                                  <p:stCondLst>
                                    <p:cond delay="0"/>
                                  </p:stCondLst>
                                  <p:childTnLst>
                                    <p:set>
                                      <p:cBhvr>
                                        <p:cTn id="74" dur="1" fill="hold">
                                          <p:stCondLst>
                                            <p:cond delay="0"/>
                                          </p:stCondLst>
                                        </p:cTn>
                                        <p:tgtEl>
                                          <p:spTgt spid="239"/>
                                        </p:tgtEl>
                                        <p:attrNameLst>
                                          <p:attrName>style.visibility</p:attrName>
                                        </p:attrNameLst>
                                      </p:cBhvr>
                                      <p:to>
                                        <p:strVal val="visible"/>
                                      </p:to>
                                    </p:set>
                                    <p:animEffect transition="in" filter="fade">
                                      <p:cBhvr>
                                        <p:cTn id="75" dur="1000"/>
                                        <p:tgtEl>
                                          <p:spTgt spid="239"/>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fade">
                                      <p:cBhvr>
                                        <p:cTn id="80" dur="1000"/>
                                        <p:tgtEl>
                                          <p:spTgt spid="21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40"/>
                                        </p:tgtEl>
                                        <p:attrNameLst>
                                          <p:attrName>style.visibility</p:attrName>
                                        </p:attrNameLst>
                                      </p:cBhvr>
                                      <p:to>
                                        <p:strVal val="visible"/>
                                      </p:to>
                                    </p:set>
                                    <p:animEffect transition="in" filter="fade">
                                      <p:cBhvr>
                                        <p:cTn id="85" dur="1000"/>
                                        <p:tgtEl>
                                          <p:spTgt spid="240"/>
                                        </p:tgtEl>
                                      </p:cBhvr>
                                    </p:animEffect>
                                  </p:childTnLst>
                                </p:cTn>
                              </p:par>
                              <p:par>
                                <p:cTn id="86" presetID="10" presetClass="entr" presetSubtype="0" fill="hold" nodeType="withEffect">
                                  <p:stCondLst>
                                    <p:cond delay="0"/>
                                  </p:stCondLst>
                                  <p:childTnLst>
                                    <p:set>
                                      <p:cBhvr>
                                        <p:cTn id="87" dur="1" fill="hold">
                                          <p:stCondLst>
                                            <p:cond delay="0"/>
                                          </p:stCondLst>
                                        </p:cTn>
                                        <p:tgtEl>
                                          <p:spTgt spid="243"/>
                                        </p:tgtEl>
                                        <p:attrNameLst>
                                          <p:attrName>style.visibility</p:attrName>
                                        </p:attrNameLst>
                                      </p:cBhvr>
                                      <p:to>
                                        <p:strVal val="visible"/>
                                      </p:to>
                                    </p:set>
                                    <p:animEffect transition="in" filter="fade">
                                      <p:cBhvr>
                                        <p:cTn id="88" dur="1000"/>
                                        <p:tgtEl>
                                          <p:spTgt spid="243"/>
                                        </p:tgtEl>
                                      </p:cBhvr>
                                    </p:animEffect>
                                  </p:childTnLst>
                                </p:cTn>
                              </p:par>
                              <p:par>
                                <p:cTn id="89" presetID="10" presetClass="entr" presetSubtype="0" fill="hold" nodeType="withEffect">
                                  <p:stCondLst>
                                    <p:cond delay="0"/>
                                  </p:stCondLst>
                                  <p:childTnLst>
                                    <p:set>
                                      <p:cBhvr>
                                        <p:cTn id="90" dur="1" fill="hold">
                                          <p:stCondLst>
                                            <p:cond delay="0"/>
                                          </p:stCondLst>
                                        </p:cTn>
                                        <p:tgtEl>
                                          <p:spTgt spid="241"/>
                                        </p:tgtEl>
                                        <p:attrNameLst>
                                          <p:attrName>style.visibility</p:attrName>
                                        </p:attrNameLst>
                                      </p:cBhvr>
                                      <p:to>
                                        <p:strVal val="visible"/>
                                      </p:to>
                                    </p:set>
                                    <p:animEffect transition="in" filter="fade">
                                      <p:cBhvr>
                                        <p:cTn id="91" dur="1000"/>
                                        <p:tgtEl>
                                          <p:spTgt spid="241"/>
                                        </p:tgtEl>
                                      </p:cBhvr>
                                    </p:animEffect>
                                  </p:childTnLst>
                                </p:cTn>
                              </p:par>
                              <p:par>
                                <p:cTn id="92" presetID="10" presetClass="entr" presetSubtype="0" fill="hold" nodeType="withEffect">
                                  <p:stCondLst>
                                    <p:cond delay="0"/>
                                  </p:stCondLst>
                                  <p:childTnLst>
                                    <p:set>
                                      <p:cBhvr>
                                        <p:cTn id="93" dur="1" fill="hold">
                                          <p:stCondLst>
                                            <p:cond delay="0"/>
                                          </p:stCondLst>
                                        </p:cTn>
                                        <p:tgtEl>
                                          <p:spTgt spid="242"/>
                                        </p:tgtEl>
                                        <p:attrNameLst>
                                          <p:attrName>style.visibility</p:attrName>
                                        </p:attrNameLst>
                                      </p:cBhvr>
                                      <p:to>
                                        <p:strVal val="visible"/>
                                      </p:to>
                                    </p:set>
                                    <p:animEffect transition="in" filter="fade">
                                      <p:cBhvr>
                                        <p:cTn id="94" dur="10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7"/>
        <p:cNvGrpSpPr/>
        <p:nvPr/>
      </p:nvGrpSpPr>
      <p:grpSpPr>
        <a:xfrm>
          <a:off x="0" y="0"/>
          <a:ext cx="0" cy="0"/>
          <a:chOff x="0" y="0"/>
          <a:chExt cx="0" cy="0"/>
        </a:xfrm>
      </p:grpSpPr>
      <p:pic>
        <p:nvPicPr>
          <p:cNvPr id="248" name="Shape 248"/>
          <p:cNvPicPr preferRelativeResize="0"/>
          <p:nvPr/>
        </p:nvPicPr>
        <p:blipFill>
          <a:blip r:embed="rId3">
            <a:alphaModFix/>
          </a:blip>
          <a:stretch>
            <a:fillRect/>
          </a:stretch>
        </p:blipFill>
        <p:spPr>
          <a:xfrm>
            <a:off x="232450" y="3636235"/>
            <a:ext cx="512000" cy="789339"/>
          </a:xfrm>
          <a:prstGeom prst="rect">
            <a:avLst/>
          </a:prstGeom>
          <a:noFill/>
          <a:ln>
            <a:noFill/>
          </a:ln>
        </p:spPr>
      </p:pic>
      <p:sp>
        <p:nvSpPr>
          <p:cNvPr id="249" name="Shape 249"/>
          <p:cNvSpPr/>
          <p:nvPr/>
        </p:nvSpPr>
        <p:spPr>
          <a:xfrm>
            <a:off x="2260875" y="2057200"/>
            <a:ext cx="1621800" cy="4775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Service</a:t>
            </a:r>
          </a:p>
          <a:p>
            <a:pPr lvl="0" algn="ctr" rtl="0">
              <a:spcBef>
                <a:spcPts val="0"/>
              </a:spcBef>
              <a:buNone/>
            </a:pPr>
            <a:r>
              <a:rPr lang="en" sz="1000"/>
              <a:t>Management</a:t>
            </a:r>
          </a:p>
        </p:txBody>
      </p:sp>
      <p:sp>
        <p:nvSpPr>
          <p:cNvPr id="250" name="Shape 250"/>
          <p:cNvSpPr/>
          <p:nvPr/>
        </p:nvSpPr>
        <p:spPr>
          <a:xfrm>
            <a:off x="3153925" y="2490450"/>
            <a:ext cx="907500" cy="323700"/>
          </a:xfrm>
          <a:prstGeom prst="foldedCorner">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Request</a:t>
            </a:r>
          </a:p>
        </p:txBody>
      </p:sp>
      <p:sp>
        <p:nvSpPr>
          <p:cNvPr id="251" name="Shape 251"/>
          <p:cNvSpPr txBox="1"/>
          <p:nvPr/>
        </p:nvSpPr>
        <p:spPr>
          <a:xfrm>
            <a:off x="134825" y="4395450"/>
            <a:ext cx="784200" cy="389400"/>
          </a:xfrm>
          <a:prstGeom prst="rect">
            <a:avLst/>
          </a:prstGeom>
          <a:noFill/>
          <a:ln>
            <a:noFill/>
          </a:ln>
        </p:spPr>
        <p:txBody>
          <a:bodyPr lIns="91425" tIns="91425" rIns="91425" bIns="91425" anchor="t" anchorCtr="0">
            <a:noAutofit/>
          </a:bodyPr>
          <a:lstStyle/>
          <a:p>
            <a:pPr lvl="0" rtl="0">
              <a:spcBef>
                <a:spcPts val="0"/>
              </a:spcBef>
              <a:buNone/>
            </a:pPr>
            <a:r>
              <a:rPr lang="en" sz="1000"/>
              <a:t>Developer</a:t>
            </a:r>
          </a:p>
        </p:txBody>
      </p:sp>
      <p:cxnSp>
        <p:nvCxnSpPr>
          <p:cNvPr id="252" name="Shape 252"/>
          <p:cNvCxnSpPr>
            <a:stCxn id="253" idx="0"/>
            <a:endCxn id="254" idx="2"/>
          </p:cNvCxnSpPr>
          <p:nvPr/>
        </p:nvCxnSpPr>
        <p:spPr>
          <a:xfrm rot="-5400000">
            <a:off x="703850" y="1984475"/>
            <a:ext cx="1152000" cy="1582800"/>
          </a:xfrm>
          <a:prstGeom prst="curvedConnector2">
            <a:avLst/>
          </a:prstGeom>
          <a:noFill/>
          <a:ln w="19050" cap="flat" cmpd="sng">
            <a:solidFill>
              <a:srgbClr val="434343"/>
            </a:solidFill>
            <a:prstDash val="solid"/>
            <a:round/>
            <a:headEnd type="none" w="lg" len="lg"/>
            <a:tailEnd type="triangle" w="lg" len="lg"/>
          </a:ln>
        </p:spPr>
      </p:cxnSp>
      <p:sp>
        <p:nvSpPr>
          <p:cNvPr id="253" name="Shape 253"/>
          <p:cNvSpPr/>
          <p:nvPr/>
        </p:nvSpPr>
        <p:spPr>
          <a:xfrm>
            <a:off x="397700" y="3351875"/>
            <a:ext cx="181499" cy="228600"/>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254" name="Shape 254"/>
          <p:cNvSpPr/>
          <p:nvPr/>
        </p:nvSpPr>
        <p:spPr>
          <a:xfrm>
            <a:off x="2071225" y="2123537"/>
            <a:ext cx="234899" cy="152399"/>
          </a:xfrm>
          <a:prstGeom prst="ellipse">
            <a:avLst/>
          </a:prstGeom>
          <a:noFill/>
          <a:ln>
            <a:noFill/>
          </a:ln>
        </p:spPr>
        <p:txBody>
          <a:bodyPr lIns="91425" tIns="91425" rIns="91425" bIns="91425" anchor="ctr" anchorCtr="0">
            <a:noAutofit/>
          </a:bodyPr>
          <a:lstStyle/>
          <a:p>
            <a:pPr>
              <a:spcBef>
                <a:spcPts val="0"/>
              </a:spcBef>
              <a:buNone/>
            </a:pPr>
            <a:endParaRPr/>
          </a:p>
        </p:txBody>
      </p:sp>
      <p:pic>
        <p:nvPicPr>
          <p:cNvPr id="255" name="Shape 255"/>
          <p:cNvPicPr preferRelativeResize="0"/>
          <p:nvPr/>
        </p:nvPicPr>
        <p:blipFill>
          <a:blip r:embed="rId4">
            <a:alphaModFix/>
          </a:blip>
          <a:stretch>
            <a:fillRect/>
          </a:stretch>
        </p:blipFill>
        <p:spPr>
          <a:xfrm>
            <a:off x="5639864" y="2765749"/>
            <a:ext cx="511987" cy="791257"/>
          </a:xfrm>
          <a:prstGeom prst="rect">
            <a:avLst/>
          </a:prstGeom>
          <a:noFill/>
          <a:ln>
            <a:noFill/>
          </a:ln>
        </p:spPr>
      </p:pic>
      <p:sp>
        <p:nvSpPr>
          <p:cNvPr id="256" name="Shape 256"/>
          <p:cNvSpPr txBox="1"/>
          <p:nvPr/>
        </p:nvSpPr>
        <p:spPr>
          <a:xfrm>
            <a:off x="5469174" y="3501150"/>
            <a:ext cx="829800" cy="389400"/>
          </a:xfrm>
          <a:prstGeom prst="rect">
            <a:avLst/>
          </a:prstGeom>
          <a:noFill/>
          <a:ln>
            <a:noFill/>
          </a:ln>
        </p:spPr>
        <p:txBody>
          <a:bodyPr lIns="91425" tIns="91425" rIns="91425" bIns="91425" anchor="t" anchorCtr="0">
            <a:noAutofit/>
          </a:bodyPr>
          <a:lstStyle/>
          <a:p>
            <a:pPr lvl="0" rtl="0">
              <a:spcBef>
                <a:spcPts val="0"/>
              </a:spcBef>
              <a:buNone/>
            </a:pPr>
            <a:r>
              <a:rPr lang="en" sz="1000"/>
              <a:t>Sys Admin</a:t>
            </a:r>
          </a:p>
        </p:txBody>
      </p:sp>
      <p:cxnSp>
        <p:nvCxnSpPr>
          <p:cNvPr id="257" name="Shape 257"/>
          <p:cNvCxnSpPr>
            <a:stCxn id="250" idx="3"/>
          </p:cNvCxnSpPr>
          <p:nvPr/>
        </p:nvCxnSpPr>
        <p:spPr>
          <a:xfrm>
            <a:off x="4061425" y="2652300"/>
            <a:ext cx="632100" cy="3000"/>
          </a:xfrm>
          <a:prstGeom prst="straightConnector1">
            <a:avLst/>
          </a:prstGeom>
          <a:noFill/>
          <a:ln w="19050" cap="flat" cmpd="sng">
            <a:solidFill>
              <a:srgbClr val="434343"/>
            </a:solidFill>
            <a:prstDash val="solid"/>
            <a:round/>
            <a:headEnd type="none" w="lg" len="lg"/>
            <a:tailEnd type="triangle" w="lg" len="lg"/>
          </a:ln>
        </p:spPr>
      </p:cxnSp>
      <p:pic>
        <p:nvPicPr>
          <p:cNvPr id="258" name="Shape 258"/>
          <p:cNvPicPr preferRelativeResize="0"/>
          <p:nvPr/>
        </p:nvPicPr>
        <p:blipFill>
          <a:blip r:embed="rId4">
            <a:alphaModFix/>
          </a:blip>
          <a:stretch>
            <a:fillRect/>
          </a:stretch>
        </p:blipFill>
        <p:spPr>
          <a:xfrm>
            <a:off x="4033070" y="2765749"/>
            <a:ext cx="511987" cy="791257"/>
          </a:xfrm>
          <a:prstGeom prst="rect">
            <a:avLst/>
          </a:prstGeom>
          <a:noFill/>
          <a:ln>
            <a:noFill/>
          </a:ln>
        </p:spPr>
      </p:pic>
      <p:sp>
        <p:nvSpPr>
          <p:cNvPr id="259" name="Shape 259"/>
          <p:cNvSpPr txBox="1"/>
          <p:nvPr/>
        </p:nvSpPr>
        <p:spPr>
          <a:xfrm>
            <a:off x="3938586" y="3501150"/>
            <a:ext cx="784200" cy="389400"/>
          </a:xfrm>
          <a:prstGeom prst="rect">
            <a:avLst/>
          </a:prstGeom>
          <a:noFill/>
          <a:ln>
            <a:noFill/>
          </a:ln>
        </p:spPr>
        <p:txBody>
          <a:bodyPr lIns="91425" tIns="91425" rIns="91425" bIns="91425" anchor="t" anchorCtr="0">
            <a:noAutofit/>
          </a:bodyPr>
          <a:lstStyle/>
          <a:p>
            <a:pPr lvl="0" rtl="0">
              <a:spcBef>
                <a:spcPts val="0"/>
              </a:spcBef>
              <a:buNone/>
            </a:pPr>
            <a:r>
              <a:rPr lang="en" sz="1000"/>
              <a:t>VI Admin</a:t>
            </a:r>
          </a:p>
        </p:txBody>
      </p:sp>
      <p:sp>
        <p:nvSpPr>
          <p:cNvPr id="260" name="Shape 260"/>
          <p:cNvSpPr txBox="1"/>
          <p:nvPr/>
        </p:nvSpPr>
        <p:spPr>
          <a:xfrm>
            <a:off x="4465337" y="2841950"/>
            <a:ext cx="784200" cy="323700"/>
          </a:xfrm>
          <a:prstGeom prst="rect">
            <a:avLst/>
          </a:prstGeom>
          <a:noFill/>
          <a:ln>
            <a:noFill/>
          </a:ln>
        </p:spPr>
        <p:txBody>
          <a:bodyPr lIns="91425" tIns="91425" rIns="91425" bIns="91425" anchor="t" anchorCtr="0">
            <a:noAutofit/>
          </a:bodyPr>
          <a:lstStyle/>
          <a:p>
            <a:pPr lvl="0" rtl="0">
              <a:spcBef>
                <a:spcPts val="0"/>
              </a:spcBef>
              <a:buNone/>
            </a:pPr>
            <a:r>
              <a:rPr lang="en" sz="1000"/>
              <a:t>“Approve”</a:t>
            </a:r>
          </a:p>
        </p:txBody>
      </p:sp>
      <p:sp>
        <p:nvSpPr>
          <p:cNvPr id="261" name="Shape 261"/>
          <p:cNvSpPr/>
          <p:nvPr/>
        </p:nvSpPr>
        <p:spPr>
          <a:xfrm>
            <a:off x="4677925" y="2490450"/>
            <a:ext cx="907500" cy="323700"/>
          </a:xfrm>
          <a:prstGeom prst="foldedCorner">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Request</a:t>
            </a:r>
          </a:p>
        </p:txBody>
      </p:sp>
      <p:sp>
        <p:nvSpPr>
          <p:cNvPr id="262" name="Shape 262"/>
          <p:cNvSpPr/>
          <p:nvPr/>
        </p:nvSpPr>
        <p:spPr>
          <a:xfrm>
            <a:off x="6201925" y="2490450"/>
            <a:ext cx="907500" cy="323700"/>
          </a:xfrm>
          <a:prstGeom prst="foldedCorner">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Request</a:t>
            </a:r>
          </a:p>
        </p:txBody>
      </p:sp>
      <p:cxnSp>
        <p:nvCxnSpPr>
          <p:cNvPr id="263" name="Shape 263"/>
          <p:cNvCxnSpPr/>
          <p:nvPr/>
        </p:nvCxnSpPr>
        <p:spPr>
          <a:xfrm>
            <a:off x="5585425" y="2652300"/>
            <a:ext cx="632100" cy="3000"/>
          </a:xfrm>
          <a:prstGeom prst="straightConnector1">
            <a:avLst/>
          </a:prstGeom>
          <a:noFill/>
          <a:ln w="19050" cap="flat" cmpd="sng">
            <a:solidFill>
              <a:srgbClr val="434343"/>
            </a:solidFill>
            <a:prstDash val="solid"/>
            <a:round/>
            <a:headEnd type="none" w="lg" len="lg"/>
            <a:tailEnd type="triangle" w="lg" len="lg"/>
          </a:ln>
        </p:spPr>
      </p:cxnSp>
      <p:sp>
        <p:nvSpPr>
          <p:cNvPr id="264" name="Shape 264"/>
          <p:cNvSpPr txBox="1"/>
          <p:nvPr/>
        </p:nvSpPr>
        <p:spPr>
          <a:xfrm>
            <a:off x="6075637" y="2841950"/>
            <a:ext cx="784200" cy="323700"/>
          </a:xfrm>
          <a:prstGeom prst="rect">
            <a:avLst/>
          </a:prstGeom>
          <a:noFill/>
          <a:ln>
            <a:noFill/>
          </a:ln>
        </p:spPr>
        <p:txBody>
          <a:bodyPr lIns="91425" tIns="91425" rIns="91425" bIns="91425" anchor="t" anchorCtr="0">
            <a:noAutofit/>
          </a:bodyPr>
          <a:lstStyle/>
          <a:p>
            <a:pPr lvl="0" rtl="0">
              <a:spcBef>
                <a:spcPts val="0"/>
              </a:spcBef>
              <a:buNone/>
            </a:pPr>
            <a:r>
              <a:rPr lang="en" sz="1000"/>
              <a:t>“Approve”</a:t>
            </a:r>
          </a:p>
        </p:txBody>
      </p:sp>
      <p:pic>
        <p:nvPicPr>
          <p:cNvPr id="265" name="Shape 265"/>
          <p:cNvPicPr preferRelativeResize="0"/>
          <p:nvPr/>
        </p:nvPicPr>
        <p:blipFill>
          <a:blip r:embed="rId4">
            <a:alphaModFix/>
          </a:blip>
          <a:stretch>
            <a:fillRect/>
          </a:stretch>
        </p:blipFill>
        <p:spPr>
          <a:xfrm>
            <a:off x="4875933" y="4518349"/>
            <a:ext cx="511987" cy="791257"/>
          </a:xfrm>
          <a:prstGeom prst="rect">
            <a:avLst/>
          </a:prstGeom>
          <a:noFill/>
          <a:ln>
            <a:noFill/>
          </a:ln>
        </p:spPr>
      </p:pic>
      <p:sp>
        <p:nvSpPr>
          <p:cNvPr id="266" name="Shape 266"/>
          <p:cNvSpPr txBox="1"/>
          <p:nvPr/>
        </p:nvSpPr>
        <p:spPr>
          <a:xfrm>
            <a:off x="4705249" y="5253750"/>
            <a:ext cx="784200" cy="389400"/>
          </a:xfrm>
          <a:prstGeom prst="rect">
            <a:avLst/>
          </a:prstGeom>
          <a:noFill/>
          <a:ln>
            <a:noFill/>
          </a:ln>
        </p:spPr>
        <p:txBody>
          <a:bodyPr lIns="91425" tIns="91425" rIns="91425" bIns="91425" anchor="t" anchorCtr="0">
            <a:noAutofit/>
          </a:bodyPr>
          <a:lstStyle/>
          <a:p>
            <a:pPr lvl="0" algn="ctr" rtl="0">
              <a:spcBef>
                <a:spcPts val="0"/>
              </a:spcBef>
              <a:buNone/>
            </a:pPr>
            <a:r>
              <a:rPr lang="en" sz="1000"/>
              <a:t>Service</a:t>
            </a:r>
            <a:br>
              <a:rPr lang="en" sz="1000"/>
            </a:br>
            <a:r>
              <a:rPr lang="en" sz="1000"/>
              <a:t>Designer</a:t>
            </a:r>
          </a:p>
        </p:txBody>
      </p:sp>
      <p:cxnSp>
        <p:nvCxnSpPr>
          <p:cNvPr id="267" name="Shape 267"/>
          <p:cNvCxnSpPr>
            <a:stCxn id="268" idx="6"/>
            <a:endCxn id="269" idx="6"/>
          </p:cNvCxnSpPr>
          <p:nvPr/>
        </p:nvCxnSpPr>
        <p:spPr>
          <a:xfrm flipH="1">
            <a:off x="7440149" y="2614203"/>
            <a:ext cx="1513800" cy="3363300"/>
          </a:xfrm>
          <a:prstGeom prst="curvedConnector3">
            <a:avLst>
              <a:gd name="adj1" fmla="val -15730"/>
            </a:avLst>
          </a:prstGeom>
          <a:noFill/>
          <a:ln w="19050" cap="flat" cmpd="sng">
            <a:solidFill>
              <a:srgbClr val="434343"/>
            </a:solidFill>
            <a:prstDash val="solid"/>
            <a:round/>
            <a:headEnd type="none" w="lg" len="lg"/>
            <a:tailEnd type="triangle" w="lg" len="lg"/>
          </a:ln>
        </p:spPr>
      </p:cxnSp>
      <p:sp>
        <p:nvSpPr>
          <p:cNvPr id="268" name="Shape 268"/>
          <p:cNvSpPr/>
          <p:nvPr/>
        </p:nvSpPr>
        <p:spPr>
          <a:xfrm>
            <a:off x="8719050" y="2499903"/>
            <a:ext cx="234899" cy="228600"/>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269" name="Shape 269"/>
          <p:cNvSpPr/>
          <p:nvPr/>
        </p:nvSpPr>
        <p:spPr>
          <a:xfrm>
            <a:off x="7258525" y="5863350"/>
            <a:ext cx="181499" cy="228600"/>
          </a:xfrm>
          <a:prstGeom prst="ellipse">
            <a:avLst/>
          </a:prstGeom>
          <a:noFill/>
          <a:ln>
            <a:noFill/>
          </a:ln>
        </p:spPr>
        <p:txBody>
          <a:bodyPr lIns="91425" tIns="91425" rIns="91425" bIns="91425" anchor="ctr" anchorCtr="0">
            <a:noAutofit/>
          </a:bodyPr>
          <a:lstStyle/>
          <a:p>
            <a:pPr>
              <a:spcBef>
                <a:spcPts val="0"/>
              </a:spcBef>
              <a:buNone/>
            </a:pPr>
            <a:endParaRPr/>
          </a:p>
        </p:txBody>
      </p:sp>
      <p:cxnSp>
        <p:nvCxnSpPr>
          <p:cNvPr id="270" name="Shape 270"/>
          <p:cNvCxnSpPr>
            <a:stCxn id="271" idx="6"/>
            <a:endCxn id="272" idx="0"/>
          </p:cNvCxnSpPr>
          <p:nvPr/>
        </p:nvCxnSpPr>
        <p:spPr>
          <a:xfrm>
            <a:off x="5484449" y="4708853"/>
            <a:ext cx="1179000" cy="925800"/>
          </a:xfrm>
          <a:prstGeom prst="curvedConnector2">
            <a:avLst/>
          </a:prstGeom>
          <a:noFill/>
          <a:ln w="19050" cap="flat" cmpd="sng">
            <a:solidFill>
              <a:srgbClr val="434343"/>
            </a:solidFill>
            <a:prstDash val="solid"/>
            <a:round/>
            <a:headEnd type="none" w="lg" len="lg"/>
            <a:tailEnd type="triangle" w="lg" len="lg"/>
          </a:ln>
        </p:spPr>
      </p:cxnSp>
      <p:sp>
        <p:nvSpPr>
          <p:cNvPr id="271" name="Shape 271"/>
          <p:cNvSpPr/>
          <p:nvPr/>
        </p:nvSpPr>
        <p:spPr>
          <a:xfrm>
            <a:off x="5249550" y="4594553"/>
            <a:ext cx="234899" cy="228600"/>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273" name="Shape 273"/>
          <p:cNvSpPr/>
          <p:nvPr/>
        </p:nvSpPr>
        <p:spPr>
          <a:xfrm>
            <a:off x="6546025" y="5101353"/>
            <a:ext cx="234899" cy="228600"/>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274" name="Shape 274"/>
          <p:cNvSpPr/>
          <p:nvPr/>
        </p:nvSpPr>
        <p:spPr>
          <a:xfrm>
            <a:off x="5731950" y="5738850"/>
            <a:ext cx="1621800" cy="4775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Catalog Item</a:t>
            </a:r>
          </a:p>
        </p:txBody>
      </p:sp>
      <p:sp>
        <p:nvSpPr>
          <p:cNvPr id="272" name="Shape 272"/>
          <p:cNvSpPr/>
          <p:nvPr/>
        </p:nvSpPr>
        <p:spPr>
          <a:xfrm>
            <a:off x="6572725" y="5634750"/>
            <a:ext cx="181499" cy="228600"/>
          </a:xfrm>
          <a:prstGeom prst="ellipse">
            <a:avLst/>
          </a:prstGeom>
          <a:noFill/>
          <a:ln>
            <a:noFill/>
          </a:ln>
        </p:spPr>
        <p:txBody>
          <a:bodyPr lIns="91425" tIns="91425" rIns="91425" bIns="91425" anchor="ctr" anchorCtr="0">
            <a:noAutofit/>
          </a:bodyPr>
          <a:lstStyle/>
          <a:p>
            <a:pPr>
              <a:spcBef>
                <a:spcPts val="0"/>
              </a:spcBef>
              <a:buNone/>
            </a:pPr>
            <a:endParaRPr/>
          </a:p>
        </p:txBody>
      </p:sp>
      <p:cxnSp>
        <p:nvCxnSpPr>
          <p:cNvPr id="275" name="Shape 275"/>
          <p:cNvCxnSpPr/>
          <p:nvPr/>
        </p:nvCxnSpPr>
        <p:spPr>
          <a:xfrm rot="10800000">
            <a:off x="4254374" y="3890525"/>
            <a:ext cx="505200" cy="593699"/>
          </a:xfrm>
          <a:prstGeom prst="straightConnector1">
            <a:avLst/>
          </a:prstGeom>
          <a:noFill/>
          <a:ln w="19050" cap="flat" cmpd="sng">
            <a:solidFill>
              <a:srgbClr val="434343"/>
            </a:solidFill>
            <a:prstDash val="solid"/>
            <a:round/>
            <a:headEnd type="triangle" w="lg" len="lg"/>
            <a:tailEnd type="triangle" w="lg" len="lg"/>
          </a:ln>
        </p:spPr>
      </p:cxnSp>
      <p:cxnSp>
        <p:nvCxnSpPr>
          <p:cNvPr id="276" name="Shape 276"/>
          <p:cNvCxnSpPr/>
          <p:nvPr/>
        </p:nvCxnSpPr>
        <p:spPr>
          <a:xfrm rot="10800000" flipH="1">
            <a:off x="5541780" y="3890549"/>
            <a:ext cx="435900" cy="595500"/>
          </a:xfrm>
          <a:prstGeom prst="straightConnector1">
            <a:avLst/>
          </a:prstGeom>
          <a:noFill/>
          <a:ln w="19050" cap="flat" cmpd="sng">
            <a:solidFill>
              <a:srgbClr val="434343"/>
            </a:solidFill>
            <a:prstDash val="solid"/>
            <a:round/>
            <a:headEnd type="triangle" w="lg" len="lg"/>
            <a:tailEnd type="triangle" w="lg" len="lg"/>
          </a:ln>
        </p:spPr>
      </p:cxnSp>
      <p:sp>
        <p:nvSpPr>
          <p:cNvPr id="277" name="Shape 277"/>
          <p:cNvSpPr txBox="1"/>
          <p:nvPr/>
        </p:nvSpPr>
        <p:spPr>
          <a:xfrm>
            <a:off x="6271375" y="4818700"/>
            <a:ext cx="784200" cy="228600"/>
          </a:xfrm>
          <a:prstGeom prst="rect">
            <a:avLst/>
          </a:prstGeom>
          <a:noFill/>
          <a:ln>
            <a:noFill/>
          </a:ln>
        </p:spPr>
        <p:txBody>
          <a:bodyPr lIns="91425" tIns="91425" rIns="91425" bIns="91425" anchor="t" anchorCtr="0">
            <a:noAutofit/>
          </a:bodyPr>
          <a:lstStyle/>
          <a:p>
            <a:pPr lvl="0" algn="ctr" rtl="0">
              <a:spcBef>
                <a:spcPts val="0"/>
              </a:spcBef>
              <a:buNone/>
            </a:pPr>
            <a:r>
              <a:rPr lang="en" sz="1000"/>
              <a:t>Creation</a:t>
            </a:r>
          </a:p>
        </p:txBody>
      </p:sp>
      <p:cxnSp>
        <p:nvCxnSpPr>
          <p:cNvPr id="278" name="Shape 278"/>
          <p:cNvCxnSpPr>
            <a:stCxn id="279" idx="2"/>
          </p:cNvCxnSpPr>
          <p:nvPr/>
        </p:nvCxnSpPr>
        <p:spPr>
          <a:xfrm rot="10800000">
            <a:off x="3523350" y="5096453"/>
            <a:ext cx="1954800" cy="907800"/>
          </a:xfrm>
          <a:prstGeom prst="curvedConnector3">
            <a:avLst>
              <a:gd name="adj1" fmla="val 50000"/>
            </a:avLst>
          </a:prstGeom>
          <a:noFill/>
          <a:ln w="19050" cap="flat" cmpd="sng">
            <a:solidFill>
              <a:srgbClr val="434343"/>
            </a:solidFill>
            <a:prstDash val="solid"/>
            <a:round/>
            <a:headEnd type="none" w="lg" len="lg"/>
            <a:tailEnd type="triangle" w="lg" len="lg"/>
          </a:ln>
        </p:spPr>
      </p:cxnSp>
      <p:sp>
        <p:nvSpPr>
          <p:cNvPr id="279" name="Shape 279"/>
          <p:cNvSpPr/>
          <p:nvPr/>
        </p:nvSpPr>
        <p:spPr>
          <a:xfrm>
            <a:off x="5478150" y="5889953"/>
            <a:ext cx="234899" cy="228600"/>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280" name="Shape 280"/>
          <p:cNvSpPr txBox="1"/>
          <p:nvPr/>
        </p:nvSpPr>
        <p:spPr>
          <a:xfrm>
            <a:off x="4601725" y="3917350"/>
            <a:ext cx="1053900" cy="477599"/>
          </a:xfrm>
          <a:prstGeom prst="rect">
            <a:avLst/>
          </a:prstGeom>
          <a:noFill/>
          <a:ln>
            <a:noFill/>
          </a:ln>
        </p:spPr>
        <p:txBody>
          <a:bodyPr lIns="91425" tIns="91425" rIns="91425" bIns="91425" anchor="t" anchorCtr="0">
            <a:noAutofit/>
          </a:bodyPr>
          <a:lstStyle/>
          <a:p>
            <a:pPr rtl="0">
              <a:spcBef>
                <a:spcPts val="0"/>
              </a:spcBef>
              <a:buNone/>
            </a:pPr>
            <a:r>
              <a:rPr lang="en" sz="1000"/>
              <a:t>VI and System</a:t>
            </a:r>
          </a:p>
          <a:p>
            <a:pPr lvl="0" rtl="0">
              <a:spcBef>
                <a:spcPts val="0"/>
              </a:spcBef>
              <a:buNone/>
            </a:pPr>
            <a:r>
              <a:rPr lang="en" sz="1000"/>
              <a:t>Requirements</a:t>
            </a:r>
          </a:p>
        </p:txBody>
      </p:sp>
      <p:sp>
        <p:nvSpPr>
          <p:cNvPr id="281" name="Shape 281"/>
          <p:cNvSpPr/>
          <p:nvPr/>
        </p:nvSpPr>
        <p:spPr>
          <a:xfrm>
            <a:off x="1106650" y="5547125"/>
            <a:ext cx="2209200" cy="537300"/>
          </a:xfrm>
          <a:prstGeom prst="rect">
            <a:avLst/>
          </a:prstGeom>
          <a:no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endParaRPr sz="900"/>
          </a:p>
        </p:txBody>
      </p:sp>
      <p:sp>
        <p:nvSpPr>
          <p:cNvPr id="282" name="Shape 282"/>
          <p:cNvSpPr/>
          <p:nvPr/>
        </p:nvSpPr>
        <p:spPr>
          <a:xfrm>
            <a:off x="1030450" y="5623325"/>
            <a:ext cx="2209200" cy="537300"/>
          </a:xfrm>
          <a:prstGeom prst="rect">
            <a:avLst/>
          </a:prstGeom>
          <a:no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endParaRPr sz="900"/>
          </a:p>
        </p:txBody>
      </p:sp>
      <p:sp>
        <p:nvSpPr>
          <p:cNvPr id="283" name="Shape 283"/>
          <p:cNvSpPr/>
          <p:nvPr/>
        </p:nvSpPr>
        <p:spPr>
          <a:xfrm>
            <a:off x="1182850" y="5470925"/>
            <a:ext cx="2209200" cy="537300"/>
          </a:xfrm>
          <a:prstGeom prst="rect">
            <a:avLst/>
          </a:prstGeom>
          <a:no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algn="ctr" rtl="0">
              <a:spcBef>
                <a:spcPts val="0"/>
              </a:spcBef>
              <a:buNone/>
            </a:pPr>
            <a:endParaRPr sz="900"/>
          </a:p>
          <a:p>
            <a:pPr lvl="0" algn="ctr" rtl="0">
              <a:spcBef>
                <a:spcPts val="0"/>
              </a:spcBef>
              <a:buNone/>
            </a:pPr>
            <a:r>
              <a:rPr lang="en" sz="900"/>
              <a:t>Hybrid Cloud Infrastructure</a:t>
            </a:r>
          </a:p>
        </p:txBody>
      </p:sp>
      <p:sp>
        <p:nvSpPr>
          <p:cNvPr id="284" name="Shape 284"/>
          <p:cNvSpPr/>
          <p:nvPr/>
        </p:nvSpPr>
        <p:spPr>
          <a:xfrm>
            <a:off x="1272250" y="4797600"/>
            <a:ext cx="2119800" cy="4775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Developer Environment</a:t>
            </a:r>
          </a:p>
        </p:txBody>
      </p:sp>
      <p:cxnSp>
        <p:nvCxnSpPr>
          <p:cNvPr id="285" name="Shape 285"/>
          <p:cNvCxnSpPr>
            <a:stCxn id="251" idx="2"/>
          </p:cNvCxnSpPr>
          <p:nvPr/>
        </p:nvCxnSpPr>
        <p:spPr>
          <a:xfrm rot="-5400000" flipH="1">
            <a:off x="693875" y="4617900"/>
            <a:ext cx="237300" cy="571200"/>
          </a:xfrm>
          <a:prstGeom prst="curvedConnector2">
            <a:avLst/>
          </a:prstGeom>
          <a:noFill/>
          <a:ln w="19050" cap="flat" cmpd="sng">
            <a:solidFill>
              <a:srgbClr val="434343"/>
            </a:solidFill>
            <a:prstDash val="solid"/>
            <a:round/>
            <a:headEnd type="none" w="lg" len="lg"/>
            <a:tailEnd type="triangle" w="lg" len="lg"/>
          </a:ln>
        </p:spPr>
      </p:cxnSp>
      <p:sp>
        <p:nvSpPr>
          <p:cNvPr id="286" name="Shape 286"/>
          <p:cNvSpPr/>
          <p:nvPr/>
        </p:nvSpPr>
        <p:spPr>
          <a:xfrm>
            <a:off x="2214700" y="4493375"/>
            <a:ext cx="234899" cy="152399"/>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287" name="Shape 287"/>
          <p:cNvSpPr txBox="1"/>
          <p:nvPr/>
        </p:nvSpPr>
        <p:spPr>
          <a:xfrm>
            <a:off x="3852625" y="5653925"/>
            <a:ext cx="1053900" cy="323700"/>
          </a:xfrm>
          <a:prstGeom prst="rect">
            <a:avLst/>
          </a:prstGeom>
          <a:noFill/>
          <a:ln>
            <a:noFill/>
          </a:ln>
        </p:spPr>
        <p:txBody>
          <a:bodyPr lIns="91425" tIns="91425" rIns="91425" bIns="91425" anchor="t" anchorCtr="0">
            <a:noAutofit/>
          </a:bodyPr>
          <a:lstStyle/>
          <a:p>
            <a:pPr lvl="0" algn="ctr" rtl="0">
              <a:spcBef>
                <a:spcPts val="0"/>
              </a:spcBef>
              <a:buNone/>
            </a:pPr>
            <a:r>
              <a:rPr lang="en" sz="1000"/>
              <a:t>Automation</a:t>
            </a:r>
          </a:p>
        </p:txBody>
      </p:sp>
      <p:cxnSp>
        <p:nvCxnSpPr>
          <p:cNvPr id="288" name="Shape 288"/>
          <p:cNvCxnSpPr/>
          <p:nvPr/>
        </p:nvCxnSpPr>
        <p:spPr>
          <a:xfrm>
            <a:off x="972912" y="4095075"/>
            <a:ext cx="3777599" cy="532199"/>
          </a:xfrm>
          <a:prstGeom prst="curvedConnector3">
            <a:avLst>
              <a:gd name="adj1" fmla="val 50000"/>
            </a:avLst>
          </a:prstGeom>
          <a:noFill/>
          <a:ln w="19050" cap="flat" cmpd="sng">
            <a:solidFill>
              <a:srgbClr val="434343"/>
            </a:solidFill>
            <a:prstDash val="solid"/>
            <a:round/>
            <a:headEnd type="none" w="lg" len="lg"/>
            <a:tailEnd type="triangle" w="lg" len="lg"/>
          </a:ln>
        </p:spPr>
      </p:cxnSp>
      <p:sp>
        <p:nvSpPr>
          <p:cNvPr id="289" name="Shape 289"/>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ACCELERATE SERVICE DELIVERY</a:t>
            </a:r>
          </a:p>
          <a:p>
            <a:pPr lvl="0" rtl="0">
              <a:spcBef>
                <a:spcPts val="0"/>
              </a:spcBef>
              <a:buClr>
                <a:schemeClr val="dk1"/>
              </a:buClr>
              <a:buSzPct val="25000"/>
              <a:buFont typeface="Arial"/>
              <a:buNone/>
            </a:pPr>
            <a:r>
              <a:rPr lang="en" sz="1800">
                <a:solidFill>
                  <a:schemeClr val="dk1"/>
                </a:solidFill>
              </a:rPr>
              <a:t>EXAMPLE</a:t>
            </a:r>
          </a:p>
        </p:txBody>
      </p:sp>
      <p:sp>
        <p:nvSpPr>
          <p:cNvPr id="290" name="Shape 290"/>
          <p:cNvSpPr txBox="1"/>
          <p:nvPr/>
        </p:nvSpPr>
        <p:spPr>
          <a:xfrm>
            <a:off x="7074043" y="3501150"/>
            <a:ext cx="712199" cy="389400"/>
          </a:xfrm>
          <a:prstGeom prst="rect">
            <a:avLst/>
          </a:prstGeom>
          <a:noFill/>
          <a:ln>
            <a:noFill/>
          </a:ln>
        </p:spPr>
        <p:txBody>
          <a:bodyPr lIns="91425" tIns="91425" rIns="91425" bIns="91425" anchor="t" anchorCtr="0">
            <a:noAutofit/>
          </a:bodyPr>
          <a:lstStyle/>
          <a:p>
            <a:pPr lvl="0" rtl="0">
              <a:spcBef>
                <a:spcPts val="0"/>
              </a:spcBef>
              <a:buNone/>
            </a:pPr>
            <a:r>
              <a:rPr lang="en" sz="1000"/>
              <a:t>Sec Ops</a:t>
            </a:r>
          </a:p>
        </p:txBody>
      </p:sp>
      <p:pic>
        <p:nvPicPr>
          <p:cNvPr id="291" name="Shape 291"/>
          <p:cNvPicPr preferRelativeResize="0"/>
          <p:nvPr/>
        </p:nvPicPr>
        <p:blipFill>
          <a:blip r:embed="rId4">
            <a:alphaModFix/>
          </a:blip>
          <a:stretch>
            <a:fillRect/>
          </a:stretch>
        </p:blipFill>
        <p:spPr>
          <a:xfrm>
            <a:off x="7168527" y="2765749"/>
            <a:ext cx="511987" cy="791257"/>
          </a:xfrm>
          <a:prstGeom prst="rect">
            <a:avLst/>
          </a:prstGeom>
          <a:noFill/>
          <a:ln>
            <a:noFill/>
          </a:ln>
        </p:spPr>
      </p:pic>
      <p:sp>
        <p:nvSpPr>
          <p:cNvPr id="292" name="Shape 292"/>
          <p:cNvSpPr/>
          <p:nvPr/>
        </p:nvSpPr>
        <p:spPr>
          <a:xfrm>
            <a:off x="7725925" y="2490450"/>
            <a:ext cx="907500" cy="323700"/>
          </a:xfrm>
          <a:prstGeom prst="foldedCorner">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Request</a:t>
            </a:r>
          </a:p>
        </p:txBody>
      </p:sp>
      <p:cxnSp>
        <p:nvCxnSpPr>
          <p:cNvPr id="293" name="Shape 293"/>
          <p:cNvCxnSpPr/>
          <p:nvPr/>
        </p:nvCxnSpPr>
        <p:spPr>
          <a:xfrm>
            <a:off x="7109425" y="2652300"/>
            <a:ext cx="632100" cy="3000"/>
          </a:xfrm>
          <a:prstGeom prst="straightConnector1">
            <a:avLst/>
          </a:prstGeom>
          <a:noFill/>
          <a:ln w="19050" cap="flat" cmpd="sng">
            <a:solidFill>
              <a:srgbClr val="434343"/>
            </a:solidFill>
            <a:prstDash val="solid"/>
            <a:round/>
            <a:headEnd type="none" w="lg" len="lg"/>
            <a:tailEnd type="triangle" w="lg" len="lg"/>
          </a:ln>
        </p:spPr>
      </p:cxnSp>
      <p:sp>
        <p:nvSpPr>
          <p:cNvPr id="294" name="Shape 294"/>
          <p:cNvSpPr txBox="1"/>
          <p:nvPr/>
        </p:nvSpPr>
        <p:spPr>
          <a:xfrm>
            <a:off x="7599637" y="2841950"/>
            <a:ext cx="784200" cy="323700"/>
          </a:xfrm>
          <a:prstGeom prst="rect">
            <a:avLst/>
          </a:prstGeom>
          <a:noFill/>
          <a:ln>
            <a:noFill/>
          </a:ln>
        </p:spPr>
        <p:txBody>
          <a:bodyPr lIns="91425" tIns="91425" rIns="91425" bIns="91425" anchor="t" anchorCtr="0">
            <a:noAutofit/>
          </a:bodyPr>
          <a:lstStyle/>
          <a:p>
            <a:pPr lvl="0" rtl="0">
              <a:spcBef>
                <a:spcPts val="0"/>
              </a:spcBef>
              <a:buNone/>
            </a:pPr>
            <a:r>
              <a:rPr lang="en" sz="1000"/>
              <a:t>“Approve”</a:t>
            </a:r>
          </a:p>
        </p:txBody>
      </p:sp>
      <p:sp>
        <p:nvSpPr>
          <p:cNvPr id="295" name="Shape 295"/>
          <p:cNvSpPr txBox="1"/>
          <p:nvPr/>
        </p:nvSpPr>
        <p:spPr>
          <a:xfrm>
            <a:off x="6506725" y="4147450"/>
            <a:ext cx="1053900" cy="323700"/>
          </a:xfrm>
          <a:prstGeom prst="rect">
            <a:avLst/>
          </a:prstGeom>
          <a:noFill/>
          <a:ln>
            <a:noFill/>
          </a:ln>
        </p:spPr>
        <p:txBody>
          <a:bodyPr lIns="91425" tIns="91425" rIns="91425" bIns="91425" anchor="t" anchorCtr="0">
            <a:noAutofit/>
          </a:bodyPr>
          <a:lstStyle/>
          <a:p>
            <a:pPr rtl="0">
              <a:spcBef>
                <a:spcPts val="0"/>
              </a:spcBef>
              <a:buNone/>
            </a:pPr>
            <a:r>
              <a:rPr lang="en" sz="1000"/>
              <a:t>Security</a:t>
            </a:r>
          </a:p>
          <a:p>
            <a:pPr lvl="0" rtl="0">
              <a:spcBef>
                <a:spcPts val="0"/>
              </a:spcBef>
              <a:buNone/>
            </a:pPr>
            <a:r>
              <a:rPr lang="en" sz="1000"/>
              <a:t>Requirements</a:t>
            </a:r>
          </a:p>
        </p:txBody>
      </p:sp>
      <p:cxnSp>
        <p:nvCxnSpPr>
          <p:cNvPr id="296" name="Shape 296"/>
          <p:cNvCxnSpPr/>
          <p:nvPr/>
        </p:nvCxnSpPr>
        <p:spPr>
          <a:xfrm rot="10800000" flipH="1">
            <a:off x="5600200" y="3922524"/>
            <a:ext cx="1551299" cy="689700"/>
          </a:xfrm>
          <a:prstGeom prst="straightConnector1">
            <a:avLst/>
          </a:prstGeom>
          <a:noFill/>
          <a:ln w="19050" cap="flat" cmpd="sng">
            <a:solidFill>
              <a:srgbClr val="434343"/>
            </a:solidFill>
            <a:prstDash val="solid"/>
            <a:round/>
            <a:headEnd type="triangle" w="lg" len="lg"/>
            <a:tailEnd type="triangle" w="lg" len="lg"/>
          </a:ln>
        </p:spPr>
      </p:cxnSp>
      <p:sp>
        <p:nvSpPr>
          <p:cNvPr id="297" name="Shape 297"/>
          <p:cNvSpPr txBox="1"/>
          <p:nvPr/>
        </p:nvSpPr>
        <p:spPr>
          <a:xfrm>
            <a:off x="1124512" y="3459262"/>
            <a:ext cx="1053900" cy="477599"/>
          </a:xfrm>
          <a:prstGeom prst="rect">
            <a:avLst/>
          </a:prstGeom>
          <a:noFill/>
          <a:ln>
            <a:noFill/>
          </a:ln>
        </p:spPr>
        <p:txBody>
          <a:bodyPr lIns="91425" tIns="91425" rIns="91425" bIns="91425" anchor="t" anchorCtr="0">
            <a:noAutofit/>
          </a:bodyPr>
          <a:lstStyle/>
          <a:p>
            <a:pPr lvl="0" rtl="0">
              <a:spcBef>
                <a:spcPts val="0"/>
              </a:spcBef>
              <a:buNone/>
            </a:pPr>
            <a:r>
              <a:rPr lang="en" sz="1000"/>
              <a:t>Developer Environment</a:t>
            </a:r>
          </a:p>
          <a:p>
            <a:pPr lvl="0" rtl="0">
              <a:spcBef>
                <a:spcPts val="0"/>
              </a:spcBef>
              <a:buNone/>
            </a:pPr>
            <a:r>
              <a:rPr lang="en" sz="1000"/>
              <a:t>Requirements</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5"/>
                                        </p:tgtEl>
                                        <p:attrNameLst>
                                          <p:attrName>style.visibility</p:attrName>
                                        </p:attrNameLst>
                                      </p:cBhvr>
                                      <p:to>
                                        <p:strVal val="visible"/>
                                      </p:to>
                                    </p:set>
                                    <p:animEffect transition="in" filter="fade">
                                      <p:cBhvr>
                                        <p:cTn id="7" dur="1000"/>
                                        <p:tgtEl>
                                          <p:spTgt spid="265"/>
                                        </p:tgtEl>
                                      </p:cBhvr>
                                    </p:animEffect>
                                  </p:childTnLst>
                                </p:cTn>
                              </p:par>
                              <p:par>
                                <p:cTn id="8" presetID="10" presetClass="entr" presetSubtype="0" fill="hold" nodeType="withEffect">
                                  <p:stCondLst>
                                    <p:cond delay="0"/>
                                  </p:stCondLst>
                                  <p:childTnLst>
                                    <p:set>
                                      <p:cBhvr>
                                        <p:cTn id="9" dur="1" fill="hold">
                                          <p:stCondLst>
                                            <p:cond delay="0"/>
                                          </p:stCondLst>
                                        </p:cTn>
                                        <p:tgtEl>
                                          <p:spTgt spid="266"/>
                                        </p:tgtEl>
                                        <p:attrNameLst>
                                          <p:attrName>style.visibility</p:attrName>
                                        </p:attrNameLst>
                                      </p:cBhvr>
                                      <p:to>
                                        <p:strVal val="visible"/>
                                      </p:to>
                                    </p:set>
                                    <p:animEffect transition="in" filter="fade">
                                      <p:cBhvr>
                                        <p:cTn id="10" dur="1000"/>
                                        <p:tgtEl>
                                          <p:spTgt spid="266"/>
                                        </p:tgtEl>
                                      </p:cBhvr>
                                    </p:animEffect>
                                  </p:childTnLst>
                                </p:cTn>
                              </p:par>
                              <p:par>
                                <p:cTn id="11" presetID="10" presetClass="entr" presetSubtype="0" fill="hold" nodeType="withEffect">
                                  <p:stCondLst>
                                    <p:cond delay="0"/>
                                  </p:stCondLst>
                                  <p:childTnLst>
                                    <p:set>
                                      <p:cBhvr>
                                        <p:cTn id="12" dur="1" fill="hold">
                                          <p:stCondLst>
                                            <p:cond delay="0"/>
                                          </p:stCondLst>
                                        </p:cTn>
                                        <p:tgtEl>
                                          <p:spTgt spid="288"/>
                                        </p:tgtEl>
                                        <p:attrNameLst>
                                          <p:attrName>style.visibility</p:attrName>
                                        </p:attrNameLst>
                                      </p:cBhvr>
                                      <p:to>
                                        <p:strVal val="visible"/>
                                      </p:to>
                                    </p:set>
                                    <p:animEffect transition="in" filter="fade">
                                      <p:cBhvr>
                                        <p:cTn id="13" dur="1000"/>
                                        <p:tgtEl>
                                          <p:spTgt spid="288"/>
                                        </p:tgtEl>
                                      </p:cBhvr>
                                    </p:animEffect>
                                  </p:childTnLst>
                                </p:cTn>
                              </p:par>
                              <p:par>
                                <p:cTn id="14" presetID="10" presetClass="entr" presetSubtype="0" fill="hold" nodeType="withEffect">
                                  <p:stCondLst>
                                    <p:cond delay="0"/>
                                  </p:stCondLst>
                                  <p:childTnLst>
                                    <p:set>
                                      <p:cBhvr>
                                        <p:cTn id="15" dur="1" fill="hold">
                                          <p:stCondLst>
                                            <p:cond delay="0"/>
                                          </p:stCondLst>
                                        </p:cTn>
                                        <p:tgtEl>
                                          <p:spTgt spid="297"/>
                                        </p:tgtEl>
                                        <p:attrNameLst>
                                          <p:attrName>style.visibility</p:attrName>
                                        </p:attrNameLst>
                                      </p:cBhvr>
                                      <p:to>
                                        <p:strVal val="visible"/>
                                      </p:to>
                                    </p:set>
                                    <p:animEffect transition="in" filter="fade">
                                      <p:cBhvr>
                                        <p:cTn id="16" dur="1000"/>
                                        <p:tgtEl>
                                          <p:spTgt spid="29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55"/>
                                        </p:tgtEl>
                                        <p:attrNameLst>
                                          <p:attrName>style.visibility</p:attrName>
                                        </p:attrNameLst>
                                      </p:cBhvr>
                                      <p:to>
                                        <p:strVal val="visible"/>
                                      </p:to>
                                    </p:set>
                                    <p:animEffect transition="in" filter="fade">
                                      <p:cBhvr>
                                        <p:cTn id="21" dur="1000"/>
                                        <p:tgtEl>
                                          <p:spTgt spid="255"/>
                                        </p:tgtEl>
                                      </p:cBhvr>
                                    </p:animEffect>
                                  </p:childTnLst>
                                </p:cTn>
                              </p:par>
                              <p:par>
                                <p:cTn id="22" presetID="10" presetClass="entr" presetSubtype="0" fill="hold" nodeType="withEffect">
                                  <p:stCondLst>
                                    <p:cond delay="0"/>
                                  </p:stCondLst>
                                  <p:childTnLst>
                                    <p:set>
                                      <p:cBhvr>
                                        <p:cTn id="23" dur="1" fill="hold">
                                          <p:stCondLst>
                                            <p:cond delay="0"/>
                                          </p:stCondLst>
                                        </p:cTn>
                                        <p:tgtEl>
                                          <p:spTgt spid="258"/>
                                        </p:tgtEl>
                                        <p:attrNameLst>
                                          <p:attrName>style.visibility</p:attrName>
                                        </p:attrNameLst>
                                      </p:cBhvr>
                                      <p:to>
                                        <p:strVal val="visible"/>
                                      </p:to>
                                    </p:set>
                                    <p:animEffect transition="in" filter="fade">
                                      <p:cBhvr>
                                        <p:cTn id="24" dur="1000"/>
                                        <p:tgtEl>
                                          <p:spTgt spid="258"/>
                                        </p:tgtEl>
                                      </p:cBhvr>
                                    </p:animEffect>
                                  </p:childTnLst>
                                </p:cTn>
                              </p:par>
                              <p:par>
                                <p:cTn id="25" presetID="10" presetClass="entr" presetSubtype="0" fill="hold" nodeType="withEffect">
                                  <p:stCondLst>
                                    <p:cond delay="0"/>
                                  </p:stCondLst>
                                  <p:childTnLst>
                                    <p:set>
                                      <p:cBhvr>
                                        <p:cTn id="26" dur="1" fill="hold">
                                          <p:stCondLst>
                                            <p:cond delay="0"/>
                                          </p:stCondLst>
                                        </p:cTn>
                                        <p:tgtEl>
                                          <p:spTgt spid="259"/>
                                        </p:tgtEl>
                                        <p:attrNameLst>
                                          <p:attrName>style.visibility</p:attrName>
                                        </p:attrNameLst>
                                      </p:cBhvr>
                                      <p:to>
                                        <p:strVal val="visible"/>
                                      </p:to>
                                    </p:set>
                                    <p:animEffect transition="in" filter="fade">
                                      <p:cBhvr>
                                        <p:cTn id="27" dur="1000"/>
                                        <p:tgtEl>
                                          <p:spTgt spid="259"/>
                                        </p:tgtEl>
                                      </p:cBhvr>
                                    </p:animEffect>
                                  </p:childTnLst>
                                </p:cTn>
                              </p:par>
                              <p:par>
                                <p:cTn id="28" presetID="10" presetClass="entr" presetSubtype="0" fill="hold" nodeType="with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fade">
                                      <p:cBhvr>
                                        <p:cTn id="30" dur="1000"/>
                                        <p:tgtEl>
                                          <p:spTgt spid="275"/>
                                        </p:tgtEl>
                                      </p:cBhvr>
                                    </p:animEffect>
                                  </p:childTnLst>
                                </p:cTn>
                              </p:par>
                              <p:par>
                                <p:cTn id="31" presetID="10" presetClass="entr" presetSubtype="0" fill="hold" nodeType="withEffect">
                                  <p:stCondLst>
                                    <p:cond delay="0"/>
                                  </p:stCondLst>
                                  <p:childTnLst>
                                    <p:set>
                                      <p:cBhvr>
                                        <p:cTn id="32" dur="1" fill="hold">
                                          <p:stCondLst>
                                            <p:cond delay="0"/>
                                          </p:stCondLst>
                                        </p:cTn>
                                        <p:tgtEl>
                                          <p:spTgt spid="280"/>
                                        </p:tgtEl>
                                        <p:attrNameLst>
                                          <p:attrName>style.visibility</p:attrName>
                                        </p:attrNameLst>
                                      </p:cBhvr>
                                      <p:to>
                                        <p:strVal val="visible"/>
                                      </p:to>
                                    </p:set>
                                    <p:animEffect transition="in" filter="fade">
                                      <p:cBhvr>
                                        <p:cTn id="33" dur="1000"/>
                                        <p:tgtEl>
                                          <p:spTgt spid="280"/>
                                        </p:tgtEl>
                                      </p:cBhvr>
                                    </p:animEffect>
                                  </p:childTnLst>
                                </p:cTn>
                              </p:par>
                              <p:par>
                                <p:cTn id="34" presetID="10" presetClass="entr" presetSubtype="0" fill="hold" nodeType="withEffect">
                                  <p:stCondLst>
                                    <p:cond delay="0"/>
                                  </p:stCondLst>
                                  <p:childTnLst>
                                    <p:set>
                                      <p:cBhvr>
                                        <p:cTn id="35" dur="1" fill="hold">
                                          <p:stCondLst>
                                            <p:cond delay="0"/>
                                          </p:stCondLst>
                                        </p:cTn>
                                        <p:tgtEl>
                                          <p:spTgt spid="256"/>
                                        </p:tgtEl>
                                        <p:attrNameLst>
                                          <p:attrName>style.visibility</p:attrName>
                                        </p:attrNameLst>
                                      </p:cBhvr>
                                      <p:to>
                                        <p:strVal val="visible"/>
                                      </p:to>
                                    </p:set>
                                    <p:animEffect transition="in" filter="fade">
                                      <p:cBhvr>
                                        <p:cTn id="36" dur="1000"/>
                                        <p:tgtEl>
                                          <p:spTgt spid="256"/>
                                        </p:tgtEl>
                                      </p:cBhvr>
                                    </p:animEffect>
                                  </p:childTnLst>
                                </p:cTn>
                              </p:par>
                              <p:par>
                                <p:cTn id="37" presetID="10" presetClass="entr" presetSubtype="0" fill="hold" nodeType="withEffect">
                                  <p:stCondLst>
                                    <p:cond delay="0"/>
                                  </p:stCondLst>
                                  <p:childTnLst>
                                    <p:set>
                                      <p:cBhvr>
                                        <p:cTn id="38" dur="1" fill="hold">
                                          <p:stCondLst>
                                            <p:cond delay="0"/>
                                          </p:stCondLst>
                                        </p:cTn>
                                        <p:tgtEl>
                                          <p:spTgt spid="276"/>
                                        </p:tgtEl>
                                        <p:attrNameLst>
                                          <p:attrName>style.visibility</p:attrName>
                                        </p:attrNameLst>
                                      </p:cBhvr>
                                      <p:to>
                                        <p:strVal val="visible"/>
                                      </p:to>
                                    </p:set>
                                    <p:animEffect transition="in" filter="fade">
                                      <p:cBhvr>
                                        <p:cTn id="39" dur="1000"/>
                                        <p:tgtEl>
                                          <p:spTgt spid="27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90"/>
                                        </p:tgtEl>
                                        <p:attrNameLst>
                                          <p:attrName>style.visibility</p:attrName>
                                        </p:attrNameLst>
                                      </p:cBhvr>
                                      <p:to>
                                        <p:strVal val="visible"/>
                                      </p:to>
                                    </p:set>
                                    <p:animEffect transition="in" filter="fade">
                                      <p:cBhvr>
                                        <p:cTn id="44" dur="1000"/>
                                        <p:tgtEl>
                                          <p:spTgt spid="290"/>
                                        </p:tgtEl>
                                      </p:cBhvr>
                                    </p:animEffect>
                                  </p:childTnLst>
                                </p:cTn>
                              </p:par>
                              <p:par>
                                <p:cTn id="45" presetID="10" presetClass="entr" presetSubtype="0" fill="hold" nodeType="withEffect">
                                  <p:stCondLst>
                                    <p:cond delay="0"/>
                                  </p:stCondLst>
                                  <p:childTnLst>
                                    <p:set>
                                      <p:cBhvr>
                                        <p:cTn id="46" dur="1" fill="hold">
                                          <p:stCondLst>
                                            <p:cond delay="0"/>
                                          </p:stCondLst>
                                        </p:cTn>
                                        <p:tgtEl>
                                          <p:spTgt spid="291"/>
                                        </p:tgtEl>
                                        <p:attrNameLst>
                                          <p:attrName>style.visibility</p:attrName>
                                        </p:attrNameLst>
                                      </p:cBhvr>
                                      <p:to>
                                        <p:strVal val="visible"/>
                                      </p:to>
                                    </p:set>
                                    <p:animEffect transition="in" filter="fade">
                                      <p:cBhvr>
                                        <p:cTn id="47" dur="1000"/>
                                        <p:tgtEl>
                                          <p:spTgt spid="291"/>
                                        </p:tgtEl>
                                      </p:cBhvr>
                                    </p:animEffect>
                                  </p:childTnLst>
                                </p:cTn>
                              </p:par>
                              <p:par>
                                <p:cTn id="48" presetID="10" presetClass="entr" presetSubtype="0" fill="hold" nodeType="withEffect">
                                  <p:stCondLst>
                                    <p:cond delay="0"/>
                                  </p:stCondLst>
                                  <p:childTnLst>
                                    <p:set>
                                      <p:cBhvr>
                                        <p:cTn id="49" dur="1" fill="hold">
                                          <p:stCondLst>
                                            <p:cond delay="0"/>
                                          </p:stCondLst>
                                        </p:cTn>
                                        <p:tgtEl>
                                          <p:spTgt spid="296"/>
                                        </p:tgtEl>
                                        <p:attrNameLst>
                                          <p:attrName>style.visibility</p:attrName>
                                        </p:attrNameLst>
                                      </p:cBhvr>
                                      <p:to>
                                        <p:strVal val="visible"/>
                                      </p:to>
                                    </p:set>
                                    <p:animEffect transition="in" filter="fade">
                                      <p:cBhvr>
                                        <p:cTn id="50" dur="1000"/>
                                        <p:tgtEl>
                                          <p:spTgt spid="296"/>
                                        </p:tgtEl>
                                      </p:cBhvr>
                                    </p:animEffect>
                                  </p:childTnLst>
                                </p:cTn>
                              </p:par>
                              <p:par>
                                <p:cTn id="51" presetID="10" presetClass="entr" presetSubtype="0" fill="hold" nodeType="withEffect">
                                  <p:stCondLst>
                                    <p:cond delay="0"/>
                                  </p:stCondLst>
                                  <p:childTnLst>
                                    <p:set>
                                      <p:cBhvr>
                                        <p:cTn id="52" dur="1" fill="hold">
                                          <p:stCondLst>
                                            <p:cond delay="0"/>
                                          </p:stCondLst>
                                        </p:cTn>
                                        <p:tgtEl>
                                          <p:spTgt spid="295"/>
                                        </p:tgtEl>
                                        <p:attrNameLst>
                                          <p:attrName>style.visibility</p:attrName>
                                        </p:attrNameLst>
                                      </p:cBhvr>
                                      <p:to>
                                        <p:strVal val="visible"/>
                                      </p:to>
                                    </p:set>
                                    <p:animEffect transition="in" filter="fade">
                                      <p:cBhvr>
                                        <p:cTn id="53" dur="1000"/>
                                        <p:tgtEl>
                                          <p:spTgt spid="29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70"/>
                                        </p:tgtEl>
                                        <p:attrNameLst>
                                          <p:attrName>style.visibility</p:attrName>
                                        </p:attrNameLst>
                                      </p:cBhvr>
                                      <p:to>
                                        <p:strVal val="visible"/>
                                      </p:to>
                                    </p:set>
                                    <p:animEffect transition="in" filter="fade">
                                      <p:cBhvr>
                                        <p:cTn id="58" dur="1000"/>
                                        <p:tgtEl>
                                          <p:spTgt spid="270"/>
                                        </p:tgtEl>
                                      </p:cBhvr>
                                    </p:animEffect>
                                  </p:childTnLst>
                                </p:cTn>
                              </p:par>
                              <p:par>
                                <p:cTn id="59" presetID="10" presetClass="entr" presetSubtype="0" fill="hold" nodeType="withEffect">
                                  <p:stCondLst>
                                    <p:cond delay="0"/>
                                  </p:stCondLst>
                                  <p:childTnLst>
                                    <p:set>
                                      <p:cBhvr>
                                        <p:cTn id="60" dur="1" fill="hold">
                                          <p:stCondLst>
                                            <p:cond delay="0"/>
                                          </p:stCondLst>
                                        </p:cTn>
                                        <p:tgtEl>
                                          <p:spTgt spid="274"/>
                                        </p:tgtEl>
                                        <p:attrNameLst>
                                          <p:attrName>style.visibility</p:attrName>
                                        </p:attrNameLst>
                                      </p:cBhvr>
                                      <p:to>
                                        <p:strVal val="visible"/>
                                      </p:to>
                                    </p:set>
                                    <p:animEffect transition="in" filter="fade">
                                      <p:cBhvr>
                                        <p:cTn id="61" dur="1000"/>
                                        <p:tgtEl>
                                          <p:spTgt spid="274"/>
                                        </p:tgtEl>
                                      </p:cBhvr>
                                    </p:animEffect>
                                  </p:childTnLst>
                                </p:cTn>
                              </p:par>
                              <p:par>
                                <p:cTn id="62" presetID="10" presetClass="entr" presetSubtype="0" fill="hold" nodeType="withEffect">
                                  <p:stCondLst>
                                    <p:cond delay="0"/>
                                  </p:stCondLst>
                                  <p:childTnLst>
                                    <p:set>
                                      <p:cBhvr>
                                        <p:cTn id="63" dur="1" fill="hold">
                                          <p:stCondLst>
                                            <p:cond delay="0"/>
                                          </p:stCondLst>
                                        </p:cTn>
                                        <p:tgtEl>
                                          <p:spTgt spid="277"/>
                                        </p:tgtEl>
                                        <p:attrNameLst>
                                          <p:attrName>style.visibility</p:attrName>
                                        </p:attrNameLst>
                                      </p:cBhvr>
                                      <p:to>
                                        <p:strVal val="visible"/>
                                      </p:to>
                                    </p:set>
                                    <p:animEffect transition="in" filter="fade">
                                      <p:cBhvr>
                                        <p:cTn id="64" dur="1000"/>
                                        <p:tgtEl>
                                          <p:spTgt spid="277"/>
                                        </p:tgtEl>
                                      </p:cBhvr>
                                    </p:animEffect>
                                  </p:childTnLst>
                                </p:cTn>
                              </p:par>
                              <p:par>
                                <p:cTn id="65" presetID="10" presetClass="entr" presetSubtype="0" fill="hold" nodeType="withEffect">
                                  <p:stCondLst>
                                    <p:cond delay="0"/>
                                  </p:stCondLst>
                                  <p:childTnLst>
                                    <p:set>
                                      <p:cBhvr>
                                        <p:cTn id="66" dur="1" fill="hold">
                                          <p:stCondLst>
                                            <p:cond delay="0"/>
                                          </p:stCondLst>
                                        </p:cTn>
                                        <p:tgtEl>
                                          <p:spTgt spid="278"/>
                                        </p:tgtEl>
                                        <p:attrNameLst>
                                          <p:attrName>style.visibility</p:attrName>
                                        </p:attrNameLst>
                                      </p:cBhvr>
                                      <p:to>
                                        <p:strVal val="visible"/>
                                      </p:to>
                                    </p:set>
                                    <p:animEffect transition="in" filter="fade">
                                      <p:cBhvr>
                                        <p:cTn id="67" dur="1000"/>
                                        <p:tgtEl>
                                          <p:spTgt spid="278"/>
                                        </p:tgtEl>
                                      </p:cBhvr>
                                    </p:animEffect>
                                  </p:childTnLst>
                                </p:cTn>
                              </p:par>
                              <p:par>
                                <p:cTn id="68" presetID="10" presetClass="entr" presetSubtype="0" fill="hold" nodeType="withEffect">
                                  <p:stCondLst>
                                    <p:cond delay="0"/>
                                  </p:stCondLst>
                                  <p:childTnLst>
                                    <p:set>
                                      <p:cBhvr>
                                        <p:cTn id="69" dur="1" fill="hold">
                                          <p:stCondLst>
                                            <p:cond delay="0"/>
                                          </p:stCondLst>
                                        </p:cTn>
                                        <p:tgtEl>
                                          <p:spTgt spid="281"/>
                                        </p:tgtEl>
                                        <p:attrNameLst>
                                          <p:attrName>style.visibility</p:attrName>
                                        </p:attrNameLst>
                                      </p:cBhvr>
                                      <p:to>
                                        <p:strVal val="visible"/>
                                      </p:to>
                                    </p:set>
                                    <p:animEffect transition="in" filter="fade">
                                      <p:cBhvr>
                                        <p:cTn id="70" dur="1000"/>
                                        <p:tgtEl>
                                          <p:spTgt spid="281"/>
                                        </p:tgtEl>
                                      </p:cBhvr>
                                    </p:animEffect>
                                  </p:childTnLst>
                                </p:cTn>
                              </p:par>
                              <p:par>
                                <p:cTn id="71" presetID="10" presetClass="entr" presetSubtype="0" fill="hold" nodeType="withEffect">
                                  <p:stCondLst>
                                    <p:cond delay="0"/>
                                  </p:stCondLst>
                                  <p:childTnLst>
                                    <p:set>
                                      <p:cBhvr>
                                        <p:cTn id="72" dur="1" fill="hold">
                                          <p:stCondLst>
                                            <p:cond delay="0"/>
                                          </p:stCondLst>
                                        </p:cTn>
                                        <p:tgtEl>
                                          <p:spTgt spid="283"/>
                                        </p:tgtEl>
                                        <p:attrNameLst>
                                          <p:attrName>style.visibility</p:attrName>
                                        </p:attrNameLst>
                                      </p:cBhvr>
                                      <p:to>
                                        <p:strVal val="visible"/>
                                      </p:to>
                                    </p:set>
                                    <p:animEffect transition="in" filter="fade">
                                      <p:cBhvr>
                                        <p:cTn id="73" dur="1000"/>
                                        <p:tgtEl>
                                          <p:spTgt spid="283"/>
                                        </p:tgtEl>
                                      </p:cBhvr>
                                    </p:animEffect>
                                  </p:childTnLst>
                                </p:cTn>
                              </p:par>
                              <p:par>
                                <p:cTn id="74" presetID="10" presetClass="entr" presetSubtype="0" fill="hold" nodeType="withEffect">
                                  <p:stCondLst>
                                    <p:cond delay="0"/>
                                  </p:stCondLst>
                                  <p:childTnLst>
                                    <p:set>
                                      <p:cBhvr>
                                        <p:cTn id="75" dur="1" fill="hold">
                                          <p:stCondLst>
                                            <p:cond delay="0"/>
                                          </p:stCondLst>
                                        </p:cTn>
                                        <p:tgtEl>
                                          <p:spTgt spid="284"/>
                                        </p:tgtEl>
                                        <p:attrNameLst>
                                          <p:attrName>style.visibility</p:attrName>
                                        </p:attrNameLst>
                                      </p:cBhvr>
                                      <p:to>
                                        <p:strVal val="visible"/>
                                      </p:to>
                                    </p:set>
                                    <p:animEffect transition="in" filter="fade">
                                      <p:cBhvr>
                                        <p:cTn id="76" dur="1000"/>
                                        <p:tgtEl>
                                          <p:spTgt spid="284"/>
                                        </p:tgtEl>
                                      </p:cBhvr>
                                    </p:animEffect>
                                  </p:childTnLst>
                                </p:cTn>
                              </p:par>
                              <p:par>
                                <p:cTn id="77" presetID="10" presetClass="entr" presetSubtype="0" fill="hold" nodeType="withEffect">
                                  <p:stCondLst>
                                    <p:cond delay="0"/>
                                  </p:stCondLst>
                                  <p:childTnLst>
                                    <p:set>
                                      <p:cBhvr>
                                        <p:cTn id="78" dur="1" fill="hold">
                                          <p:stCondLst>
                                            <p:cond delay="0"/>
                                          </p:stCondLst>
                                        </p:cTn>
                                        <p:tgtEl>
                                          <p:spTgt spid="287"/>
                                        </p:tgtEl>
                                        <p:attrNameLst>
                                          <p:attrName>style.visibility</p:attrName>
                                        </p:attrNameLst>
                                      </p:cBhvr>
                                      <p:to>
                                        <p:strVal val="visible"/>
                                      </p:to>
                                    </p:set>
                                    <p:animEffect transition="in" filter="fade">
                                      <p:cBhvr>
                                        <p:cTn id="79" dur="1000"/>
                                        <p:tgtEl>
                                          <p:spTgt spid="287"/>
                                        </p:tgtEl>
                                      </p:cBhvr>
                                    </p:animEffect>
                                  </p:childTnLst>
                                </p:cTn>
                              </p:par>
                              <p:par>
                                <p:cTn id="80" presetID="10" presetClass="entr" presetSubtype="0" fill="hold" nodeType="withEffect">
                                  <p:stCondLst>
                                    <p:cond delay="0"/>
                                  </p:stCondLst>
                                  <p:childTnLst>
                                    <p:set>
                                      <p:cBhvr>
                                        <p:cTn id="81" dur="1" fill="hold">
                                          <p:stCondLst>
                                            <p:cond delay="0"/>
                                          </p:stCondLst>
                                        </p:cTn>
                                        <p:tgtEl>
                                          <p:spTgt spid="282"/>
                                        </p:tgtEl>
                                        <p:attrNameLst>
                                          <p:attrName>style.visibility</p:attrName>
                                        </p:attrNameLst>
                                      </p:cBhvr>
                                      <p:to>
                                        <p:strVal val="visible"/>
                                      </p:to>
                                    </p:set>
                                    <p:animEffect transition="in" filter="fade">
                                      <p:cBhvr>
                                        <p:cTn id="82" dur="1000"/>
                                        <p:tgtEl>
                                          <p:spTgt spid="28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49"/>
                                        </p:tgtEl>
                                        <p:attrNameLst>
                                          <p:attrName>style.visibility</p:attrName>
                                        </p:attrNameLst>
                                      </p:cBhvr>
                                      <p:to>
                                        <p:strVal val="visible"/>
                                      </p:to>
                                    </p:set>
                                    <p:animEffect transition="in" filter="fade">
                                      <p:cBhvr>
                                        <p:cTn id="87" dur="1000"/>
                                        <p:tgtEl>
                                          <p:spTgt spid="249"/>
                                        </p:tgtEl>
                                      </p:cBhvr>
                                    </p:animEffect>
                                  </p:childTnLst>
                                </p:cTn>
                              </p:par>
                              <p:par>
                                <p:cTn id="88" presetID="10" presetClass="entr" presetSubtype="0" fill="hold" nodeType="withEffect">
                                  <p:stCondLst>
                                    <p:cond delay="0"/>
                                  </p:stCondLst>
                                  <p:childTnLst>
                                    <p:set>
                                      <p:cBhvr>
                                        <p:cTn id="89" dur="1" fill="hold">
                                          <p:stCondLst>
                                            <p:cond delay="0"/>
                                          </p:stCondLst>
                                        </p:cTn>
                                        <p:tgtEl>
                                          <p:spTgt spid="252"/>
                                        </p:tgtEl>
                                        <p:attrNameLst>
                                          <p:attrName>style.visibility</p:attrName>
                                        </p:attrNameLst>
                                      </p:cBhvr>
                                      <p:to>
                                        <p:strVal val="visible"/>
                                      </p:to>
                                    </p:set>
                                    <p:animEffect transition="in" filter="fade">
                                      <p:cBhvr>
                                        <p:cTn id="90" dur="1000"/>
                                        <p:tgtEl>
                                          <p:spTgt spid="252"/>
                                        </p:tgtEl>
                                      </p:cBhvr>
                                    </p:animEffect>
                                  </p:childTnLst>
                                </p:cTn>
                              </p:par>
                              <p:par>
                                <p:cTn id="91" presetID="10" presetClass="entr" presetSubtype="0" fill="hold" nodeType="withEffect">
                                  <p:stCondLst>
                                    <p:cond delay="0"/>
                                  </p:stCondLst>
                                  <p:childTnLst>
                                    <p:set>
                                      <p:cBhvr>
                                        <p:cTn id="92" dur="1" fill="hold">
                                          <p:stCondLst>
                                            <p:cond delay="0"/>
                                          </p:stCondLst>
                                        </p:cTn>
                                        <p:tgtEl>
                                          <p:spTgt spid="250"/>
                                        </p:tgtEl>
                                        <p:attrNameLst>
                                          <p:attrName>style.visibility</p:attrName>
                                        </p:attrNameLst>
                                      </p:cBhvr>
                                      <p:to>
                                        <p:strVal val="visible"/>
                                      </p:to>
                                    </p:set>
                                    <p:animEffect transition="in" filter="fade">
                                      <p:cBhvr>
                                        <p:cTn id="93" dur="1000"/>
                                        <p:tgtEl>
                                          <p:spTgt spid="250"/>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257"/>
                                        </p:tgtEl>
                                        <p:attrNameLst>
                                          <p:attrName>style.visibility</p:attrName>
                                        </p:attrNameLst>
                                      </p:cBhvr>
                                      <p:to>
                                        <p:strVal val="visible"/>
                                      </p:to>
                                    </p:set>
                                    <p:animEffect transition="in" filter="fade">
                                      <p:cBhvr>
                                        <p:cTn id="98" dur="1000"/>
                                        <p:tgtEl>
                                          <p:spTgt spid="257"/>
                                        </p:tgtEl>
                                      </p:cBhvr>
                                    </p:animEffect>
                                  </p:childTnLst>
                                </p:cTn>
                              </p:par>
                              <p:par>
                                <p:cTn id="99" presetID="10" presetClass="entr" presetSubtype="0" fill="hold" nodeType="withEffect">
                                  <p:stCondLst>
                                    <p:cond delay="0"/>
                                  </p:stCondLst>
                                  <p:childTnLst>
                                    <p:set>
                                      <p:cBhvr>
                                        <p:cTn id="100" dur="1" fill="hold">
                                          <p:stCondLst>
                                            <p:cond delay="0"/>
                                          </p:stCondLst>
                                        </p:cTn>
                                        <p:tgtEl>
                                          <p:spTgt spid="260"/>
                                        </p:tgtEl>
                                        <p:attrNameLst>
                                          <p:attrName>style.visibility</p:attrName>
                                        </p:attrNameLst>
                                      </p:cBhvr>
                                      <p:to>
                                        <p:strVal val="visible"/>
                                      </p:to>
                                    </p:set>
                                    <p:animEffect transition="in" filter="fade">
                                      <p:cBhvr>
                                        <p:cTn id="101" dur="1000"/>
                                        <p:tgtEl>
                                          <p:spTgt spid="260"/>
                                        </p:tgtEl>
                                      </p:cBhvr>
                                    </p:animEffect>
                                  </p:childTnLst>
                                </p:cTn>
                              </p:par>
                              <p:par>
                                <p:cTn id="102" presetID="10" presetClass="entr" presetSubtype="0" fill="hold" nodeType="withEffect">
                                  <p:stCondLst>
                                    <p:cond delay="0"/>
                                  </p:stCondLst>
                                  <p:childTnLst>
                                    <p:set>
                                      <p:cBhvr>
                                        <p:cTn id="103" dur="1" fill="hold">
                                          <p:stCondLst>
                                            <p:cond delay="0"/>
                                          </p:stCondLst>
                                        </p:cTn>
                                        <p:tgtEl>
                                          <p:spTgt spid="261"/>
                                        </p:tgtEl>
                                        <p:attrNameLst>
                                          <p:attrName>style.visibility</p:attrName>
                                        </p:attrNameLst>
                                      </p:cBhvr>
                                      <p:to>
                                        <p:strVal val="visible"/>
                                      </p:to>
                                    </p:set>
                                    <p:animEffect transition="in" filter="fade">
                                      <p:cBhvr>
                                        <p:cTn id="104" dur="1000"/>
                                        <p:tgtEl>
                                          <p:spTgt spid="261"/>
                                        </p:tgtEl>
                                      </p:cBhvr>
                                    </p:animEffect>
                                  </p:childTnLst>
                                </p:cTn>
                              </p:par>
                              <p:par>
                                <p:cTn id="105" presetID="10" presetClass="entr" presetSubtype="0" fill="hold" nodeType="withEffect">
                                  <p:stCondLst>
                                    <p:cond delay="0"/>
                                  </p:stCondLst>
                                  <p:childTnLst>
                                    <p:set>
                                      <p:cBhvr>
                                        <p:cTn id="106" dur="1" fill="hold">
                                          <p:stCondLst>
                                            <p:cond delay="0"/>
                                          </p:stCondLst>
                                        </p:cTn>
                                        <p:tgtEl>
                                          <p:spTgt spid="262"/>
                                        </p:tgtEl>
                                        <p:attrNameLst>
                                          <p:attrName>style.visibility</p:attrName>
                                        </p:attrNameLst>
                                      </p:cBhvr>
                                      <p:to>
                                        <p:strVal val="visible"/>
                                      </p:to>
                                    </p:set>
                                    <p:animEffect transition="in" filter="fade">
                                      <p:cBhvr>
                                        <p:cTn id="107" dur="1000"/>
                                        <p:tgtEl>
                                          <p:spTgt spid="262"/>
                                        </p:tgtEl>
                                      </p:cBhvr>
                                    </p:animEffect>
                                  </p:childTnLst>
                                </p:cTn>
                              </p:par>
                              <p:par>
                                <p:cTn id="108" presetID="10" presetClass="entr" presetSubtype="0" fill="hold" nodeType="withEffect">
                                  <p:stCondLst>
                                    <p:cond delay="0"/>
                                  </p:stCondLst>
                                  <p:childTnLst>
                                    <p:set>
                                      <p:cBhvr>
                                        <p:cTn id="109" dur="1" fill="hold">
                                          <p:stCondLst>
                                            <p:cond delay="0"/>
                                          </p:stCondLst>
                                        </p:cTn>
                                        <p:tgtEl>
                                          <p:spTgt spid="263"/>
                                        </p:tgtEl>
                                        <p:attrNameLst>
                                          <p:attrName>style.visibility</p:attrName>
                                        </p:attrNameLst>
                                      </p:cBhvr>
                                      <p:to>
                                        <p:strVal val="visible"/>
                                      </p:to>
                                    </p:set>
                                    <p:animEffect transition="in" filter="fade">
                                      <p:cBhvr>
                                        <p:cTn id="110" dur="1000"/>
                                        <p:tgtEl>
                                          <p:spTgt spid="263"/>
                                        </p:tgtEl>
                                      </p:cBhvr>
                                    </p:animEffect>
                                  </p:childTnLst>
                                </p:cTn>
                              </p:par>
                              <p:par>
                                <p:cTn id="111" presetID="10" presetClass="entr" presetSubtype="0" fill="hold" nodeType="withEffect">
                                  <p:stCondLst>
                                    <p:cond delay="0"/>
                                  </p:stCondLst>
                                  <p:childTnLst>
                                    <p:set>
                                      <p:cBhvr>
                                        <p:cTn id="112" dur="1" fill="hold">
                                          <p:stCondLst>
                                            <p:cond delay="0"/>
                                          </p:stCondLst>
                                        </p:cTn>
                                        <p:tgtEl>
                                          <p:spTgt spid="264"/>
                                        </p:tgtEl>
                                        <p:attrNameLst>
                                          <p:attrName>style.visibility</p:attrName>
                                        </p:attrNameLst>
                                      </p:cBhvr>
                                      <p:to>
                                        <p:strVal val="visible"/>
                                      </p:to>
                                    </p:set>
                                    <p:animEffect transition="in" filter="fade">
                                      <p:cBhvr>
                                        <p:cTn id="113" dur="1000"/>
                                        <p:tgtEl>
                                          <p:spTgt spid="264"/>
                                        </p:tgtEl>
                                      </p:cBhvr>
                                    </p:animEffect>
                                  </p:childTnLst>
                                </p:cTn>
                              </p:par>
                              <p:par>
                                <p:cTn id="114" presetID="10" presetClass="entr" presetSubtype="0" fill="hold" nodeType="withEffect">
                                  <p:stCondLst>
                                    <p:cond delay="0"/>
                                  </p:stCondLst>
                                  <p:childTnLst>
                                    <p:set>
                                      <p:cBhvr>
                                        <p:cTn id="115" dur="1" fill="hold">
                                          <p:stCondLst>
                                            <p:cond delay="0"/>
                                          </p:stCondLst>
                                        </p:cTn>
                                        <p:tgtEl>
                                          <p:spTgt spid="267"/>
                                        </p:tgtEl>
                                        <p:attrNameLst>
                                          <p:attrName>style.visibility</p:attrName>
                                        </p:attrNameLst>
                                      </p:cBhvr>
                                      <p:to>
                                        <p:strVal val="visible"/>
                                      </p:to>
                                    </p:set>
                                    <p:animEffect transition="in" filter="fade">
                                      <p:cBhvr>
                                        <p:cTn id="116" dur="1000"/>
                                        <p:tgtEl>
                                          <p:spTgt spid="267"/>
                                        </p:tgtEl>
                                      </p:cBhvr>
                                    </p:animEffect>
                                  </p:childTnLst>
                                </p:cTn>
                              </p:par>
                              <p:par>
                                <p:cTn id="117" presetID="10" presetClass="entr" presetSubtype="0" fill="hold" nodeType="withEffect">
                                  <p:stCondLst>
                                    <p:cond delay="0"/>
                                  </p:stCondLst>
                                  <p:childTnLst>
                                    <p:set>
                                      <p:cBhvr>
                                        <p:cTn id="118" dur="1" fill="hold">
                                          <p:stCondLst>
                                            <p:cond delay="0"/>
                                          </p:stCondLst>
                                        </p:cTn>
                                        <p:tgtEl>
                                          <p:spTgt spid="292"/>
                                        </p:tgtEl>
                                        <p:attrNameLst>
                                          <p:attrName>style.visibility</p:attrName>
                                        </p:attrNameLst>
                                      </p:cBhvr>
                                      <p:to>
                                        <p:strVal val="visible"/>
                                      </p:to>
                                    </p:set>
                                    <p:animEffect transition="in" filter="fade">
                                      <p:cBhvr>
                                        <p:cTn id="119" dur="1000"/>
                                        <p:tgtEl>
                                          <p:spTgt spid="292"/>
                                        </p:tgtEl>
                                      </p:cBhvr>
                                    </p:animEffect>
                                  </p:childTnLst>
                                </p:cTn>
                              </p:par>
                              <p:par>
                                <p:cTn id="120" presetID="10" presetClass="entr" presetSubtype="0" fill="hold" nodeType="withEffect">
                                  <p:stCondLst>
                                    <p:cond delay="0"/>
                                  </p:stCondLst>
                                  <p:childTnLst>
                                    <p:set>
                                      <p:cBhvr>
                                        <p:cTn id="121" dur="1" fill="hold">
                                          <p:stCondLst>
                                            <p:cond delay="0"/>
                                          </p:stCondLst>
                                        </p:cTn>
                                        <p:tgtEl>
                                          <p:spTgt spid="293"/>
                                        </p:tgtEl>
                                        <p:attrNameLst>
                                          <p:attrName>style.visibility</p:attrName>
                                        </p:attrNameLst>
                                      </p:cBhvr>
                                      <p:to>
                                        <p:strVal val="visible"/>
                                      </p:to>
                                    </p:set>
                                    <p:animEffect transition="in" filter="fade">
                                      <p:cBhvr>
                                        <p:cTn id="122" dur="1000"/>
                                        <p:tgtEl>
                                          <p:spTgt spid="293"/>
                                        </p:tgtEl>
                                      </p:cBhvr>
                                    </p:animEffect>
                                  </p:childTnLst>
                                </p:cTn>
                              </p:par>
                              <p:par>
                                <p:cTn id="123" presetID="10" presetClass="entr" presetSubtype="0" fill="hold" nodeType="withEffect">
                                  <p:stCondLst>
                                    <p:cond delay="0"/>
                                  </p:stCondLst>
                                  <p:childTnLst>
                                    <p:set>
                                      <p:cBhvr>
                                        <p:cTn id="124" dur="1" fill="hold">
                                          <p:stCondLst>
                                            <p:cond delay="0"/>
                                          </p:stCondLst>
                                        </p:cTn>
                                        <p:tgtEl>
                                          <p:spTgt spid="294"/>
                                        </p:tgtEl>
                                        <p:attrNameLst>
                                          <p:attrName>style.visibility</p:attrName>
                                        </p:attrNameLst>
                                      </p:cBhvr>
                                      <p:to>
                                        <p:strVal val="visible"/>
                                      </p:to>
                                    </p:set>
                                    <p:animEffect transition="in" filter="fade">
                                      <p:cBhvr>
                                        <p:cTn id="125" dur="1000"/>
                                        <p:tgtEl>
                                          <p:spTgt spid="294"/>
                                        </p:tgtEl>
                                      </p:cBhvr>
                                    </p:animEffect>
                                  </p:childTnLst>
                                </p:cTn>
                              </p:par>
                              <p:par>
                                <p:cTn id="126" presetID="10" presetClass="entr" presetSubtype="0" fill="hold" nodeType="withEffect">
                                  <p:stCondLst>
                                    <p:cond delay="0"/>
                                  </p:stCondLst>
                                  <p:childTnLst>
                                    <p:set>
                                      <p:cBhvr>
                                        <p:cTn id="127" dur="1" fill="hold">
                                          <p:stCondLst>
                                            <p:cond delay="0"/>
                                          </p:stCondLst>
                                        </p:cTn>
                                        <p:tgtEl>
                                          <p:spTgt spid="285"/>
                                        </p:tgtEl>
                                        <p:attrNameLst>
                                          <p:attrName>style.visibility</p:attrName>
                                        </p:attrNameLst>
                                      </p:cBhvr>
                                      <p:to>
                                        <p:strVal val="visible"/>
                                      </p:to>
                                    </p:set>
                                    <p:animEffect transition="in" filter="fade">
                                      <p:cBhvr>
                                        <p:cTn id="128" dur="10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1"/>
        <p:cNvGrpSpPr/>
        <p:nvPr/>
      </p:nvGrpSpPr>
      <p:grpSpPr>
        <a:xfrm>
          <a:off x="0" y="0"/>
          <a:ext cx="0" cy="0"/>
          <a:chOff x="0" y="0"/>
          <a:chExt cx="0" cy="0"/>
        </a:xfrm>
      </p:grpSpPr>
      <p:pic>
        <p:nvPicPr>
          <p:cNvPr id="302" name="Shape 302"/>
          <p:cNvPicPr preferRelativeResize="0"/>
          <p:nvPr/>
        </p:nvPicPr>
        <p:blipFill>
          <a:blip r:embed="rId3">
            <a:alphaModFix/>
          </a:blip>
          <a:stretch>
            <a:fillRect/>
          </a:stretch>
        </p:blipFill>
        <p:spPr>
          <a:xfrm>
            <a:off x="232450" y="2874235"/>
            <a:ext cx="512000" cy="789339"/>
          </a:xfrm>
          <a:prstGeom prst="rect">
            <a:avLst/>
          </a:prstGeom>
          <a:noFill/>
          <a:ln>
            <a:noFill/>
          </a:ln>
        </p:spPr>
      </p:pic>
      <p:sp>
        <p:nvSpPr>
          <p:cNvPr id="303" name="Shape 303"/>
          <p:cNvSpPr/>
          <p:nvPr/>
        </p:nvSpPr>
        <p:spPr>
          <a:xfrm>
            <a:off x="2260875" y="2057200"/>
            <a:ext cx="1621800" cy="4775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Service</a:t>
            </a:r>
          </a:p>
          <a:p>
            <a:pPr lvl="0" algn="ctr" rtl="0">
              <a:spcBef>
                <a:spcPts val="0"/>
              </a:spcBef>
              <a:buNone/>
            </a:pPr>
            <a:r>
              <a:rPr lang="en" sz="1000"/>
              <a:t>Management</a:t>
            </a:r>
          </a:p>
        </p:txBody>
      </p:sp>
      <p:sp>
        <p:nvSpPr>
          <p:cNvPr id="304" name="Shape 304"/>
          <p:cNvSpPr/>
          <p:nvPr/>
        </p:nvSpPr>
        <p:spPr>
          <a:xfrm>
            <a:off x="3153925" y="2490450"/>
            <a:ext cx="907500" cy="323700"/>
          </a:xfrm>
          <a:prstGeom prst="foldedCorner">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Request</a:t>
            </a:r>
          </a:p>
        </p:txBody>
      </p:sp>
      <p:sp>
        <p:nvSpPr>
          <p:cNvPr id="305" name="Shape 305"/>
          <p:cNvSpPr txBox="1"/>
          <p:nvPr/>
        </p:nvSpPr>
        <p:spPr>
          <a:xfrm>
            <a:off x="134825" y="3633450"/>
            <a:ext cx="784200" cy="389400"/>
          </a:xfrm>
          <a:prstGeom prst="rect">
            <a:avLst/>
          </a:prstGeom>
          <a:noFill/>
          <a:ln>
            <a:noFill/>
          </a:ln>
        </p:spPr>
        <p:txBody>
          <a:bodyPr lIns="91425" tIns="91425" rIns="91425" bIns="91425" anchor="t" anchorCtr="0">
            <a:noAutofit/>
          </a:bodyPr>
          <a:lstStyle/>
          <a:p>
            <a:pPr lvl="0" rtl="0">
              <a:spcBef>
                <a:spcPts val="0"/>
              </a:spcBef>
              <a:buNone/>
            </a:pPr>
            <a:r>
              <a:rPr lang="en" sz="1000"/>
              <a:t>Developer</a:t>
            </a:r>
          </a:p>
        </p:txBody>
      </p:sp>
      <p:cxnSp>
        <p:nvCxnSpPr>
          <p:cNvPr id="306" name="Shape 306"/>
          <p:cNvCxnSpPr>
            <a:stCxn id="307" idx="0"/>
            <a:endCxn id="308" idx="2"/>
          </p:cNvCxnSpPr>
          <p:nvPr/>
        </p:nvCxnSpPr>
        <p:spPr>
          <a:xfrm rot="-5400000">
            <a:off x="970550" y="1717775"/>
            <a:ext cx="618600" cy="1582800"/>
          </a:xfrm>
          <a:prstGeom prst="curvedConnector2">
            <a:avLst/>
          </a:prstGeom>
          <a:noFill/>
          <a:ln w="19050" cap="flat" cmpd="sng">
            <a:solidFill>
              <a:srgbClr val="434343"/>
            </a:solidFill>
            <a:prstDash val="solid"/>
            <a:round/>
            <a:headEnd type="none" w="lg" len="lg"/>
            <a:tailEnd type="triangle" w="lg" len="lg"/>
          </a:ln>
        </p:spPr>
      </p:cxnSp>
      <p:sp>
        <p:nvSpPr>
          <p:cNvPr id="307" name="Shape 307"/>
          <p:cNvSpPr/>
          <p:nvPr/>
        </p:nvSpPr>
        <p:spPr>
          <a:xfrm>
            <a:off x="397700" y="2818475"/>
            <a:ext cx="181499" cy="228600"/>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308" name="Shape 308"/>
          <p:cNvSpPr/>
          <p:nvPr/>
        </p:nvSpPr>
        <p:spPr>
          <a:xfrm>
            <a:off x="2071225" y="2123537"/>
            <a:ext cx="234899" cy="152399"/>
          </a:xfrm>
          <a:prstGeom prst="ellipse">
            <a:avLst/>
          </a:prstGeom>
          <a:noFill/>
          <a:ln>
            <a:noFill/>
          </a:ln>
        </p:spPr>
        <p:txBody>
          <a:bodyPr lIns="91425" tIns="91425" rIns="91425" bIns="91425" anchor="ctr" anchorCtr="0">
            <a:noAutofit/>
          </a:bodyPr>
          <a:lstStyle/>
          <a:p>
            <a:pPr>
              <a:spcBef>
                <a:spcPts val="0"/>
              </a:spcBef>
              <a:buNone/>
            </a:pPr>
            <a:endParaRPr/>
          </a:p>
        </p:txBody>
      </p:sp>
      <p:graphicFrame>
        <p:nvGraphicFramePr>
          <p:cNvPr id="309" name="Shape 309"/>
          <p:cNvGraphicFramePr/>
          <p:nvPr/>
        </p:nvGraphicFramePr>
        <p:xfrm>
          <a:off x="4845425" y="1530175"/>
          <a:ext cx="4101650" cy="5293650"/>
        </p:xfrm>
        <a:graphic>
          <a:graphicData uri="http://schemas.openxmlformats.org/drawingml/2006/table">
            <a:tbl>
              <a:tblPr>
                <a:noFill/>
                <a:tableStyleId>{143C4F84-E2D0-42C5-BDF9-7EE03FAD9664}</a:tableStyleId>
              </a:tblPr>
              <a:tblGrid>
                <a:gridCol w="2587050"/>
                <a:gridCol w="1514600"/>
              </a:tblGrid>
              <a:tr h="656550">
                <a:tc>
                  <a:txBody>
                    <a:bodyPr/>
                    <a:lstStyle/>
                    <a:p>
                      <a:pPr lvl="0" algn="ctr" rtl="0">
                        <a:spcBef>
                          <a:spcPts val="0"/>
                        </a:spcBef>
                        <a:buNone/>
                      </a:pPr>
                      <a:r>
                        <a:rPr lang="en" b="1"/>
                        <a:t>Task</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CCCCCC"/>
                    </a:solidFill>
                  </a:tcPr>
                </a:tc>
                <a:tc>
                  <a:txBody>
                    <a:bodyPr/>
                    <a:lstStyle/>
                    <a:p>
                      <a:pPr lvl="0" algn="ctr" rtl="0">
                        <a:spcBef>
                          <a:spcPts val="0"/>
                        </a:spcBef>
                        <a:buNone/>
                      </a:pPr>
                      <a:r>
                        <a:rPr lang="en" b="1"/>
                        <a:t>Time (Minutes)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CCCCCC"/>
                    </a:solidFill>
                  </a:tcPr>
                </a:tc>
              </a:tr>
              <a:tr h="386425">
                <a:tc>
                  <a:txBody>
                    <a:bodyPr/>
                    <a:lstStyle/>
                    <a:p>
                      <a:pPr lvl="0" rtl="0">
                        <a:spcBef>
                          <a:spcPts val="0"/>
                        </a:spcBef>
                        <a:buNone/>
                      </a:pPr>
                      <a:r>
                        <a:rPr lang="en" sz="1100"/>
                        <a:t>Create Virtual Machine</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a:t>1</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t>Add Storage and Networking</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a:t>1</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strike="sngStrike">
                          <a:solidFill>
                            <a:schemeClr val="dk1"/>
                          </a:solidFill>
                        </a:rPr>
                        <a:t>Queue Between Teams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strike="sngStrike"/>
                        <a:t>60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t>Install Operating System</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a:t>5</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strike="sngStrike"/>
                        <a:t>Wait After Install</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strike="sngStrike"/>
                        <a:t>30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t>Configure Operating System</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a:t>3</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t>Install Application Platforms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a:t>4</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t>Configure Application Platforms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a:t>5</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strike="sngStrike"/>
                        <a:t>Queue Between Teams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strike="sngStrike"/>
                        <a:t>90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t>Security Configuration and Scan</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c>
                  <a:txBody>
                    <a:bodyPr/>
                    <a:lstStyle/>
                    <a:p>
                      <a:pPr lvl="0" algn="ctr" rtl="0">
                        <a:spcBef>
                          <a:spcPts val="0"/>
                        </a:spcBef>
                        <a:buNone/>
                      </a:pPr>
                      <a:r>
                        <a:rPr lang="en" sz="1100"/>
                        <a:t>2</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t>Active Work Time</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CCCCCC"/>
                    </a:solidFill>
                  </a:tcPr>
                </a:tc>
                <a:tc>
                  <a:txBody>
                    <a:bodyPr/>
                    <a:lstStyle/>
                    <a:p>
                      <a:pPr lvl="0" algn="ctr" rtl="0">
                        <a:spcBef>
                          <a:spcPts val="0"/>
                        </a:spcBef>
                        <a:buNone/>
                      </a:pPr>
                      <a:r>
                        <a:rPr lang="en" sz="1100"/>
                        <a:t>0</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r h="386425">
                <a:tc>
                  <a:txBody>
                    <a:bodyPr/>
                    <a:lstStyle/>
                    <a:p>
                      <a:pPr lvl="0" rtl="0">
                        <a:spcBef>
                          <a:spcPts val="0"/>
                        </a:spcBef>
                        <a:buNone/>
                      </a:pPr>
                      <a:r>
                        <a:rPr lang="en" sz="1100"/>
                        <a:t>Total Time</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CCCCCC"/>
                    </a:solidFill>
                  </a:tcPr>
                </a:tc>
                <a:tc>
                  <a:txBody>
                    <a:bodyPr/>
                    <a:lstStyle/>
                    <a:p>
                      <a:pPr lvl="0" algn="ctr" rtl="0">
                        <a:spcBef>
                          <a:spcPts val="0"/>
                        </a:spcBef>
                        <a:buNone/>
                      </a:pPr>
                      <a:r>
                        <a:rPr lang="en" sz="1100">
                          <a:solidFill>
                            <a:schemeClr val="dk1"/>
                          </a:solidFill>
                        </a:rPr>
                        <a:t>21 Minutes</a:t>
                      </a:r>
                    </a:p>
                  </a:txBody>
                  <a:tcPr marL="91425" marR="91425" marT="91425" marB="91425" anchor="ctr">
                    <a:lnL w="28575" cap="flat" cmpd="sng">
                      <a:solidFill>
                        <a:srgbClr val="9E9E9E"/>
                      </a:solidFill>
                      <a:prstDash val="solid"/>
                      <a:round/>
                      <a:headEnd type="none" w="med" len="med"/>
                      <a:tailEnd type="none" w="med" len="med"/>
                    </a:lnL>
                    <a:lnR w="28575" cap="flat" cmpd="sng">
                      <a:solidFill>
                        <a:srgbClr val="9E9E9E"/>
                      </a:solidFill>
                      <a:prstDash val="solid"/>
                      <a:round/>
                      <a:headEnd type="none" w="med" len="med"/>
                      <a:tailEnd type="none" w="med" len="med"/>
                    </a:lnR>
                    <a:lnT w="28575" cap="flat" cmpd="sng">
                      <a:solidFill>
                        <a:srgbClr val="9E9E9E"/>
                      </a:solidFill>
                      <a:prstDash val="solid"/>
                      <a:round/>
                      <a:headEnd type="none" w="med" len="med"/>
                      <a:tailEnd type="none" w="med" len="med"/>
                    </a:lnT>
                    <a:lnB w="28575" cap="flat" cmpd="sng">
                      <a:solidFill>
                        <a:srgbClr val="9E9E9E"/>
                      </a:solidFill>
                      <a:prstDash val="solid"/>
                      <a:round/>
                      <a:headEnd type="none" w="med" len="med"/>
                      <a:tailEnd type="none" w="med" len="med"/>
                    </a:lnB>
                    <a:solidFill>
                      <a:srgbClr val="FFFFFF"/>
                    </a:solidFill>
                  </a:tcPr>
                </a:tc>
              </a:tr>
            </a:tbl>
          </a:graphicData>
        </a:graphic>
      </p:graphicFrame>
      <p:cxnSp>
        <p:nvCxnSpPr>
          <p:cNvPr id="310" name="Shape 310"/>
          <p:cNvCxnSpPr/>
          <p:nvPr/>
        </p:nvCxnSpPr>
        <p:spPr>
          <a:xfrm>
            <a:off x="3519650" y="2888675"/>
            <a:ext cx="1211099" cy="216900"/>
          </a:xfrm>
          <a:prstGeom prst="straightConnector1">
            <a:avLst/>
          </a:prstGeom>
          <a:noFill/>
          <a:ln w="19050" cap="flat" cmpd="sng">
            <a:solidFill>
              <a:srgbClr val="434343"/>
            </a:solidFill>
            <a:prstDash val="solid"/>
            <a:round/>
            <a:headEnd type="none" w="lg" len="lg"/>
            <a:tailEnd type="triangle" w="lg" len="lg"/>
          </a:ln>
        </p:spPr>
      </p:cxnSp>
      <p:sp>
        <p:nvSpPr>
          <p:cNvPr id="311" name="Shape 311"/>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ACCELERATE SERVICE DELIVERY</a:t>
            </a:r>
          </a:p>
          <a:p>
            <a:pPr lvl="0" rtl="0">
              <a:spcBef>
                <a:spcPts val="0"/>
              </a:spcBef>
              <a:buClr>
                <a:schemeClr val="dk1"/>
              </a:buClr>
              <a:buSzPct val="25000"/>
              <a:buFont typeface="Arial"/>
              <a:buNone/>
            </a:pPr>
            <a:r>
              <a:rPr lang="en" sz="1800">
                <a:solidFill>
                  <a:schemeClr val="dk1"/>
                </a:solidFill>
              </a:rPr>
              <a:t>EXAMPLE </a:t>
            </a:r>
          </a:p>
        </p:txBody>
      </p:sp>
      <p:pic>
        <p:nvPicPr>
          <p:cNvPr id="312" name="Shape 312"/>
          <p:cNvPicPr preferRelativeResize="0"/>
          <p:nvPr/>
        </p:nvPicPr>
        <p:blipFill>
          <a:blip r:embed="rId4">
            <a:alphaModFix/>
          </a:blip>
          <a:stretch>
            <a:fillRect/>
          </a:stretch>
        </p:blipFill>
        <p:spPr>
          <a:xfrm>
            <a:off x="441325" y="4637525"/>
            <a:ext cx="561900" cy="868384"/>
          </a:xfrm>
          <a:prstGeom prst="rect">
            <a:avLst/>
          </a:prstGeom>
          <a:noFill/>
          <a:ln>
            <a:noFill/>
          </a:ln>
        </p:spPr>
      </p:pic>
      <p:sp>
        <p:nvSpPr>
          <p:cNvPr id="313" name="Shape 313"/>
          <p:cNvSpPr txBox="1"/>
          <p:nvPr/>
        </p:nvSpPr>
        <p:spPr>
          <a:xfrm>
            <a:off x="177775" y="5473750"/>
            <a:ext cx="1044900" cy="228600"/>
          </a:xfrm>
          <a:prstGeom prst="rect">
            <a:avLst/>
          </a:prstGeom>
          <a:noFill/>
          <a:ln>
            <a:noFill/>
          </a:ln>
        </p:spPr>
        <p:txBody>
          <a:bodyPr lIns="91425" tIns="91425" rIns="91425" bIns="91425" anchor="t" anchorCtr="0">
            <a:noAutofit/>
          </a:bodyPr>
          <a:lstStyle/>
          <a:p>
            <a:pPr lvl="0" algn="ctr" rtl="0">
              <a:spcBef>
                <a:spcPts val="0"/>
              </a:spcBef>
              <a:buNone/>
            </a:pPr>
            <a:r>
              <a:rPr lang="en" sz="1100"/>
              <a:t>Head of </a:t>
            </a:r>
            <a:br>
              <a:rPr lang="en" sz="1100"/>
            </a:br>
            <a:r>
              <a:rPr lang="en" sz="1100"/>
              <a:t>Operations</a:t>
            </a:r>
          </a:p>
        </p:txBody>
      </p:sp>
      <p:sp>
        <p:nvSpPr>
          <p:cNvPr id="314" name="Shape 314"/>
          <p:cNvSpPr/>
          <p:nvPr/>
        </p:nvSpPr>
        <p:spPr>
          <a:xfrm>
            <a:off x="1714175" y="4492300"/>
            <a:ext cx="2948999" cy="1086900"/>
          </a:xfrm>
          <a:prstGeom prst="wedgeRoundRectCallout">
            <a:avLst>
              <a:gd name="adj1" fmla="val -76311"/>
              <a:gd name="adj2" fmla="val -30003"/>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15" name="Shape 315"/>
          <p:cNvSpPr txBox="1"/>
          <p:nvPr/>
        </p:nvSpPr>
        <p:spPr>
          <a:xfrm>
            <a:off x="1811447" y="4619932"/>
            <a:ext cx="2769299" cy="870300"/>
          </a:xfrm>
          <a:prstGeom prst="rect">
            <a:avLst/>
          </a:prstGeom>
          <a:noFill/>
          <a:ln>
            <a:noFill/>
          </a:ln>
        </p:spPr>
        <p:txBody>
          <a:bodyPr lIns="91425" tIns="91425" rIns="91425" bIns="91425" anchor="t" anchorCtr="0">
            <a:noAutofit/>
          </a:bodyPr>
          <a:lstStyle/>
          <a:p>
            <a:pPr lvl="0" rtl="0">
              <a:spcBef>
                <a:spcPts val="0"/>
              </a:spcBef>
              <a:buNone/>
            </a:pPr>
            <a:r>
              <a:rPr lang="en">
                <a:solidFill>
                  <a:srgbClr val="0000FF"/>
                </a:solidFill>
              </a:rPr>
              <a:t>Reduced Human Error</a:t>
            </a:r>
          </a:p>
          <a:p>
            <a:pPr lvl="0" rtl="0">
              <a:spcBef>
                <a:spcPts val="0"/>
              </a:spcBef>
              <a:buNone/>
            </a:pPr>
            <a:r>
              <a:rPr lang="en">
                <a:solidFill>
                  <a:srgbClr val="0000FF"/>
                </a:solidFill>
              </a:rPr>
              <a:t>Removed Active Work Time</a:t>
            </a:r>
          </a:p>
          <a:p>
            <a:pPr lvl="0" rtl="0">
              <a:spcBef>
                <a:spcPts val="0"/>
              </a:spcBef>
              <a:buNone/>
            </a:pPr>
            <a:r>
              <a:rPr lang="en">
                <a:solidFill>
                  <a:srgbClr val="0000FF"/>
                </a:solidFill>
              </a:rPr>
              <a:t>Cut Total Time By &gt;95%</a:t>
            </a:r>
          </a:p>
          <a:p>
            <a:pPr lvl="0" rtl="0">
              <a:spcBef>
                <a:spcPts val="0"/>
              </a:spcBef>
              <a:buNone/>
            </a:pPr>
            <a:endParaRPr>
              <a:solidFill>
                <a:srgbClr val="0000FF"/>
              </a:solidFill>
            </a:endParaRPr>
          </a:p>
        </p:txBody>
      </p:sp>
    </p:spTree>
  </p:cSld>
  <p:clrMapOvr>
    <a:masterClrMapping/>
  </p:clrMapOvr>
  <p:transition xmlns:p14="http://schemas.microsoft.com/office/powerpoint/2010/main" spd="slow">
    <p:cut/>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ACCELERATE SERVICE DELIVERY</a:t>
            </a:r>
            <a:br>
              <a:rPr lang="en" sz="3000"/>
            </a:br>
            <a:endParaRPr lang="en" sz="3000"/>
          </a:p>
        </p:txBody>
      </p:sp>
      <p:pic>
        <p:nvPicPr>
          <p:cNvPr id="321" name="Shape 321"/>
          <p:cNvPicPr preferRelativeResize="0"/>
          <p:nvPr/>
        </p:nvPicPr>
        <p:blipFill>
          <a:blip r:embed="rId3">
            <a:alphaModFix/>
          </a:blip>
          <a:stretch>
            <a:fillRect/>
          </a:stretch>
        </p:blipFill>
        <p:spPr>
          <a:xfrm>
            <a:off x="1203325" y="1741624"/>
            <a:ext cx="1873799" cy="413550"/>
          </a:xfrm>
          <a:prstGeom prst="rect">
            <a:avLst/>
          </a:prstGeom>
          <a:noFill/>
          <a:ln>
            <a:noFill/>
          </a:ln>
        </p:spPr>
      </p:pic>
      <p:cxnSp>
        <p:nvCxnSpPr>
          <p:cNvPr id="322" name="Shape 322"/>
          <p:cNvCxnSpPr/>
          <p:nvPr/>
        </p:nvCxnSpPr>
        <p:spPr>
          <a:xfrm>
            <a:off x="4212300" y="1972125"/>
            <a:ext cx="33599" cy="3996899"/>
          </a:xfrm>
          <a:prstGeom prst="straightConnector1">
            <a:avLst/>
          </a:prstGeom>
          <a:noFill/>
          <a:ln w="19050" cap="flat" cmpd="sng">
            <a:solidFill>
              <a:srgbClr val="434343"/>
            </a:solidFill>
            <a:prstDash val="solid"/>
            <a:round/>
            <a:headEnd type="none" w="lg" len="lg"/>
            <a:tailEnd type="none" w="lg" len="lg"/>
          </a:ln>
        </p:spPr>
      </p:cxnSp>
      <p:sp>
        <p:nvSpPr>
          <p:cNvPr id="323" name="Shape 323"/>
          <p:cNvSpPr txBox="1"/>
          <p:nvPr/>
        </p:nvSpPr>
        <p:spPr>
          <a:xfrm>
            <a:off x="3210825" y="6543825"/>
            <a:ext cx="3357299" cy="86399"/>
          </a:xfrm>
          <a:prstGeom prst="rect">
            <a:avLst/>
          </a:prstGeom>
          <a:noFill/>
          <a:ln>
            <a:noFill/>
          </a:ln>
        </p:spPr>
        <p:txBody>
          <a:bodyPr lIns="0" tIns="0" rIns="0" bIns="0" anchor="t" anchorCtr="0">
            <a:noAutofit/>
          </a:bodyPr>
          <a:lstStyle/>
          <a:p>
            <a:pPr lvl="0" rtl="0">
              <a:lnSpc>
                <a:spcPct val="138000"/>
              </a:lnSpc>
              <a:spcBef>
                <a:spcPts val="0"/>
              </a:spcBef>
              <a:buClr>
                <a:schemeClr val="dk1"/>
              </a:buClr>
              <a:buSzPct val="183333"/>
              <a:buFont typeface="Arial"/>
              <a:buNone/>
            </a:pPr>
            <a:r>
              <a:rPr lang="en" sz="600" b="1"/>
              <a:t>http://www.redhat.com/en/resources/g-able-improves-resource-allocation-red-hat-solutions</a:t>
            </a:r>
          </a:p>
          <a:p>
            <a:pPr marL="0" marR="0" lvl="0" indent="0" algn="l" rtl="0">
              <a:lnSpc>
                <a:spcPct val="100000"/>
              </a:lnSpc>
              <a:spcBef>
                <a:spcPts val="0"/>
              </a:spcBef>
              <a:spcAft>
                <a:spcPts val="0"/>
              </a:spcAft>
              <a:buClr>
                <a:srgbClr val="37424A"/>
              </a:buClr>
              <a:buFont typeface="Arial"/>
              <a:buNone/>
            </a:pPr>
            <a:endParaRPr sz="600">
              <a:solidFill>
                <a:srgbClr val="37424A"/>
              </a:solidFill>
            </a:endParaRPr>
          </a:p>
        </p:txBody>
      </p:sp>
      <p:sp>
        <p:nvSpPr>
          <p:cNvPr id="324" name="Shape 324"/>
          <p:cNvSpPr txBox="1"/>
          <p:nvPr/>
        </p:nvSpPr>
        <p:spPr>
          <a:xfrm>
            <a:off x="4881450" y="2602950"/>
            <a:ext cx="2896199" cy="3000000"/>
          </a:xfrm>
          <a:prstGeom prst="rect">
            <a:avLst/>
          </a:prstGeom>
          <a:noFill/>
          <a:ln>
            <a:noFill/>
          </a:ln>
        </p:spPr>
        <p:txBody>
          <a:bodyPr lIns="91425" tIns="91425" rIns="91425" bIns="91425" anchor="ctr" anchorCtr="0">
            <a:noAutofit/>
          </a:bodyPr>
          <a:lstStyle/>
          <a:p>
            <a:pPr lvl="0" rtl="0">
              <a:spcBef>
                <a:spcPts val="0"/>
              </a:spcBef>
              <a:buNone/>
            </a:pPr>
            <a:r>
              <a:rPr lang="en" sz="1200"/>
              <a:t>“We used to require around 60 days from a physical server request to the actual installation. With Red Hat Enterprise Virtualization and support through Red Hat CloudForms, provisioning now is almost 95% faster than it used to be.”</a:t>
            </a:r>
          </a:p>
          <a:p>
            <a:pPr lvl="0" rtl="0">
              <a:spcBef>
                <a:spcPts val="0"/>
              </a:spcBef>
              <a:buNone/>
            </a:pPr>
            <a:endParaRPr/>
          </a:p>
          <a:p>
            <a:pPr lvl="0" rtl="0">
              <a:spcBef>
                <a:spcPts val="0"/>
              </a:spcBef>
              <a:buNone/>
            </a:pPr>
            <a:r>
              <a:rPr lang="en" sz="1000"/>
              <a:t>WORATHEP ARAMKUL</a:t>
            </a:r>
          </a:p>
          <a:p>
            <a:pPr lvl="0" rtl="0">
              <a:spcBef>
                <a:spcPts val="0"/>
              </a:spcBef>
              <a:buNone/>
            </a:pPr>
            <a:r>
              <a:rPr lang="en" sz="1000"/>
              <a:t>CLIENT MANAGEMENT AND BUSINESS</a:t>
            </a:r>
          </a:p>
          <a:p>
            <a:pPr lvl="0" rtl="0">
              <a:spcBef>
                <a:spcPts val="0"/>
              </a:spcBef>
              <a:buNone/>
            </a:pPr>
            <a:r>
              <a:rPr lang="en" sz="1000"/>
              <a:t>DEVELOPMENT MANAGER, G-ABLE</a:t>
            </a:r>
          </a:p>
        </p:txBody>
      </p:sp>
      <p:pic>
        <p:nvPicPr>
          <p:cNvPr id="325" name="Shape 325"/>
          <p:cNvPicPr preferRelativeResize="0"/>
          <p:nvPr/>
        </p:nvPicPr>
        <p:blipFill>
          <a:blip r:embed="rId4">
            <a:alphaModFix/>
          </a:blip>
          <a:stretch>
            <a:fillRect/>
          </a:stretch>
        </p:blipFill>
        <p:spPr>
          <a:xfrm>
            <a:off x="5436023" y="1589012"/>
            <a:ext cx="1777150" cy="718775"/>
          </a:xfrm>
          <a:prstGeom prst="rect">
            <a:avLst/>
          </a:prstGeom>
          <a:noFill/>
          <a:ln>
            <a:noFill/>
          </a:ln>
        </p:spPr>
      </p:pic>
      <p:sp>
        <p:nvSpPr>
          <p:cNvPr id="326" name="Shape 326"/>
          <p:cNvSpPr txBox="1"/>
          <p:nvPr/>
        </p:nvSpPr>
        <p:spPr>
          <a:xfrm>
            <a:off x="3210825" y="6386275"/>
            <a:ext cx="3357299" cy="122400"/>
          </a:xfrm>
          <a:prstGeom prst="rect">
            <a:avLst/>
          </a:prstGeom>
          <a:noFill/>
          <a:ln>
            <a:noFill/>
          </a:ln>
        </p:spPr>
        <p:txBody>
          <a:bodyPr lIns="0" tIns="0" rIns="0" bIns="0" anchor="t" anchorCtr="0">
            <a:noAutofit/>
          </a:bodyPr>
          <a:lstStyle/>
          <a:p>
            <a:pPr marL="0" marR="0" lvl="0" indent="0" algn="l" rtl="0">
              <a:lnSpc>
                <a:spcPct val="100000"/>
              </a:lnSpc>
              <a:spcBef>
                <a:spcPts val="0"/>
              </a:spcBef>
              <a:spcAft>
                <a:spcPts val="0"/>
              </a:spcAft>
              <a:buClr>
                <a:srgbClr val="37424A"/>
              </a:buClr>
              <a:buSzPct val="25000"/>
              <a:buFont typeface="Arial"/>
              <a:buNone/>
            </a:pPr>
            <a:r>
              <a:rPr lang="en" sz="600" b="1"/>
              <a:t>https://www.redhat.com/en/files/resources/en-rhcf-union-bank-12308517.pdf</a:t>
            </a:r>
          </a:p>
        </p:txBody>
      </p:sp>
      <p:sp>
        <p:nvSpPr>
          <p:cNvPr id="327" name="Shape 327"/>
          <p:cNvSpPr txBox="1"/>
          <p:nvPr/>
        </p:nvSpPr>
        <p:spPr>
          <a:xfrm>
            <a:off x="685800" y="2536400"/>
            <a:ext cx="3000000" cy="1530300"/>
          </a:xfrm>
          <a:prstGeom prst="rect">
            <a:avLst/>
          </a:prstGeom>
          <a:noFill/>
          <a:ln>
            <a:noFill/>
          </a:ln>
        </p:spPr>
        <p:txBody>
          <a:bodyPr lIns="91425" tIns="91425" rIns="91425" bIns="91425" anchor="ctr" anchorCtr="0">
            <a:noAutofit/>
          </a:bodyPr>
          <a:lstStyle/>
          <a:p>
            <a:pPr lvl="0" rtl="0">
              <a:spcBef>
                <a:spcPts val="0"/>
              </a:spcBef>
              <a:buNone/>
            </a:pPr>
            <a:r>
              <a:rPr lang="en" sz="1200"/>
              <a:t>“</a:t>
            </a:r>
            <a:r>
              <a:rPr lang="en" sz="1200">
                <a:solidFill>
                  <a:schemeClr val="dk1"/>
                </a:solidFill>
              </a:rPr>
              <a:t>Our internal experts were spending too much time managing inefficient processes. We needed a solution that would help us standardize and automate these processes so we could reduce our time to market for new applications.”</a:t>
            </a:r>
          </a:p>
          <a:p>
            <a:pPr lvl="0" rtl="0">
              <a:spcBef>
                <a:spcPts val="0"/>
              </a:spcBef>
              <a:buNone/>
            </a:pPr>
            <a:endParaRPr sz="1000">
              <a:solidFill>
                <a:schemeClr val="dk1"/>
              </a:solidFill>
            </a:endParaRPr>
          </a:p>
          <a:p>
            <a:pPr lvl="0" rtl="0">
              <a:spcBef>
                <a:spcPts val="0"/>
              </a:spcBef>
              <a:buNone/>
            </a:pPr>
            <a:r>
              <a:rPr lang="en" sz="1000">
                <a:solidFill>
                  <a:schemeClr val="dk1"/>
                </a:solidFill>
              </a:rPr>
              <a:t>DON O’CONNOR</a:t>
            </a:r>
          </a:p>
          <a:p>
            <a:pPr lvl="0" rtl="0">
              <a:spcBef>
                <a:spcPts val="0"/>
              </a:spcBef>
              <a:buNone/>
            </a:pPr>
            <a:r>
              <a:rPr lang="en" sz="1000">
                <a:solidFill>
                  <a:schemeClr val="dk1"/>
                </a:solidFill>
              </a:rPr>
              <a:t>MANAGING DIRECTOR</a:t>
            </a:r>
          </a:p>
          <a:p>
            <a:pPr lvl="0" rtl="0">
              <a:spcBef>
                <a:spcPts val="0"/>
              </a:spcBef>
              <a:buNone/>
            </a:pPr>
            <a:r>
              <a:rPr lang="en" sz="1000">
                <a:solidFill>
                  <a:schemeClr val="dk1"/>
                </a:solidFill>
              </a:rPr>
              <a:t>TECHNOLOGY OPERATIONS</a:t>
            </a:r>
          </a:p>
          <a:p>
            <a:pPr lvl="0" rtl="0">
              <a:spcBef>
                <a:spcPts val="0"/>
              </a:spcBef>
              <a:buNone/>
            </a:pPr>
            <a:endParaRPr sz="1000">
              <a:solidFill>
                <a:schemeClr val="dk1"/>
              </a:solidFill>
            </a:endParaRPr>
          </a:p>
        </p:txBody>
      </p:sp>
      <p:sp>
        <p:nvSpPr>
          <p:cNvPr id="328" name="Shape 328"/>
          <p:cNvSpPr txBox="1"/>
          <p:nvPr/>
        </p:nvSpPr>
        <p:spPr>
          <a:xfrm>
            <a:off x="685800" y="4332000"/>
            <a:ext cx="3000000" cy="1865400"/>
          </a:xfrm>
          <a:prstGeom prst="rect">
            <a:avLst/>
          </a:prstGeom>
          <a:noFill/>
          <a:ln>
            <a:noFill/>
          </a:ln>
        </p:spPr>
        <p:txBody>
          <a:bodyPr lIns="91425" tIns="91425" rIns="91425" bIns="91425" anchor="ctr" anchorCtr="0">
            <a:noAutofit/>
          </a:bodyPr>
          <a:lstStyle/>
          <a:p>
            <a:pPr lvl="0" rtl="0">
              <a:spcBef>
                <a:spcPts val="0"/>
              </a:spcBef>
              <a:buNone/>
            </a:pPr>
            <a:r>
              <a:rPr lang="en" sz="1200"/>
              <a:t>“We have eliminated manual processes and bottlenecks by leveraging automation. Delivery of new application environments which used to take weeks, now takes a few hours.”</a:t>
            </a:r>
            <a:br>
              <a:rPr lang="en" sz="1200"/>
            </a:br>
            <a:r>
              <a:rPr lang="en" sz="1200"/>
              <a:t/>
            </a:r>
            <a:br>
              <a:rPr lang="en" sz="1200"/>
            </a:br>
            <a:r>
              <a:rPr lang="en" sz="1000">
                <a:solidFill>
                  <a:schemeClr val="dk1"/>
                </a:solidFill>
              </a:rPr>
              <a:t>FRANK VENDITTI, </a:t>
            </a:r>
          </a:p>
          <a:p>
            <a:pPr lvl="0" rtl="0">
              <a:spcBef>
                <a:spcPts val="0"/>
              </a:spcBef>
              <a:buNone/>
            </a:pPr>
            <a:r>
              <a:rPr lang="en" sz="1000">
                <a:solidFill>
                  <a:schemeClr val="dk1"/>
                </a:solidFill>
              </a:rPr>
              <a:t>CHIEF INFRASTRUCTURE ARCHITECT</a:t>
            </a:r>
          </a:p>
          <a:p>
            <a:pPr lvl="0" rtl="0">
              <a:spcBef>
                <a:spcPts val="0"/>
              </a:spcBef>
              <a:buNone/>
            </a:pPr>
            <a:r>
              <a:rPr lang="en" sz="1000">
                <a:solidFill>
                  <a:schemeClr val="dk1"/>
                </a:solidFill>
              </a:rPr>
              <a:t>UNION BANK</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1"/>
                                        </p:tgtEl>
                                        <p:attrNameLst>
                                          <p:attrName>style.visibility</p:attrName>
                                        </p:attrNameLst>
                                      </p:cBhvr>
                                      <p:to>
                                        <p:strVal val="visible"/>
                                      </p:to>
                                    </p:set>
                                    <p:animEffect transition="in" filter="fade">
                                      <p:cBhvr>
                                        <p:cTn id="7" dur="1000"/>
                                        <p:tgtEl>
                                          <p:spTgt spid="321"/>
                                        </p:tgtEl>
                                      </p:cBhvr>
                                    </p:animEffect>
                                  </p:childTnLst>
                                </p:cTn>
                              </p:par>
                              <p:par>
                                <p:cTn id="8" presetID="10" presetClass="entr" presetSubtype="0" fill="hold" nodeType="withEffect">
                                  <p:stCondLst>
                                    <p:cond delay="0"/>
                                  </p:stCondLst>
                                  <p:childTnLst>
                                    <p:set>
                                      <p:cBhvr>
                                        <p:cTn id="9" dur="1" fill="hold">
                                          <p:stCondLst>
                                            <p:cond delay="0"/>
                                          </p:stCondLst>
                                        </p:cTn>
                                        <p:tgtEl>
                                          <p:spTgt spid="327"/>
                                        </p:tgtEl>
                                        <p:attrNameLst>
                                          <p:attrName>style.visibility</p:attrName>
                                        </p:attrNameLst>
                                      </p:cBhvr>
                                      <p:to>
                                        <p:strVal val="visible"/>
                                      </p:to>
                                    </p:set>
                                    <p:animEffect transition="in" filter="fade">
                                      <p:cBhvr>
                                        <p:cTn id="10" dur="1000"/>
                                        <p:tgtEl>
                                          <p:spTgt spid="327"/>
                                        </p:tgtEl>
                                      </p:cBhvr>
                                    </p:animEffect>
                                  </p:childTnLst>
                                </p:cTn>
                              </p:par>
                              <p:par>
                                <p:cTn id="11" presetID="10" presetClass="entr" presetSubtype="0" fill="hold" nodeType="withEffect">
                                  <p:stCondLst>
                                    <p:cond delay="0"/>
                                  </p:stCondLst>
                                  <p:childTnLst>
                                    <p:set>
                                      <p:cBhvr>
                                        <p:cTn id="12" dur="1" fill="hold">
                                          <p:stCondLst>
                                            <p:cond delay="0"/>
                                          </p:stCondLst>
                                        </p:cTn>
                                        <p:tgtEl>
                                          <p:spTgt spid="328"/>
                                        </p:tgtEl>
                                        <p:attrNameLst>
                                          <p:attrName>style.visibility</p:attrName>
                                        </p:attrNameLst>
                                      </p:cBhvr>
                                      <p:to>
                                        <p:strVal val="visible"/>
                                      </p:to>
                                    </p:set>
                                    <p:animEffect transition="in" filter="fade">
                                      <p:cBhvr>
                                        <p:cTn id="13" dur="1000"/>
                                        <p:tgtEl>
                                          <p:spTgt spid="32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24"/>
                                        </p:tgtEl>
                                        <p:attrNameLst>
                                          <p:attrName>style.visibility</p:attrName>
                                        </p:attrNameLst>
                                      </p:cBhvr>
                                      <p:to>
                                        <p:strVal val="visible"/>
                                      </p:to>
                                    </p:set>
                                    <p:animEffect transition="in" filter="fade">
                                      <p:cBhvr>
                                        <p:cTn id="18" dur="1000"/>
                                        <p:tgtEl>
                                          <p:spTgt spid="324"/>
                                        </p:tgtEl>
                                      </p:cBhvr>
                                    </p:animEffect>
                                  </p:childTnLst>
                                </p:cTn>
                              </p:par>
                              <p:par>
                                <p:cTn id="19" presetID="10" presetClass="entr" presetSubtype="0" fill="hold" nodeType="withEffect">
                                  <p:stCondLst>
                                    <p:cond delay="0"/>
                                  </p:stCondLst>
                                  <p:childTnLst>
                                    <p:set>
                                      <p:cBhvr>
                                        <p:cTn id="20" dur="1" fill="hold">
                                          <p:stCondLst>
                                            <p:cond delay="0"/>
                                          </p:stCondLst>
                                        </p:cTn>
                                        <p:tgtEl>
                                          <p:spTgt spid="325"/>
                                        </p:tgtEl>
                                        <p:attrNameLst>
                                          <p:attrName>style.visibility</p:attrName>
                                        </p:attrNameLst>
                                      </p:cBhvr>
                                      <p:to>
                                        <p:strVal val="visible"/>
                                      </p:to>
                                    </p:set>
                                    <p:animEffect transition="in" filter="fade">
                                      <p:cBhvr>
                                        <p:cTn id="21" dur="1000"/>
                                        <p:tgtEl>
                                          <p:spTgt spid="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2"/>
        <p:cNvGrpSpPr/>
        <p:nvPr/>
      </p:nvGrpSpPr>
      <p:grpSpPr>
        <a:xfrm>
          <a:off x="0" y="0"/>
          <a:ext cx="0" cy="0"/>
          <a:chOff x="0" y="0"/>
          <a:chExt cx="0" cy="0"/>
        </a:xfrm>
      </p:grpSpPr>
      <p:sp>
        <p:nvSpPr>
          <p:cNvPr id="333" name="Shape 333"/>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600"/>
              <a:t>THE CHALLENGE</a:t>
            </a:r>
          </a:p>
        </p:txBody>
      </p:sp>
      <p:sp>
        <p:nvSpPr>
          <p:cNvPr id="334" name="Shape 334"/>
          <p:cNvSpPr txBox="1">
            <a:spLocks noGrp="1"/>
          </p:cNvSpPr>
          <p:nvPr>
            <p:ph type="title" idx="2"/>
          </p:nvPr>
        </p:nvSpPr>
        <p:spPr>
          <a:xfrm>
            <a:off x="685801" y="1463400"/>
            <a:ext cx="7772400" cy="292799"/>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ENABLING DEVOPS IN A BI-MODAL WORLD</a:t>
            </a:r>
          </a:p>
        </p:txBody>
      </p:sp>
      <p:pic>
        <p:nvPicPr>
          <p:cNvPr id="335" name="Shape 335"/>
          <p:cNvPicPr preferRelativeResize="0"/>
          <p:nvPr/>
        </p:nvPicPr>
        <p:blipFill>
          <a:blip r:embed="rId3">
            <a:alphaModFix/>
          </a:blip>
          <a:stretch>
            <a:fillRect/>
          </a:stretch>
        </p:blipFill>
        <p:spPr>
          <a:xfrm>
            <a:off x="3430962" y="4366109"/>
            <a:ext cx="1019588" cy="456401"/>
          </a:xfrm>
          <a:prstGeom prst="rect">
            <a:avLst/>
          </a:prstGeom>
          <a:noFill/>
          <a:ln>
            <a:noFill/>
          </a:ln>
        </p:spPr>
      </p:pic>
      <p:pic>
        <p:nvPicPr>
          <p:cNvPr id="336" name="Shape 336"/>
          <p:cNvPicPr preferRelativeResize="0"/>
          <p:nvPr/>
        </p:nvPicPr>
        <p:blipFill>
          <a:blip r:embed="rId4">
            <a:alphaModFix/>
          </a:blip>
          <a:stretch>
            <a:fillRect/>
          </a:stretch>
        </p:blipFill>
        <p:spPr>
          <a:xfrm>
            <a:off x="3446451" y="3953734"/>
            <a:ext cx="300888" cy="310400"/>
          </a:xfrm>
          <a:prstGeom prst="rect">
            <a:avLst/>
          </a:prstGeom>
          <a:noFill/>
          <a:ln>
            <a:noFill/>
          </a:ln>
        </p:spPr>
      </p:pic>
      <p:pic>
        <p:nvPicPr>
          <p:cNvPr id="337" name="Shape 337"/>
          <p:cNvPicPr preferRelativeResize="0"/>
          <p:nvPr/>
        </p:nvPicPr>
        <p:blipFill>
          <a:blip r:embed="rId4">
            <a:alphaModFix/>
          </a:blip>
          <a:stretch>
            <a:fillRect/>
          </a:stretch>
        </p:blipFill>
        <p:spPr>
          <a:xfrm>
            <a:off x="3784500" y="3953734"/>
            <a:ext cx="300888" cy="310400"/>
          </a:xfrm>
          <a:prstGeom prst="rect">
            <a:avLst/>
          </a:prstGeom>
          <a:noFill/>
          <a:ln>
            <a:noFill/>
          </a:ln>
        </p:spPr>
      </p:pic>
      <p:pic>
        <p:nvPicPr>
          <p:cNvPr id="338" name="Shape 338"/>
          <p:cNvPicPr preferRelativeResize="0"/>
          <p:nvPr/>
        </p:nvPicPr>
        <p:blipFill>
          <a:blip r:embed="rId4">
            <a:alphaModFix/>
          </a:blip>
          <a:stretch>
            <a:fillRect/>
          </a:stretch>
        </p:blipFill>
        <p:spPr>
          <a:xfrm>
            <a:off x="4122549" y="3953734"/>
            <a:ext cx="300888" cy="310400"/>
          </a:xfrm>
          <a:prstGeom prst="rect">
            <a:avLst/>
          </a:prstGeom>
          <a:noFill/>
          <a:ln>
            <a:noFill/>
          </a:ln>
        </p:spPr>
      </p:pic>
      <p:pic>
        <p:nvPicPr>
          <p:cNvPr id="339" name="Shape 339"/>
          <p:cNvPicPr preferRelativeResize="0"/>
          <p:nvPr/>
        </p:nvPicPr>
        <p:blipFill>
          <a:blip r:embed="rId5">
            <a:alphaModFix/>
          </a:blip>
          <a:stretch>
            <a:fillRect/>
          </a:stretch>
        </p:blipFill>
        <p:spPr>
          <a:xfrm>
            <a:off x="4939611" y="4320900"/>
            <a:ext cx="817533" cy="566304"/>
          </a:xfrm>
          <a:prstGeom prst="rect">
            <a:avLst/>
          </a:prstGeom>
          <a:noFill/>
          <a:ln>
            <a:noFill/>
          </a:ln>
        </p:spPr>
      </p:pic>
      <p:sp>
        <p:nvSpPr>
          <p:cNvPr id="340" name="Shape 340"/>
          <p:cNvSpPr txBox="1">
            <a:spLocks noGrp="1"/>
          </p:cNvSpPr>
          <p:nvPr>
            <p:ph type="ctrTitle" idx="3"/>
          </p:nvPr>
        </p:nvSpPr>
        <p:spPr>
          <a:xfrm>
            <a:off x="3349674"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Virtual</a:t>
            </a:r>
          </a:p>
        </p:txBody>
      </p:sp>
      <p:sp>
        <p:nvSpPr>
          <p:cNvPr id="341" name="Shape 341"/>
          <p:cNvSpPr txBox="1">
            <a:spLocks noGrp="1"/>
          </p:cNvSpPr>
          <p:nvPr>
            <p:ph type="ctrTitle" idx="4"/>
          </p:nvPr>
        </p:nvSpPr>
        <p:spPr>
          <a:xfrm>
            <a:off x="4997471"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Private</a:t>
            </a:r>
          </a:p>
        </p:txBody>
      </p:sp>
      <p:sp>
        <p:nvSpPr>
          <p:cNvPr id="342" name="Shape 342"/>
          <p:cNvSpPr txBox="1">
            <a:spLocks noGrp="1"/>
          </p:cNvSpPr>
          <p:nvPr>
            <p:ph type="ctrTitle" idx="5"/>
          </p:nvPr>
        </p:nvSpPr>
        <p:spPr>
          <a:xfrm>
            <a:off x="1786496"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Physical</a:t>
            </a:r>
          </a:p>
        </p:txBody>
      </p:sp>
      <p:pic>
        <p:nvPicPr>
          <p:cNvPr id="343" name="Shape 343"/>
          <p:cNvPicPr preferRelativeResize="0"/>
          <p:nvPr/>
        </p:nvPicPr>
        <p:blipFill>
          <a:blip r:embed="rId6">
            <a:alphaModFix/>
          </a:blip>
          <a:stretch>
            <a:fillRect/>
          </a:stretch>
        </p:blipFill>
        <p:spPr>
          <a:xfrm>
            <a:off x="6076117" y="4291968"/>
            <a:ext cx="817526" cy="566307"/>
          </a:xfrm>
          <a:prstGeom prst="rect">
            <a:avLst/>
          </a:prstGeom>
          <a:noFill/>
          <a:ln>
            <a:noFill/>
          </a:ln>
        </p:spPr>
      </p:pic>
      <p:sp>
        <p:nvSpPr>
          <p:cNvPr id="344" name="Shape 344"/>
          <p:cNvSpPr txBox="1">
            <a:spLocks noGrp="1"/>
          </p:cNvSpPr>
          <p:nvPr>
            <p:ph type="ctrTitle" idx="6"/>
          </p:nvPr>
        </p:nvSpPr>
        <p:spPr>
          <a:xfrm>
            <a:off x="6149683"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Public</a:t>
            </a:r>
          </a:p>
        </p:txBody>
      </p:sp>
      <p:pic>
        <p:nvPicPr>
          <p:cNvPr id="345" name="Shape 345"/>
          <p:cNvPicPr preferRelativeResize="0"/>
          <p:nvPr/>
        </p:nvPicPr>
        <p:blipFill>
          <a:blip r:embed="rId4">
            <a:alphaModFix/>
          </a:blip>
          <a:stretch>
            <a:fillRect/>
          </a:stretch>
        </p:blipFill>
        <p:spPr>
          <a:xfrm>
            <a:off x="6001791" y="3928054"/>
            <a:ext cx="300888" cy="310400"/>
          </a:xfrm>
          <a:prstGeom prst="rect">
            <a:avLst/>
          </a:prstGeom>
          <a:noFill/>
          <a:ln>
            <a:noFill/>
          </a:ln>
        </p:spPr>
      </p:pic>
      <p:pic>
        <p:nvPicPr>
          <p:cNvPr id="346" name="Shape 346"/>
          <p:cNvPicPr preferRelativeResize="0"/>
          <p:nvPr/>
        </p:nvPicPr>
        <p:blipFill>
          <a:blip r:embed="rId7">
            <a:alphaModFix/>
          </a:blip>
          <a:stretch>
            <a:fillRect/>
          </a:stretch>
        </p:blipFill>
        <p:spPr>
          <a:xfrm>
            <a:off x="2627527" y="4366108"/>
            <a:ext cx="369887" cy="456402"/>
          </a:xfrm>
          <a:prstGeom prst="rect">
            <a:avLst/>
          </a:prstGeom>
          <a:noFill/>
          <a:ln>
            <a:noFill/>
          </a:ln>
        </p:spPr>
      </p:pic>
      <p:pic>
        <p:nvPicPr>
          <p:cNvPr id="347" name="Shape 347"/>
          <p:cNvPicPr preferRelativeResize="0"/>
          <p:nvPr/>
        </p:nvPicPr>
        <p:blipFill>
          <a:blip r:embed="rId7">
            <a:alphaModFix/>
          </a:blip>
          <a:stretch>
            <a:fillRect/>
          </a:stretch>
        </p:blipFill>
        <p:spPr>
          <a:xfrm>
            <a:off x="2222259" y="4366108"/>
            <a:ext cx="369887" cy="456402"/>
          </a:xfrm>
          <a:prstGeom prst="rect">
            <a:avLst/>
          </a:prstGeom>
          <a:noFill/>
          <a:ln>
            <a:noFill/>
          </a:ln>
        </p:spPr>
      </p:pic>
      <p:pic>
        <p:nvPicPr>
          <p:cNvPr id="348" name="Shape 348"/>
          <p:cNvPicPr preferRelativeResize="0"/>
          <p:nvPr/>
        </p:nvPicPr>
        <p:blipFill>
          <a:blip r:embed="rId7">
            <a:alphaModFix/>
          </a:blip>
          <a:stretch>
            <a:fillRect/>
          </a:stretch>
        </p:blipFill>
        <p:spPr>
          <a:xfrm>
            <a:off x="1816991" y="4366108"/>
            <a:ext cx="369887" cy="456402"/>
          </a:xfrm>
          <a:prstGeom prst="rect">
            <a:avLst/>
          </a:prstGeom>
          <a:noFill/>
          <a:ln>
            <a:noFill/>
          </a:ln>
        </p:spPr>
      </p:pic>
      <p:pic>
        <p:nvPicPr>
          <p:cNvPr id="349" name="Shape 349"/>
          <p:cNvPicPr preferRelativeResize="0"/>
          <p:nvPr/>
        </p:nvPicPr>
        <p:blipFill>
          <a:blip r:embed="rId4">
            <a:alphaModFix/>
          </a:blip>
          <a:stretch>
            <a:fillRect/>
          </a:stretch>
        </p:blipFill>
        <p:spPr>
          <a:xfrm>
            <a:off x="1895881" y="3953734"/>
            <a:ext cx="300888" cy="310400"/>
          </a:xfrm>
          <a:prstGeom prst="rect">
            <a:avLst/>
          </a:prstGeom>
          <a:noFill/>
          <a:ln>
            <a:noFill/>
          </a:ln>
        </p:spPr>
      </p:pic>
      <p:pic>
        <p:nvPicPr>
          <p:cNvPr id="350" name="Shape 350"/>
          <p:cNvPicPr preferRelativeResize="0"/>
          <p:nvPr/>
        </p:nvPicPr>
        <p:blipFill>
          <a:blip r:embed="rId4">
            <a:alphaModFix/>
          </a:blip>
          <a:stretch>
            <a:fillRect/>
          </a:stretch>
        </p:blipFill>
        <p:spPr>
          <a:xfrm>
            <a:off x="2233930" y="3953734"/>
            <a:ext cx="300888" cy="310400"/>
          </a:xfrm>
          <a:prstGeom prst="rect">
            <a:avLst/>
          </a:prstGeom>
          <a:noFill/>
          <a:ln>
            <a:noFill/>
          </a:ln>
        </p:spPr>
      </p:pic>
      <p:pic>
        <p:nvPicPr>
          <p:cNvPr id="351" name="Shape 351"/>
          <p:cNvPicPr preferRelativeResize="0"/>
          <p:nvPr/>
        </p:nvPicPr>
        <p:blipFill>
          <a:blip r:embed="rId4">
            <a:alphaModFix/>
          </a:blip>
          <a:stretch>
            <a:fillRect/>
          </a:stretch>
        </p:blipFill>
        <p:spPr>
          <a:xfrm>
            <a:off x="2571979" y="3953734"/>
            <a:ext cx="300888" cy="310400"/>
          </a:xfrm>
          <a:prstGeom prst="rect">
            <a:avLst/>
          </a:prstGeom>
          <a:noFill/>
          <a:ln>
            <a:noFill/>
          </a:ln>
        </p:spPr>
      </p:pic>
      <p:pic>
        <p:nvPicPr>
          <p:cNvPr id="352" name="Shape 352"/>
          <p:cNvPicPr preferRelativeResize="0"/>
          <p:nvPr/>
        </p:nvPicPr>
        <p:blipFill>
          <a:blip r:embed="rId4">
            <a:alphaModFix/>
          </a:blip>
          <a:stretch>
            <a:fillRect/>
          </a:stretch>
        </p:blipFill>
        <p:spPr>
          <a:xfrm>
            <a:off x="6349404" y="3929429"/>
            <a:ext cx="300888" cy="310400"/>
          </a:xfrm>
          <a:prstGeom prst="rect">
            <a:avLst/>
          </a:prstGeom>
          <a:noFill/>
          <a:ln>
            <a:noFill/>
          </a:ln>
        </p:spPr>
      </p:pic>
      <p:pic>
        <p:nvPicPr>
          <p:cNvPr id="353" name="Shape 353"/>
          <p:cNvPicPr preferRelativeResize="0"/>
          <p:nvPr/>
        </p:nvPicPr>
        <p:blipFill>
          <a:blip r:embed="rId4">
            <a:alphaModFix/>
          </a:blip>
          <a:stretch>
            <a:fillRect/>
          </a:stretch>
        </p:blipFill>
        <p:spPr>
          <a:xfrm>
            <a:off x="6697029" y="3929429"/>
            <a:ext cx="300888" cy="310400"/>
          </a:xfrm>
          <a:prstGeom prst="rect">
            <a:avLst/>
          </a:prstGeom>
          <a:noFill/>
          <a:ln>
            <a:noFill/>
          </a:ln>
        </p:spPr>
      </p:pic>
      <p:sp>
        <p:nvSpPr>
          <p:cNvPr id="354" name="Shape 354"/>
          <p:cNvSpPr/>
          <p:nvPr/>
        </p:nvSpPr>
        <p:spPr>
          <a:xfrm>
            <a:off x="2069850" y="424980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355" name="Shape 355"/>
          <p:cNvSpPr txBox="1">
            <a:spLocks noGrp="1"/>
          </p:cNvSpPr>
          <p:nvPr>
            <p:ph type="ctrTitle" idx="7"/>
          </p:nvPr>
        </p:nvSpPr>
        <p:spPr>
          <a:xfrm>
            <a:off x="2069850" y="433422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COMPLEXITY</a:t>
            </a:r>
          </a:p>
        </p:txBody>
      </p:sp>
      <p:sp>
        <p:nvSpPr>
          <p:cNvPr id="356" name="Shape 356"/>
          <p:cNvSpPr/>
          <p:nvPr/>
        </p:nvSpPr>
        <p:spPr>
          <a:xfrm>
            <a:off x="4649400" y="36892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357" name="Shape 357"/>
          <p:cNvSpPr txBox="1">
            <a:spLocks noGrp="1"/>
          </p:cNvSpPr>
          <p:nvPr>
            <p:ph type="ctrTitle" idx="8"/>
          </p:nvPr>
        </p:nvSpPr>
        <p:spPr>
          <a:xfrm>
            <a:off x="4649400" y="37736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AGILITY</a:t>
            </a:r>
          </a:p>
        </p:txBody>
      </p:sp>
      <p:sp>
        <p:nvSpPr>
          <p:cNvPr id="358" name="Shape 358"/>
          <p:cNvSpPr/>
          <p:nvPr/>
        </p:nvSpPr>
        <p:spPr>
          <a:xfrm>
            <a:off x="4649400" y="42988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359" name="Shape 359"/>
          <p:cNvSpPr txBox="1">
            <a:spLocks noGrp="1"/>
          </p:cNvSpPr>
          <p:nvPr>
            <p:ph type="ctrTitle" idx="9"/>
          </p:nvPr>
        </p:nvSpPr>
        <p:spPr>
          <a:xfrm>
            <a:off x="4649400" y="43832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SCALABILITY</a:t>
            </a:r>
          </a:p>
        </p:txBody>
      </p:sp>
      <p:sp>
        <p:nvSpPr>
          <p:cNvPr id="360" name="Shape 360"/>
          <p:cNvSpPr/>
          <p:nvPr/>
        </p:nvSpPr>
        <p:spPr>
          <a:xfrm>
            <a:off x="2069850" y="368925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361" name="Shape 361"/>
          <p:cNvSpPr txBox="1">
            <a:spLocks noGrp="1"/>
          </p:cNvSpPr>
          <p:nvPr>
            <p:ph type="ctrTitle" idx="13"/>
          </p:nvPr>
        </p:nvSpPr>
        <p:spPr>
          <a:xfrm>
            <a:off x="2069850" y="37736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RELEVANCE</a:t>
            </a:r>
          </a:p>
        </p:txBody>
      </p:sp>
      <p:sp>
        <p:nvSpPr>
          <p:cNvPr id="362" name="Shape 362"/>
          <p:cNvSpPr/>
          <p:nvPr/>
        </p:nvSpPr>
        <p:spPr>
          <a:xfrm>
            <a:off x="234625" y="3691237"/>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363" name="Shape 363"/>
          <p:cNvSpPr txBox="1">
            <a:spLocks noGrp="1"/>
          </p:cNvSpPr>
          <p:nvPr>
            <p:ph type="ctrTitle" idx="14"/>
          </p:nvPr>
        </p:nvSpPr>
        <p:spPr>
          <a:xfrm>
            <a:off x="234625" y="3775662"/>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ACCELERATE DELIVERY</a:t>
            </a:r>
          </a:p>
        </p:txBody>
      </p:sp>
      <p:sp>
        <p:nvSpPr>
          <p:cNvPr id="364" name="Shape 364"/>
          <p:cNvSpPr/>
          <p:nvPr/>
        </p:nvSpPr>
        <p:spPr>
          <a:xfrm>
            <a:off x="234625" y="4259750"/>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365" name="Shape 365"/>
          <p:cNvSpPr txBox="1">
            <a:spLocks noGrp="1"/>
          </p:cNvSpPr>
          <p:nvPr>
            <p:ph type="ctrTitle" idx="15"/>
          </p:nvPr>
        </p:nvSpPr>
        <p:spPr>
          <a:xfrm>
            <a:off x="234625" y="43441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OPTIMIZE IT</a:t>
            </a:r>
          </a:p>
        </p:txBody>
      </p:sp>
      <p:sp>
        <p:nvSpPr>
          <p:cNvPr id="366" name="Shape 366"/>
          <p:cNvSpPr/>
          <p:nvPr/>
        </p:nvSpPr>
        <p:spPr>
          <a:xfrm>
            <a:off x="6302825" y="3668575"/>
            <a:ext cx="2841299" cy="5097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367" name="Shape 367"/>
          <p:cNvSpPr txBox="1">
            <a:spLocks noGrp="1"/>
          </p:cNvSpPr>
          <p:nvPr>
            <p:ph type="ctrTitle" idx="16"/>
          </p:nvPr>
        </p:nvSpPr>
        <p:spPr>
          <a:xfrm>
            <a:off x="6302825" y="375302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MODERNIZE DEVELOPMENT </a:t>
            </a:r>
          </a:p>
          <a:p>
            <a:pPr marL="17462" marR="0" lvl="0" indent="-4762" algn="ctr" rtl="0">
              <a:lnSpc>
                <a:spcPct val="100000"/>
              </a:lnSpc>
              <a:spcBef>
                <a:spcPts val="0"/>
              </a:spcBef>
              <a:spcAft>
                <a:spcPts val="0"/>
              </a:spcAft>
              <a:buClr>
                <a:srgbClr val="000000"/>
              </a:buClr>
              <a:buSzPct val="25000"/>
              <a:buFont typeface="Arial"/>
              <a:buNone/>
            </a:pPr>
            <a:r>
              <a:rPr lang="en" sz="1200" b="1"/>
              <a:t>AND OPERATIONS</a:t>
            </a:r>
          </a:p>
        </p:txBody>
      </p:sp>
      <p:sp>
        <p:nvSpPr>
          <p:cNvPr id="368" name="Shape 368"/>
          <p:cNvSpPr/>
          <p:nvPr/>
        </p:nvSpPr>
        <p:spPr>
          <a:xfrm>
            <a:off x="6302691" y="4299850"/>
            <a:ext cx="2841299" cy="486900"/>
          </a:xfrm>
          <a:prstGeom prst="rect">
            <a:avLst/>
          </a:prstGeom>
          <a:solidFill>
            <a:schemeClr val="accent1"/>
          </a:solidFill>
          <a:ln>
            <a:noFill/>
          </a:ln>
        </p:spPr>
        <p:txBody>
          <a:bodyPr lIns="91425" tIns="91425" rIns="91425" bIns="91425" anchor="ctr" anchorCtr="0">
            <a:noAutofit/>
          </a:bodyPr>
          <a:lstStyle/>
          <a:p>
            <a:pPr lvl="0" rtl="0">
              <a:spcBef>
                <a:spcPts val="0"/>
              </a:spcBef>
              <a:buNone/>
            </a:pPr>
            <a:endParaRPr b="1"/>
          </a:p>
        </p:txBody>
      </p:sp>
      <p:sp>
        <p:nvSpPr>
          <p:cNvPr id="369" name="Shape 369"/>
          <p:cNvSpPr txBox="1">
            <a:spLocks noGrp="1"/>
          </p:cNvSpPr>
          <p:nvPr>
            <p:ph type="ctrTitle" idx="17"/>
          </p:nvPr>
        </p:nvSpPr>
        <p:spPr>
          <a:xfrm>
            <a:off x="6302675" y="438427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DELIVER CLOUD INFRASTRUCTURE </a:t>
            </a:r>
          </a:p>
          <a:p>
            <a:pPr marL="17462" marR="0" lvl="0" indent="-4762" algn="ctr" rtl="0">
              <a:lnSpc>
                <a:spcPct val="100000"/>
              </a:lnSpc>
              <a:spcBef>
                <a:spcPts val="0"/>
              </a:spcBef>
              <a:spcAft>
                <a:spcPts val="0"/>
              </a:spcAft>
              <a:buClr>
                <a:srgbClr val="000000"/>
              </a:buClr>
              <a:buSzPct val="25000"/>
              <a:buFont typeface="Arial"/>
              <a:buNone/>
            </a:pPr>
            <a:r>
              <a:rPr lang="en" sz="1200" b="1"/>
              <a:t>AND APPLICATIONS</a:t>
            </a:r>
          </a:p>
        </p:txBody>
      </p:sp>
      <p:sp>
        <p:nvSpPr>
          <p:cNvPr id="370" name="Shape 370"/>
          <p:cNvSpPr/>
          <p:nvPr/>
        </p:nvSpPr>
        <p:spPr>
          <a:xfrm>
            <a:off x="237025" y="2279375"/>
            <a:ext cx="40611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Self-Service</a:t>
            </a:r>
          </a:p>
          <a:p>
            <a:pPr lvl="0" rtl="0">
              <a:spcBef>
                <a:spcPts val="0"/>
              </a:spcBef>
              <a:buClr>
                <a:schemeClr val="dk1"/>
              </a:buClr>
              <a:buFont typeface="Arial"/>
              <a:buNone/>
            </a:pPr>
            <a:endParaRPr sz="900">
              <a:solidFill>
                <a:schemeClr val="lt1"/>
              </a:solidFill>
            </a:endParaRPr>
          </a:p>
          <a:p>
            <a:pPr lvl="0" rtl="0">
              <a:spcBef>
                <a:spcPts val="0"/>
              </a:spcBef>
              <a:buNone/>
            </a:pPr>
            <a:r>
              <a:rPr lang="en" sz="900">
                <a:solidFill>
                  <a:schemeClr val="lt1"/>
                </a:solidFill>
              </a:rPr>
              <a:t>Automation</a:t>
            </a:r>
          </a:p>
          <a:p>
            <a:pPr lvl="0" rtl="0">
              <a:spcBef>
                <a:spcPts val="0"/>
              </a:spcBef>
              <a:buNone/>
            </a:pPr>
            <a:endParaRPr sz="900">
              <a:solidFill>
                <a:schemeClr val="lt1"/>
              </a:solidFill>
            </a:endParaRPr>
          </a:p>
          <a:p>
            <a:pPr lvl="0" rtl="0">
              <a:spcBef>
                <a:spcPts val="0"/>
              </a:spcBef>
              <a:buNone/>
            </a:pPr>
            <a:r>
              <a:rPr lang="en" sz="900">
                <a:solidFill>
                  <a:schemeClr val="lt1"/>
                </a:solidFill>
              </a:rPr>
              <a:t>Re-usable Descriptions</a:t>
            </a:r>
          </a:p>
          <a:p>
            <a:pPr lvl="0" rtl="0">
              <a:spcBef>
                <a:spcPts val="0"/>
              </a:spcBef>
              <a:buNone/>
            </a:pPr>
            <a:endParaRPr sz="900">
              <a:solidFill>
                <a:schemeClr val="lt1"/>
              </a:solidFill>
            </a:endParaRPr>
          </a:p>
          <a:p>
            <a:pPr lvl="0" rtl="0">
              <a:spcBef>
                <a:spcPts val="0"/>
              </a:spcBef>
              <a:buNone/>
            </a:pPr>
            <a:r>
              <a:rPr lang="en" sz="900">
                <a:solidFill>
                  <a:schemeClr val="lt1"/>
                </a:solidFill>
              </a:rPr>
              <a:t>Configuration Management</a:t>
            </a:r>
          </a:p>
          <a:p>
            <a:pPr lvl="0" rtl="0">
              <a:spcBef>
                <a:spcPts val="0"/>
              </a:spcBef>
              <a:buNone/>
            </a:pPr>
            <a:endParaRPr sz="900">
              <a:solidFill>
                <a:schemeClr val="lt1"/>
              </a:solidFill>
            </a:endParaRPr>
          </a:p>
          <a:p>
            <a:pPr lvl="0" rtl="0">
              <a:spcBef>
                <a:spcPts val="0"/>
              </a:spcBef>
              <a:buNone/>
            </a:pPr>
            <a:r>
              <a:rPr lang="en" sz="900">
                <a:solidFill>
                  <a:schemeClr val="lt1"/>
                </a:solidFill>
              </a:rPr>
              <a:t>Content Management</a:t>
            </a:r>
          </a:p>
        </p:txBody>
      </p:sp>
      <p:sp>
        <p:nvSpPr>
          <p:cNvPr id="371" name="Shape 371"/>
          <p:cNvSpPr/>
          <p:nvPr/>
        </p:nvSpPr>
        <p:spPr>
          <a:xfrm>
            <a:off x="4649400" y="2285925"/>
            <a:ext cx="44946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Microservices Architectures</a:t>
            </a:r>
          </a:p>
          <a:p>
            <a:pPr lvl="0" rtl="0">
              <a:spcBef>
                <a:spcPts val="0"/>
              </a:spcBef>
              <a:buNone/>
            </a:pPr>
            <a:endParaRPr sz="900">
              <a:solidFill>
                <a:schemeClr val="lt1"/>
              </a:solidFill>
            </a:endParaRPr>
          </a:p>
          <a:p>
            <a:pPr lvl="0" rtl="0">
              <a:spcBef>
                <a:spcPts val="0"/>
              </a:spcBef>
              <a:buNone/>
            </a:pPr>
            <a:r>
              <a:rPr lang="en" sz="900">
                <a:solidFill>
                  <a:schemeClr val="lt1"/>
                </a:solidFill>
              </a:rPr>
              <a:t>Container Based Applications</a:t>
            </a:r>
          </a:p>
          <a:p>
            <a:pPr lvl="0" rtl="0">
              <a:spcBef>
                <a:spcPts val="0"/>
              </a:spcBef>
              <a:buNone/>
            </a:pPr>
            <a:endParaRPr sz="900">
              <a:solidFill>
                <a:schemeClr val="lt1"/>
              </a:solidFill>
            </a:endParaRPr>
          </a:p>
          <a:p>
            <a:pPr lvl="0" rtl="0">
              <a:spcBef>
                <a:spcPts val="0"/>
              </a:spcBef>
              <a:buNone/>
            </a:pPr>
            <a:r>
              <a:rPr lang="en" sz="900">
                <a:solidFill>
                  <a:schemeClr val="lt1"/>
                </a:solidFill>
              </a:rPr>
              <a:t>Dynamic Scheduling</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Continuous Integration and Delivery</a:t>
            </a:r>
          </a:p>
        </p:txBody>
      </p:sp>
      <p:sp>
        <p:nvSpPr>
          <p:cNvPr id="372" name="Shape 372"/>
          <p:cNvSpPr/>
          <p:nvPr/>
        </p:nvSpPr>
        <p:spPr>
          <a:xfrm>
            <a:off x="237025" y="4736700"/>
            <a:ext cx="2065499"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Capacity Mgmt and Chargeback</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Audit and Control Policies</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Standard Operating Environment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Intelligent Workload Placement</a:t>
            </a:r>
          </a:p>
        </p:txBody>
      </p:sp>
      <p:sp>
        <p:nvSpPr>
          <p:cNvPr id="373" name="Shape 373"/>
          <p:cNvSpPr/>
          <p:nvPr/>
        </p:nvSpPr>
        <p:spPr>
          <a:xfrm>
            <a:off x="2294425" y="4736700"/>
            <a:ext cx="20037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endParaRPr sz="900">
              <a:solidFill>
                <a:schemeClr val="lt1"/>
              </a:solidFill>
            </a:endParaRPr>
          </a:p>
          <a:p>
            <a:pPr lvl="0" rtl="0">
              <a:spcBef>
                <a:spcPts val="0"/>
              </a:spcBef>
              <a:buNone/>
            </a:pPr>
            <a:endParaRPr sz="900">
              <a:solidFill>
                <a:schemeClr val="lt1"/>
              </a:solidFill>
            </a:endParaRPr>
          </a:p>
          <a:p>
            <a:pPr lvl="0" rtl="0">
              <a:spcBef>
                <a:spcPts val="0"/>
              </a:spcBef>
              <a:buNone/>
            </a:pPr>
            <a:r>
              <a:rPr lang="en" sz="900">
                <a:solidFill>
                  <a:schemeClr val="lt1"/>
                </a:solidFill>
              </a:rPr>
              <a:t>Forecasting and Trending</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Increased Performance/Security</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Improved Vendor Relations</a:t>
            </a:r>
          </a:p>
          <a:p>
            <a:pPr lvl="0" rtl="0">
              <a:spcBef>
                <a:spcPts val="0"/>
              </a:spcBef>
              <a:buNone/>
            </a:pPr>
            <a:endParaRPr sz="900">
              <a:solidFill>
                <a:schemeClr val="lt1"/>
              </a:solidFill>
            </a:endParaRPr>
          </a:p>
          <a:p>
            <a:pPr lvl="0" rtl="0">
              <a:spcBef>
                <a:spcPts val="0"/>
              </a:spcBef>
              <a:buNone/>
            </a:pPr>
            <a:endParaRPr sz="900">
              <a:solidFill>
                <a:schemeClr val="lt1"/>
              </a:solidFill>
            </a:endParaRPr>
          </a:p>
        </p:txBody>
      </p:sp>
      <p:sp>
        <p:nvSpPr>
          <p:cNvPr id="374" name="Shape 374"/>
          <p:cNvSpPr/>
          <p:nvPr/>
        </p:nvSpPr>
        <p:spPr>
          <a:xfrm>
            <a:off x="237025" y="2279375"/>
            <a:ext cx="2550599"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Red Hat CloudForms</a:t>
            </a:r>
          </a:p>
          <a:p>
            <a:pPr lvl="0" rtl="0">
              <a:spcBef>
                <a:spcPts val="0"/>
              </a:spcBef>
              <a:buNone/>
            </a:pPr>
            <a:endParaRPr sz="900">
              <a:solidFill>
                <a:schemeClr val="lt1"/>
              </a:solidFill>
            </a:endParaRPr>
          </a:p>
          <a:p>
            <a:pPr lvl="0" rtl="0">
              <a:spcBef>
                <a:spcPts val="0"/>
              </a:spcBef>
              <a:buNone/>
            </a:pPr>
            <a:r>
              <a:rPr lang="en" sz="900">
                <a:solidFill>
                  <a:schemeClr val="lt1"/>
                </a:solidFill>
              </a:rPr>
              <a:t>Red Hat Satellite</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Virtualization</a:t>
            </a:r>
            <a:br>
              <a:rPr lang="en" sz="900">
                <a:solidFill>
                  <a:schemeClr val="lt1"/>
                </a:solidFill>
              </a:rPr>
            </a:br>
            <a:r>
              <a:rPr lang="en" sz="900">
                <a:solidFill>
                  <a:schemeClr val="lt1"/>
                </a:solidFill>
              </a:rPr>
              <a:t>RHEL OpenStack Platform</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Linux</a:t>
            </a:r>
          </a:p>
        </p:txBody>
      </p:sp>
      <p:sp>
        <p:nvSpPr>
          <p:cNvPr id="375" name="Shape 375"/>
          <p:cNvSpPr/>
          <p:nvPr/>
        </p:nvSpPr>
        <p:spPr>
          <a:xfrm>
            <a:off x="2421575" y="2279375"/>
            <a:ext cx="18138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
        <p:nvSpPr>
          <p:cNvPr id="376" name="Shape 376"/>
          <p:cNvSpPr/>
          <p:nvPr/>
        </p:nvSpPr>
        <p:spPr>
          <a:xfrm>
            <a:off x="4649400" y="4786750"/>
            <a:ext cx="4494600" cy="13671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Asynchronous Design</a:t>
            </a:r>
          </a:p>
          <a:p>
            <a:pPr lvl="0" rtl="0">
              <a:spcBef>
                <a:spcPts val="0"/>
              </a:spcBef>
              <a:buNone/>
            </a:pPr>
            <a:endParaRPr sz="900">
              <a:solidFill>
                <a:schemeClr val="lt1"/>
              </a:solidFill>
            </a:endParaRPr>
          </a:p>
          <a:p>
            <a:pPr lvl="0" rtl="0">
              <a:spcBef>
                <a:spcPts val="0"/>
              </a:spcBef>
              <a:buNone/>
            </a:pPr>
            <a:r>
              <a:rPr lang="en" sz="900">
                <a:solidFill>
                  <a:schemeClr val="lt1"/>
                </a:solidFill>
              </a:rPr>
              <a:t>API Driven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Software Defined Networking and Storage</a:t>
            </a:r>
          </a:p>
          <a:p>
            <a:pPr lvl="0" rtl="0">
              <a:spcBef>
                <a:spcPts val="0"/>
              </a:spcBef>
              <a:buNone/>
            </a:pPr>
            <a:endParaRPr sz="900">
              <a:solidFill>
                <a:schemeClr val="lt1"/>
              </a:solidFill>
            </a:endParaRPr>
          </a:p>
          <a:p>
            <a:pPr lvl="0" rtl="0">
              <a:spcBef>
                <a:spcPts val="0"/>
              </a:spcBef>
              <a:buNone/>
            </a:pPr>
            <a:r>
              <a:rPr lang="en" sz="900">
                <a:solidFill>
                  <a:schemeClr val="lt1"/>
                </a:solidFill>
              </a:rPr>
              <a:t>Quota Enforcement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Analytics, Alerting, Monitoring</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5"/>
                                        </p:tgtEl>
                                        <p:attrNameLst>
                                          <p:attrName>style.visibility</p:attrName>
                                        </p:attrNameLst>
                                      </p:cBhvr>
                                      <p:to>
                                        <p:strVal val="visible"/>
                                      </p:to>
                                    </p:set>
                                    <p:animEffect transition="in" filter="fade">
                                      <p:cBhvr>
                                        <p:cTn id="7" dur="1000"/>
                                        <p:tgtEl>
                                          <p:spTgt spid="375"/>
                                        </p:tgtEl>
                                      </p:cBhvr>
                                    </p:animEffect>
                                  </p:childTnLst>
                                </p:cTn>
                              </p:par>
                              <p:par>
                                <p:cTn id="8" presetID="10" presetClass="entr" presetSubtype="0" fill="hold" nodeType="withEffect">
                                  <p:stCondLst>
                                    <p:cond delay="0"/>
                                  </p:stCondLst>
                                  <p:childTnLst>
                                    <p:set>
                                      <p:cBhvr>
                                        <p:cTn id="9" dur="1" fill="hold">
                                          <p:stCondLst>
                                            <p:cond delay="0"/>
                                          </p:stCondLst>
                                        </p:cTn>
                                        <p:tgtEl>
                                          <p:spTgt spid="374"/>
                                        </p:tgtEl>
                                        <p:attrNameLst>
                                          <p:attrName>style.visibility</p:attrName>
                                        </p:attrNameLst>
                                      </p:cBhvr>
                                      <p:to>
                                        <p:strVal val="visible"/>
                                      </p:to>
                                    </p:set>
                                    <p:animEffect transition="in" filter="fade">
                                      <p:cBhvr>
                                        <p:cTn id="10" dur="1000"/>
                                        <p:tgtEl>
                                          <p:spTgt spid="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0"/>
        <p:cNvGrpSpPr/>
        <p:nvPr/>
      </p:nvGrpSpPr>
      <p:grpSpPr>
        <a:xfrm>
          <a:off x="0" y="0"/>
          <a:ext cx="0" cy="0"/>
          <a:chOff x="0" y="0"/>
          <a:chExt cx="0" cy="0"/>
        </a:xfrm>
      </p:grpSpPr>
      <p:sp>
        <p:nvSpPr>
          <p:cNvPr id="381" name="Shape 381"/>
          <p:cNvSpPr/>
          <p:nvPr/>
        </p:nvSpPr>
        <p:spPr>
          <a:xfrm>
            <a:off x="2051450" y="4756900"/>
            <a:ext cx="6681899" cy="1417499"/>
          </a:xfrm>
          <a:prstGeom prst="wedgeRoundRectCallout">
            <a:avLst>
              <a:gd name="adj1" fmla="val -62181"/>
              <a:gd name="adj2" fmla="val -1071"/>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82" name="Shape 382"/>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OPTIMIZE IT</a:t>
            </a:r>
          </a:p>
          <a:p>
            <a:pPr lvl="0" rtl="0">
              <a:spcBef>
                <a:spcPts val="0"/>
              </a:spcBef>
              <a:buClr>
                <a:schemeClr val="dk1"/>
              </a:buClr>
              <a:buSzPct val="25000"/>
              <a:buFont typeface="Arial"/>
              <a:buNone/>
            </a:pPr>
            <a:r>
              <a:rPr lang="en" sz="1800">
                <a:solidFill>
                  <a:schemeClr val="dk1"/>
                </a:solidFill>
              </a:rPr>
              <a:t>EXAMPLE</a:t>
            </a:r>
          </a:p>
        </p:txBody>
      </p:sp>
      <p:pic>
        <p:nvPicPr>
          <p:cNvPr id="383" name="Shape 383"/>
          <p:cNvPicPr preferRelativeResize="0"/>
          <p:nvPr/>
        </p:nvPicPr>
        <p:blipFill>
          <a:blip r:embed="rId3">
            <a:alphaModFix/>
          </a:blip>
          <a:stretch>
            <a:fillRect/>
          </a:stretch>
        </p:blipFill>
        <p:spPr>
          <a:xfrm>
            <a:off x="734120" y="5292449"/>
            <a:ext cx="511987" cy="791257"/>
          </a:xfrm>
          <a:prstGeom prst="rect">
            <a:avLst/>
          </a:prstGeom>
          <a:noFill/>
          <a:ln>
            <a:noFill/>
          </a:ln>
        </p:spPr>
      </p:pic>
      <p:sp>
        <p:nvSpPr>
          <p:cNvPr id="384" name="Shape 384"/>
          <p:cNvSpPr txBox="1"/>
          <p:nvPr/>
        </p:nvSpPr>
        <p:spPr>
          <a:xfrm>
            <a:off x="639636" y="6027850"/>
            <a:ext cx="784200" cy="389400"/>
          </a:xfrm>
          <a:prstGeom prst="rect">
            <a:avLst/>
          </a:prstGeom>
          <a:noFill/>
          <a:ln>
            <a:noFill/>
          </a:ln>
        </p:spPr>
        <p:txBody>
          <a:bodyPr lIns="91425" tIns="91425" rIns="91425" bIns="91425" anchor="t" anchorCtr="0">
            <a:noAutofit/>
          </a:bodyPr>
          <a:lstStyle/>
          <a:p>
            <a:pPr lvl="0" rtl="0">
              <a:spcBef>
                <a:spcPts val="0"/>
              </a:spcBef>
              <a:buNone/>
            </a:pPr>
            <a:r>
              <a:rPr lang="en" sz="1100"/>
              <a:t>VI Admin</a:t>
            </a:r>
          </a:p>
        </p:txBody>
      </p:sp>
      <p:grpSp>
        <p:nvGrpSpPr>
          <p:cNvPr id="385" name="Shape 385"/>
          <p:cNvGrpSpPr/>
          <p:nvPr/>
        </p:nvGrpSpPr>
        <p:grpSpPr>
          <a:xfrm>
            <a:off x="6595425" y="1676675"/>
            <a:ext cx="2137799" cy="2914799"/>
            <a:chOff x="6595425" y="1676675"/>
            <a:chExt cx="2137799" cy="2914799"/>
          </a:xfrm>
        </p:grpSpPr>
        <p:sp>
          <p:nvSpPr>
            <p:cNvPr id="386" name="Shape 386"/>
            <p:cNvSpPr/>
            <p:nvPr/>
          </p:nvSpPr>
          <p:spPr>
            <a:xfrm>
              <a:off x="6595425" y="1676675"/>
              <a:ext cx="2137799" cy="2914799"/>
            </a:xfrm>
            <a:prstGeom prst="rect">
              <a:avLst/>
            </a:prstGeom>
            <a:noFill/>
            <a:ln w="19050" cap="flat" cmpd="sng">
              <a:solidFill>
                <a:srgbClr val="666666"/>
              </a:solidFill>
              <a:prstDash val="dash"/>
              <a:round/>
              <a:headEnd type="none" w="med" len="med"/>
              <a:tailEnd type="none" w="med" len="med"/>
            </a:ln>
          </p:spPr>
          <p:txBody>
            <a:bodyPr lIns="91425" tIns="91425" rIns="91425" bIns="91425" anchor="t" anchorCtr="0">
              <a:noAutofit/>
            </a:bodyPr>
            <a:lstStyle/>
            <a:p>
              <a:pPr algn="ctr" rtl="0">
                <a:spcBef>
                  <a:spcPts val="0"/>
                </a:spcBef>
                <a:buNone/>
              </a:pPr>
              <a:r>
                <a:rPr lang="en" sz="1200"/>
                <a:t>Public</a:t>
              </a:r>
            </a:p>
            <a:p>
              <a:pPr lvl="0" algn="ctr" rtl="0">
                <a:spcBef>
                  <a:spcPts val="0"/>
                </a:spcBef>
                <a:buNone/>
              </a:pPr>
              <a:r>
                <a:rPr lang="en" sz="1200"/>
                <a:t>Cloud Provider</a:t>
              </a:r>
            </a:p>
          </p:txBody>
        </p:sp>
        <p:sp>
          <p:nvSpPr>
            <p:cNvPr id="387" name="Shape 387"/>
            <p:cNvSpPr/>
            <p:nvPr/>
          </p:nvSpPr>
          <p:spPr>
            <a:xfrm>
              <a:off x="6690900" y="3928975"/>
              <a:ext cx="953399" cy="462600"/>
            </a:xfrm>
            <a:prstGeom prst="rect">
              <a:avLst/>
            </a:prstGeom>
            <a:solidFill>
              <a:srgbClr val="EFEFEF"/>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Region 1</a:t>
              </a:r>
            </a:p>
          </p:txBody>
        </p:sp>
        <p:sp>
          <p:nvSpPr>
            <p:cNvPr id="388" name="Shape 388"/>
            <p:cNvSpPr/>
            <p:nvPr/>
          </p:nvSpPr>
          <p:spPr>
            <a:xfrm>
              <a:off x="7681500" y="3928975"/>
              <a:ext cx="953399" cy="462600"/>
            </a:xfrm>
            <a:prstGeom prst="rect">
              <a:avLst/>
            </a:prstGeom>
            <a:solidFill>
              <a:srgbClr val="EFEFEF"/>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Region 2</a:t>
              </a:r>
            </a:p>
          </p:txBody>
        </p:sp>
        <p:sp>
          <p:nvSpPr>
            <p:cNvPr id="389" name="Shape 389"/>
            <p:cNvSpPr/>
            <p:nvPr/>
          </p:nvSpPr>
          <p:spPr>
            <a:xfrm>
              <a:off x="67478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390" name="Shape 390"/>
            <p:cNvSpPr/>
            <p:nvPr/>
          </p:nvSpPr>
          <p:spPr>
            <a:xfrm>
              <a:off x="72050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t>$</a:t>
              </a:r>
            </a:p>
          </p:txBody>
        </p:sp>
        <p:sp>
          <p:nvSpPr>
            <p:cNvPr id="391" name="Shape 391"/>
            <p:cNvSpPr/>
            <p:nvPr/>
          </p:nvSpPr>
          <p:spPr>
            <a:xfrm>
              <a:off x="77384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392" name="Shape 392"/>
            <p:cNvSpPr/>
            <p:nvPr/>
          </p:nvSpPr>
          <p:spPr>
            <a:xfrm>
              <a:off x="81956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393" name="Shape 393"/>
            <p:cNvSpPr/>
            <p:nvPr/>
          </p:nvSpPr>
          <p:spPr>
            <a:xfrm>
              <a:off x="77384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t>$$</a:t>
              </a:r>
            </a:p>
          </p:txBody>
        </p:sp>
        <p:sp>
          <p:nvSpPr>
            <p:cNvPr id="394" name="Shape 394"/>
            <p:cNvSpPr/>
            <p:nvPr/>
          </p:nvSpPr>
          <p:spPr>
            <a:xfrm>
              <a:off x="81956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grpSp>
      <p:sp>
        <p:nvSpPr>
          <p:cNvPr id="395" name="Shape 395"/>
          <p:cNvSpPr txBox="1"/>
          <p:nvPr/>
        </p:nvSpPr>
        <p:spPr>
          <a:xfrm>
            <a:off x="2249400" y="4771800"/>
            <a:ext cx="2137799" cy="1417499"/>
          </a:xfrm>
          <a:prstGeom prst="rect">
            <a:avLst/>
          </a:prstGeom>
          <a:noFill/>
          <a:ln>
            <a:noFill/>
          </a:ln>
        </p:spPr>
        <p:txBody>
          <a:bodyPr lIns="91425" tIns="91425" rIns="91425" bIns="91425" anchor="t" anchorCtr="0">
            <a:noAutofit/>
          </a:bodyPr>
          <a:lstStyle/>
          <a:p>
            <a:pPr rtl="0">
              <a:spcBef>
                <a:spcPts val="0"/>
              </a:spcBef>
              <a:buNone/>
            </a:pPr>
            <a:r>
              <a:rPr lang="en" sz="1100"/>
              <a:t>“Cluster 1 is running hot again, I need to rebalance”</a:t>
            </a:r>
          </a:p>
          <a:p>
            <a:pPr rtl="0">
              <a:spcBef>
                <a:spcPts val="0"/>
              </a:spcBef>
              <a:buNone/>
            </a:pPr>
            <a:endParaRPr sz="1100"/>
          </a:p>
          <a:p>
            <a:pPr lvl="0" rtl="0">
              <a:spcBef>
                <a:spcPts val="0"/>
              </a:spcBef>
              <a:buNone/>
            </a:pPr>
            <a:r>
              <a:rPr lang="en" sz="1100"/>
              <a:t>“What workloads can I move from my expensive virt provider to my less costly private cloud?”</a:t>
            </a:r>
          </a:p>
          <a:p>
            <a:pPr lvl="0" rtl="0">
              <a:spcBef>
                <a:spcPts val="0"/>
              </a:spcBef>
              <a:buNone/>
            </a:pPr>
            <a:endParaRPr sz="1100"/>
          </a:p>
        </p:txBody>
      </p:sp>
      <p:sp>
        <p:nvSpPr>
          <p:cNvPr id="396" name="Shape 396"/>
          <p:cNvSpPr txBox="1"/>
          <p:nvPr/>
        </p:nvSpPr>
        <p:spPr>
          <a:xfrm>
            <a:off x="4529800" y="4771800"/>
            <a:ext cx="1944000" cy="1417499"/>
          </a:xfrm>
          <a:prstGeom prst="rect">
            <a:avLst/>
          </a:prstGeom>
          <a:noFill/>
          <a:ln>
            <a:noFill/>
          </a:ln>
        </p:spPr>
        <p:txBody>
          <a:bodyPr lIns="91425" tIns="91425" rIns="91425" bIns="91425" anchor="t" anchorCtr="0">
            <a:noAutofit/>
          </a:bodyPr>
          <a:lstStyle/>
          <a:p>
            <a:pPr lvl="0" rtl="0">
              <a:spcBef>
                <a:spcPts val="0"/>
              </a:spcBef>
              <a:buNone/>
            </a:pPr>
            <a:r>
              <a:rPr lang="en" sz="1100"/>
              <a:t>“My private cloud can’t handle workloads with Personally Identifiable Information on them”</a:t>
            </a:r>
          </a:p>
          <a:p>
            <a:pPr lvl="0" rtl="0">
              <a:spcBef>
                <a:spcPts val="0"/>
              </a:spcBef>
              <a:buNone/>
            </a:pPr>
            <a:endParaRPr sz="1100"/>
          </a:p>
        </p:txBody>
      </p:sp>
      <p:sp>
        <p:nvSpPr>
          <p:cNvPr id="397" name="Shape 397"/>
          <p:cNvSpPr txBox="1"/>
          <p:nvPr/>
        </p:nvSpPr>
        <p:spPr>
          <a:xfrm>
            <a:off x="6739600" y="4771800"/>
            <a:ext cx="1944000" cy="1417499"/>
          </a:xfrm>
          <a:prstGeom prst="rect">
            <a:avLst/>
          </a:prstGeom>
          <a:noFill/>
          <a:ln>
            <a:noFill/>
          </a:ln>
        </p:spPr>
        <p:txBody>
          <a:bodyPr lIns="91425" tIns="91425" rIns="91425" bIns="91425" anchor="t" anchorCtr="0">
            <a:noAutofit/>
          </a:bodyPr>
          <a:lstStyle/>
          <a:p>
            <a:pPr lvl="0" rtl="0">
              <a:spcBef>
                <a:spcPts val="0"/>
              </a:spcBef>
              <a:buNone/>
            </a:pPr>
            <a:r>
              <a:rPr lang="en" sz="1100">
                <a:solidFill>
                  <a:schemeClr val="dk1"/>
                </a:solidFill>
              </a:rPr>
              <a:t>“I need to place workloads on regions based on cost and proximity to my users”</a:t>
            </a:r>
          </a:p>
          <a:p>
            <a:pPr lvl="0" rtl="0">
              <a:spcBef>
                <a:spcPts val="0"/>
              </a:spcBef>
              <a:buNone/>
            </a:pPr>
            <a:r>
              <a:rPr lang="en" sz="1100"/>
              <a:t> </a:t>
            </a:r>
          </a:p>
        </p:txBody>
      </p:sp>
      <p:sp>
        <p:nvSpPr>
          <p:cNvPr id="398" name="Shape 398"/>
          <p:cNvSpPr/>
          <p:nvPr/>
        </p:nvSpPr>
        <p:spPr>
          <a:xfrm>
            <a:off x="2252450" y="1676550"/>
            <a:ext cx="2137799" cy="2914799"/>
          </a:xfrm>
          <a:prstGeom prst="rect">
            <a:avLst/>
          </a:prstGeom>
          <a:noFill/>
          <a:ln w="19050" cap="flat" cmpd="sng">
            <a:solidFill>
              <a:srgbClr val="666666"/>
            </a:solidFill>
            <a:prstDash val="dash"/>
            <a:round/>
            <a:headEnd type="none" w="med" len="med"/>
            <a:tailEnd type="none" w="med" len="med"/>
          </a:ln>
        </p:spPr>
        <p:txBody>
          <a:bodyPr lIns="91425" tIns="91425" rIns="91425" bIns="91425" anchor="t" anchorCtr="0">
            <a:noAutofit/>
          </a:bodyPr>
          <a:lstStyle/>
          <a:p>
            <a:pPr algn="ctr" rtl="0">
              <a:spcBef>
                <a:spcPts val="0"/>
              </a:spcBef>
              <a:buNone/>
            </a:pPr>
            <a:r>
              <a:rPr lang="en" sz="1200"/>
              <a:t>Virtualization</a:t>
            </a:r>
          </a:p>
          <a:p>
            <a:pPr lvl="0" algn="ctr" rtl="0">
              <a:spcBef>
                <a:spcPts val="0"/>
              </a:spcBef>
              <a:buNone/>
            </a:pPr>
            <a:r>
              <a:rPr lang="en" sz="1200"/>
              <a:t>Provider 1</a:t>
            </a:r>
          </a:p>
        </p:txBody>
      </p:sp>
      <p:sp>
        <p:nvSpPr>
          <p:cNvPr id="399" name="Shape 399"/>
          <p:cNvSpPr/>
          <p:nvPr/>
        </p:nvSpPr>
        <p:spPr>
          <a:xfrm>
            <a:off x="2368700" y="3928975"/>
            <a:ext cx="953399" cy="462600"/>
          </a:xfrm>
          <a:prstGeom prst="rect">
            <a:avLst/>
          </a:prstGeom>
          <a:solidFill>
            <a:srgbClr val="E06666"/>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Cluster 1</a:t>
            </a:r>
          </a:p>
        </p:txBody>
      </p:sp>
      <p:sp>
        <p:nvSpPr>
          <p:cNvPr id="400" name="Shape 400"/>
          <p:cNvSpPr/>
          <p:nvPr/>
        </p:nvSpPr>
        <p:spPr>
          <a:xfrm>
            <a:off x="3359300" y="3928975"/>
            <a:ext cx="953399" cy="462600"/>
          </a:xfrm>
          <a:prstGeom prst="rect">
            <a:avLst/>
          </a:prstGeom>
          <a:solidFill>
            <a:srgbClr val="A4C2F4"/>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Cluster 2</a:t>
            </a:r>
          </a:p>
        </p:txBody>
      </p:sp>
      <p:sp>
        <p:nvSpPr>
          <p:cNvPr id="401" name="Shape 401"/>
          <p:cNvSpPr/>
          <p:nvPr/>
        </p:nvSpPr>
        <p:spPr>
          <a:xfrm>
            <a:off x="24044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02" name="Shape 402"/>
          <p:cNvSpPr/>
          <p:nvPr/>
        </p:nvSpPr>
        <p:spPr>
          <a:xfrm>
            <a:off x="28616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03" name="Shape 403"/>
          <p:cNvSpPr/>
          <p:nvPr/>
        </p:nvSpPr>
        <p:spPr>
          <a:xfrm>
            <a:off x="24044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04" name="Shape 404"/>
          <p:cNvSpPr/>
          <p:nvPr/>
        </p:nvSpPr>
        <p:spPr>
          <a:xfrm>
            <a:off x="28616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05" name="Shape 405"/>
          <p:cNvSpPr/>
          <p:nvPr/>
        </p:nvSpPr>
        <p:spPr>
          <a:xfrm>
            <a:off x="2861600" y="23225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06" name="Shape 406"/>
          <p:cNvSpPr/>
          <p:nvPr/>
        </p:nvSpPr>
        <p:spPr>
          <a:xfrm>
            <a:off x="2404400" y="23225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07" name="Shape 407"/>
          <p:cNvSpPr txBox="1"/>
          <p:nvPr/>
        </p:nvSpPr>
        <p:spPr>
          <a:xfrm rot="-1792933">
            <a:off x="2019378" y="1479716"/>
            <a:ext cx="714144" cy="481653"/>
          </a:xfrm>
          <a:prstGeom prst="rect">
            <a:avLst/>
          </a:prstGeom>
          <a:solidFill>
            <a:srgbClr val="D9D9D9"/>
          </a:solidFill>
          <a:ln>
            <a:noFill/>
          </a:ln>
        </p:spPr>
        <p:txBody>
          <a:bodyPr lIns="91425" tIns="91425" rIns="91425" bIns="91425" anchor="ctr" anchorCtr="0">
            <a:noAutofit/>
          </a:bodyPr>
          <a:lstStyle/>
          <a:p>
            <a:pPr lvl="0" algn="ctr" rtl="0">
              <a:spcBef>
                <a:spcPts val="0"/>
              </a:spcBef>
              <a:buNone/>
            </a:pPr>
            <a:r>
              <a:rPr lang="en" sz="2400"/>
              <a:t>$$$</a:t>
            </a:r>
          </a:p>
        </p:txBody>
      </p:sp>
      <p:grpSp>
        <p:nvGrpSpPr>
          <p:cNvPr id="408" name="Shape 408"/>
          <p:cNvGrpSpPr/>
          <p:nvPr/>
        </p:nvGrpSpPr>
        <p:grpSpPr>
          <a:xfrm>
            <a:off x="4313424" y="1281657"/>
            <a:ext cx="2257275" cy="3309817"/>
            <a:chOff x="4313424" y="1281657"/>
            <a:chExt cx="2257275" cy="3309817"/>
          </a:xfrm>
        </p:grpSpPr>
        <p:sp>
          <p:nvSpPr>
            <p:cNvPr id="409" name="Shape 409"/>
            <p:cNvSpPr/>
            <p:nvPr/>
          </p:nvSpPr>
          <p:spPr>
            <a:xfrm>
              <a:off x="4432900" y="1676675"/>
              <a:ext cx="2137799" cy="2914799"/>
            </a:xfrm>
            <a:prstGeom prst="rect">
              <a:avLst/>
            </a:prstGeom>
            <a:noFill/>
            <a:ln w="19050" cap="flat" cmpd="sng">
              <a:solidFill>
                <a:srgbClr val="666666"/>
              </a:solidFill>
              <a:prstDash val="dash"/>
              <a:round/>
              <a:headEnd type="none" w="med" len="med"/>
              <a:tailEnd type="none" w="med" len="med"/>
            </a:ln>
          </p:spPr>
          <p:txBody>
            <a:bodyPr lIns="91425" tIns="91425" rIns="91425" bIns="91425" anchor="t" anchorCtr="0">
              <a:noAutofit/>
            </a:bodyPr>
            <a:lstStyle/>
            <a:p>
              <a:pPr algn="ctr" rtl="0">
                <a:spcBef>
                  <a:spcPts val="0"/>
                </a:spcBef>
                <a:buNone/>
              </a:pPr>
              <a:r>
                <a:rPr lang="en" sz="1200"/>
                <a:t>Private</a:t>
              </a:r>
            </a:p>
            <a:p>
              <a:pPr lvl="0" algn="ctr" rtl="0">
                <a:spcBef>
                  <a:spcPts val="0"/>
                </a:spcBef>
                <a:buNone/>
              </a:pPr>
              <a:r>
                <a:rPr lang="en" sz="1200"/>
                <a:t>Cloud Provider</a:t>
              </a:r>
            </a:p>
          </p:txBody>
        </p:sp>
        <p:sp>
          <p:nvSpPr>
            <p:cNvPr id="410" name="Shape 410"/>
            <p:cNvSpPr/>
            <p:nvPr/>
          </p:nvSpPr>
          <p:spPr>
            <a:xfrm>
              <a:off x="4529800" y="3928975"/>
              <a:ext cx="953399" cy="462600"/>
            </a:xfrm>
            <a:prstGeom prst="rect">
              <a:avLst/>
            </a:prstGeom>
            <a:solidFill>
              <a:srgbClr val="EFEFEF"/>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Cell 1</a:t>
              </a:r>
            </a:p>
          </p:txBody>
        </p:sp>
        <p:sp>
          <p:nvSpPr>
            <p:cNvPr id="411" name="Shape 411"/>
            <p:cNvSpPr/>
            <p:nvPr/>
          </p:nvSpPr>
          <p:spPr>
            <a:xfrm>
              <a:off x="5520400" y="3928975"/>
              <a:ext cx="953399" cy="462600"/>
            </a:xfrm>
            <a:prstGeom prst="rect">
              <a:avLst/>
            </a:prstGeom>
            <a:solidFill>
              <a:srgbClr val="EFEFEF"/>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Cell 2</a:t>
              </a:r>
            </a:p>
          </p:txBody>
        </p:sp>
        <p:sp>
          <p:nvSpPr>
            <p:cNvPr id="412" name="Shape 412"/>
            <p:cNvSpPr/>
            <p:nvPr/>
          </p:nvSpPr>
          <p:spPr>
            <a:xfrm>
              <a:off x="45380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t>?</a:t>
              </a:r>
            </a:p>
          </p:txBody>
        </p:sp>
        <p:sp>
          <p:nvSpPr>
            <p:cNvPr id="413" name="Shape 413"/>
            <p:cNvSpPr/>
            <p:nvPr/>
          </p:nvSpPr>
          <p:spPr>
            <a:xfrm>
              <a:off x="49952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Clr>
                  <a:schemeClr val="dk1"/>
                </a:buClr>
                <a:buSzPct val="78571"/>
                <a:buFont typeface="Arial"/>
                <a:buNone/>
              </a:pPr>
              <a:r>
                <a:rPr lang="en">
                  <a:solidFill>
                    <a:schemeClr val="dk1"/>
                  </a:solidFill>
                </a:rPr>
                <a:t>?</a:t>
              </a:r>
            </a:p>
          </p:txBody>
        </p:sp>
        <p:sp>
          <p:nvSpPr>
            <p:cNvPr id="414" name="Shape 414"/>
            <p:cNvSpPr txBox="1"/>
            <p:nvPr/>
          </p:nvSpPr>
          <p:spPr>
            <a:xfrm rot="-1791589">
              <a:off x="4382469" y="1421914"/>
              <a:ext cx="686310" cy="459885"/>
            </a:xfrm>
            <a:prstGeom prst="rect">
              <a:avLst/>
            </a:prstGeom>
            <a:solidFill>
              <a:srgbClr val="D9D9D9"/>
            </a:solidFill>
            <a:ln>
              <a:noFill/>
            </a:ln>
          </p:spPr>
          <p:txBody>
            <a:bodyPr lIns="91425" tIns="91425" rIns="91425" bIns="91425" anchor="ctr" anchorCtr="0">
              <a:noAutofit/>
            </a:bodyPr>
            <a:lstStyle/>
            <a:p>
              <a:pPr lvl="0" algn="ctr" rtl="0">
                <a:spcBef>
                  <a:spcPts val="0"/>
                </a:spcBef>
                <a:buNone/>
              </a:pPr>
              <a:r>
                <a:rPr lang="en" sz="2400"/>
                <a:t>$$</a:t>
              </a:r>
            </a:p>
          </p:txBody>
        </p:sp>
      </p:grpSp>
      <p:pic>
        <p:nvPicPr>
          <p:cNvPr id="415" name="Shape 415"/>
          <p:cNvPicPr preferRelativeResize="0"/>
          <p:nvPr/>
        </p:nvPicPr>
        <p:blipFill>
          <a:blip r:embed="rId4">
            <a:alphaModFix/>
          </a:blip>
          <a:stretch>
            <a:fillRect/>
          </a:stretch>
        </p:blipFill>
        <p:spPr>
          <a:xfrm>
            <a:off x="593725" y="3875525"/>
            <a:ext cx="561900" cy="868384"/>
          </a:xfrm>
          <a:prstGeom prst="rect">
            <a:avLst/>
          </a:prstGeom>
          <a:noFill/>
          <a:ln>
            <a:noFill/>
          </a:ln>
        </p:spPr>
      </p:pic>
      <p:sp>
        <p:nvSpPr>
          <p:cNvPr id="416" name="Shape 416"/>
          <p:cNvSpPr txBox="1"/>
          <p:nvPr/>
        </p:nvSpPr>
        <p:spPr>
          <a:xfrm>
            <a:off x="330175" y="4711750"/>
            <a:ext cx="1044900" cy="228600"/>
          </a:xfrm>
          <a:prstGeom prst="rect">
            <a:avLst/>
          </a:prstGeom>
          <a:noFill/>
          <a:ln>
            <a:noFill/>
          </a:ln>
        </p:spPr>
        <p:txBody>
          <a:bodyPr lIns="91425" tIns="91425" rIns="91425" bIns="91425" anchor="t" anchorCtr="0">
            <a:noAutofit/>
          </a:bodyPr>
          <a:lstStyle/>
          <a:p>
            <a:pPr lvl="0" algn="ctr" rtl="0">
              <a:spcBef>
                <a:spcPts val="0"/>
              </a:spcBef>
              <a:buNone/>
            </a:pPr>
            <a:r>
              <a:rPr lang="en" sz="1100"/>
              <a:t>Head of </a:t>
            </a:r>
            <a:br>
              <a:rPr lang="en" sz="1100"/>
            </a:br>
            <a:r>
              <a:rPr lang="en" sz="1100"/>
              <a:t>Operations</a:t>
            </a:r>
          </a:p>
        </p:txBody>
      </p:sp>
      <p:sp>
        <p:nvSpPr>
          <p:cNvPr id="417" name="Shape 417"/>
          <p:cNvSpPr/>
          <p:nvPr/>
        </p:nvSpPr>
        <p:spPr>
          <a:xfrm>
            <a:off x="136275" y="2116175"/>
            <a:ext cx="2045099" cy="1624200"/>
          </a:xfrm>
          <a:prstGeom prst="wedgeRoundRectCallout">
            <a:avLst>
              <a:gd name="adj1" fmla="val 4330"/>
              <a:gd name="adj2" fmla="val 71298"/>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18" name="Shape 418"/>
          <p:cNvSpPr txBox="1"/>
          <p:nvPr/>
        </p:nvSpPr>
        <p:spPr>
          <a:xfrm>
            <a:off x="100050" y="2158650"/>
            <a:ext cx="2137799" cy="1532099"/>
          </a:xfrm>
          <a:prstGeom prst="rect">
            <a:avLst/>
          </a:prstGeom>
          <a:noFill/>
          <a:ln>
            <a:noFill/>
          </a:ln>
        </p:spPr>
        <p:txBody>
          <a:bodyPr lIns="91425" tIns="91425" rIns="91425" bIns="91425" anchor="t" anchorCtr="0">
            <a:noAutofit/>
          </a:bodyPr>
          <a:lstStyle/>
          <a:p>
            <a:pPr rtl="0">
              <a:spcBef>
                <a:spcPts val="0"/>
              </a:spcBef>
              <a:buNone/>
            </a:pPr>
            <a:r>
              <a:rPr lang="en" sz="1000"/>
              <a:t>Marketing is complaining their service is running slow again</a:t>
            </a:r>
          </a:p>
          <a:p>
            <a:pPr rtl="0">
              <a:spcBef>
                <a:spcPts val="0"/>
              </a:spcBef>
              <a:buNone/>
            </a:pPr>
            <a:endParaRPr sz="1000"/>
          </a:p>
          <a:p>
            <a:pPr rtl="0">
              <a:spcBef>
                <a:spcPts val="0"/>
              </a:spcBef>
              <a:buNone/>
            </a:pPr>
            <a:r>
              <a:rPr lang="en" sz="1000"/>
              <a:t>Auditors are going to scream when I can’t prove compliance</a:t>
            </a:r>
          </a:p>
          <a:p>
            <a:pPr rtl="0">
              <a:spcBef>
                <a:spcPts val="0"/>
              </a:spcBef>
              <a:buNone/>
            </a:pPr>
            <a:endParaRPr sz="1000"/>
          </a:p>
          <a:p>
            <a:pPr rtl="0">
              <a:spcBef>
                <a:spcPts val="0"/>
              </a:spcBef>
              <a:buNone/>
            </a:pPr>
            <a:r>
              <a:rPr lang="en" sz="1000"/>
              <a:t>I’m paying too much for public cloud and the performance is questionable</a:t>
            </a:r>
          </a:p>
          <a:p>
            <a:pPr lvl="0" rtl="0">
              <a:spcBef>
                <a:spcPts val="0"/>
              </a:spcBef>
              <a:buNone/>
            </a:pPr>
            <a:endParaRPr sz="100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3"/>
                                        </p:tgtEl>
                                        <p:attrNameLst>
                                          <p:attrName>style.visibility</p:attrName>
                                        </p:attrNameLst>
                                      </p:cBhvr>
                                      <p:to>
                                        <p:strVal val="visible"/>
                                      </p:to>
                                    </p:set>
                                    <p:animEffect transition="in" filter="fade">
                                      <p:cBhvr>
                                        <p:cTn id="7" dur="1000"/>
                                        <p:tgtEl>
                                          <p:spTgt spid="383"/>
                                        </p:tgtEl>
                                      </p:cBhvr>
                                    </p:animEffect>
                                  </p:childTnLst>
                                </p:cTn>
                              </p:par>
                              <p:par>
                                <p:cTn id="8" presetID="10" presetClass="entr" presetSubtype="0" fill="hold" nodeType="withEffect">
                                  <p:stCondLst>
                                    <p:cond delay="0"/>
                                  </p:stCondLst>
                                  <p:childTnLst>
                                    <p:set>
                                      <p:cBhvr>
                                        <p:cTn id="9" dur="1" fill="hold">
                                          <p:stCondLst>
                                            <p:cond delay="0"/>
                                          </p:stCondLst>
                                        </p:cTn>
                                        <p:tgtEl>
                                          <p:spTgt spid="415"/>
                                        </p:tgtEl>
                                        <p:attrNameLst>
                                          <p:attrName>style.visibility</p:attrName>
                                        </p:attrNameLst>
                                      </p:cBhvr>
                                      <p:to>
                                        <p:strVal val="visible"/>
                                      </p:to>
                                    </p:set>
                                    <p:animEffect transition="in" filter="fade">
                                      <p:cBhvr>
                                        <p:cTn id="10" dur="1000"/>
                                        <p:tgtEl>
                                          <p:spTgt spid="415"/>
                                        </p:tgtEl>
                                      </p:cBhvr>
                                    </p:animEffect>
                                  </p:childTnLst>
                                </p:cTn>
                              </p:par>
                              <p:par>
                                <p:cTn id="11" presetID="10" presetClass="entr" presetSubtype="0" fill="hold" nodeType="withEffect">
                                  <p:stCondLst>
                                    <p:cond delay="0"/>
                                  </p:stCondLst>
                                  <p:childTnLst>
                                    <p:set>
                                      <p:cBhvr>
                                        <p:cTn id="12" dur="1" fill="hold">
                                          <p:stCondLst>
                                            <p:cond delay="0"/>
                                          </p:stCondLst>
                                        </p:cTn>
                                        <p:tgtEl>
                                          <p:spTgt spid="416"/>
                                        </p:tgtEl>
                                        <p:attrNameLst>
                                          <p:attrName>style.visibility</p:attrName>
                                        </p:attrNameLst>
                                      </p:cBhvr>
                                      <p:to>
                                        <p:strVal val="visible"/>
                                      </p:to>
                                    </p:set>
                                    <p:animEffect transition="in" filter="fade">
                                      <p:cBhvr>
                                        <p:cTn id="13" dur="1000"/>
                                        <p:tgtEl>
                                          <p:spTgt spid="416"/>
                                        </p:tgtEl>
                                      </p:cBhvr>
                                    </p:animEffect>
                                  </p:childTnLst>
                                </p:cTn>
                              </p:par>
                              <p:par>
                                <p:cTn id="14" presetID="10" presetClass="entr" presetSubtype="0" fill="hold" nodeType="withEffect">
                                  <p:stCondLst>
                                    <p:cond delay="0"/>
                                  </p:stCondLst>
                                  <p:childTnLst>
                                    <p:set>
                                      <p:cBhvr>
                                        <p:cTn id="15" dur="1" fill="hold">
                                          <p:stCondLst>
                                            <p:cond delay="0"/>
                                          </p:stCondLst>
                                        </p:cTn>
                                        <p:tgtEl>
                                          <p:spTgt spid="384"/>
                                        </p:tgtEl>
                                        <p:attrNameLst>
                                          <p:attrName>style.visibility</p:attrName>
                                        </p:attrNameLst>
                                      </p:cBhvr>
                                      <p:to>
                                        <p:strVal val="visible"/>
                                      </p:to>
                                    </p:set>
                                    <p:animEffect transition="in" filter="fade">
                                      <p:cBhvr>
                                        <p:cTn id="16" dur="1000"/>
                                        <p:tgtEl>
                                          <p:spTgt spid="38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95"/>
                                        </p:tgtEl>
                                        <p:attrNameLst>
                                          <p:attrName>style.visibility</p:attrName>
                                        </p:attrNameLst>
                                      </p:cBhvr>
                                      <p:to>
                                        <p:strVal val="visible"/>
                                      </p:to>
                                    </p:set>
                                    <p:animEffect transition="in" filter="fade">
                                      <p:cBhvr>
                                        <p:cTn id="21" dur="1000"/>
                                        <p:tgtEl>
                                          <p:spTgt spid="395"/>
                                        </p:tgtEl>
                                      </p:cBhvr>
                                    </p:animEffect>
                                  </p:childTnLst>
                                </p:cTn>
                              </p:par>
                              <p:par>
                                <p:cTn id="22" presetID="10" presetClass="entr" presetSubtype="0" fill="hold" nodeType="withEffect">
                                  <p:stCondLst>
                                    <p:cond delay="0"/>
                                  </p:stCondLst>
                                  <p:childTnLst>
                                    <p:set>
                                      <p:cBhvr>
                                        <p:cTn id="23" dur="1" fill="hold">
                                          <p:stCondLst>
                                            <p:cond delay="0"/>
                                          </p:stCondLst>
                                        </p:cTn>
                                        <p:tgtEl>
                                          <p:spTgt spid="381"/>
                                        </p:tgtEl>
                                        <p:attrNameLst>
                                          <p:attrName>style.visibility</p:attrName>
                                        </p:attrNameLst>
                                      </p:cBhvr>
                                      <p:to>
                                        <p:strVal val="visible"/>
                                      </p:to>
                                    </p:set>
                                    <p:animEffect transition="in" filter="fade">
                                      <p:cBhvr>
                                        <p:cTn id="24" dur="1000"/>
                                        <p:tgtEl>
                                          <p:spTgt spid="38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08"/>
                                        </p:tgtEl>
                                        <p:attrNameLst>
                                          <p:attrName>style.visibility</p:attrName>
                                        </p:attrNameLst>
                                      </p:cBhvr>
                                      <p:to>
                                        <p:strVal val="visible"/>
                                      </p:to>
                                    </p:set>
                                    <p:animEffect transition="in" filter="fade">
                                      <p:cBhvr>
                                        <p:cTn id="29" dur="1000"/>
                                        <p:tgtEl>
                                          <p:spTgt spid="40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96"/>
                                        </p:tgtEl>
                                        <p:attrNameLst>
                                          <p:attrName>style.visibility</p:attrName>
                                        </p:attrNameLst>
                                      </p:cBhvr>
                                      <p:to>
                                        <p:strVal val="visible"/>
                                      </p:to>
                                    </p:set>
                                    <p:animEffect transition="in" filter="fade">
                                      <p:cBhvr>
                                        <p:cTn id="34" dur="1000"/>
                                        <p:tgtEl>
                                          <p:spTgt spid="39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85"/>
                                        </p:tgtEl>
                                        <p:attrNameLst>
                                          <p:attrName>style.visibility</p:attrName>
                                        </p:attrNameLst>
                                      </p:cBhvr>
                                      <p:to>
                                        <p:strVal val="visible"/>
                                      </p:to>
                                    </p:set>
                                    <p:animEffect transition="in" filter="fade">
                                      <p:cBhvr>
                                        <p:cTn id="39" dur="1000"/>
                                        <p:tgtEl>
                                          <p:spTgt spid="38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97"/>
                                        </p:tgtEl>
                                        <p:attrNameLst>
                                          <p:attrName>style.visibility</p:attrName>
                                        </p:attrNameLst>
                                      </p:cBhvr>
                                      <p:to>
                                        <p:strVal val="visible"/>
                                      </p:to>
                                    </p:set>
                                    <p:animEffect transition="in" filter="fade">
                                      <p:cBhvr>
                                        <p:cTn id="44" dur="1000"/>
                                        <p:tgtEl>
                                          <p:spTgt spid="39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18"/>
                                        </p:tgtEl>
                                        <p:attrNameLst>
                                          <p:attrName>style.visibility</p:attrName>
                                        </p:attrNameLst>
                                      </p:cBhvr>
                                      <p:to>
                                        <p:strVal val="visible"/>
                                      </p:to>
                                    </p:set>
                                    <p:animEffect transition="in" filter="fade">
                                      <p:cBhvr>
                                        <p:cTn id="49" dur="1000"/>
                                        <p:tgtEl>
                                          <p:spTgt spid="418"/>
                                        </p:tgtEl>
                                      </p:cBhvr>
                                    </p:animEffect>
                                  </p:childTnLst>
                                </p:cTn>
                              </p:par>
                              <p:par>
                                <p:cTn id="50" presetID="10" presetClass="entr" presetSubtype="0" fill="hold" nodeType="withEffect">
                                  <p:stCondLst>
                                    <p:cond delay="0"/>
                                  </p:stCondLst>
                                  <p:childTnLst>
                                    <p:set>
                                      <p:cBhvr>
                                        <p:cTn id="51" dur="1" fill="hold">
                                          <p:stCondLst>
                                            <p:cond delay="0"/>
                                          </p:stCondLst>
                                        </p:cTn>
                                        <p:tgtEl>
                                          <p:spTgt spid="417"/>
                                        </p:tgtEl>
                                        <p:attrNameLst>
                                          <p:attrName>style.visibility</p:attrName>
                                        </p:attrNameLst>
                                      </p:cBhvr>
                                      <p:to>
                                        <p:strVal val="visible"/>
                                      </p:to>
                                    </p:set>
                                    <p:animEffect transition="in" filter="fade">
                                      <p:cBhvr>
                                        <p:cTn id="52" dur="1000"/>
                                        <p:tgtEl>
                                          <p:spTgt spid="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2"/>
        <p:cNvGrpSpPr/>
        <p:nvPr/>
      </p:nvGrpSpPr>
      <p:grpSpPr>
        <a:xfrm>
          <a:off x="0" y="0"/>
          <a:ext cx="0" cy="0"/>
          <a:chOff x="0" y="0"/>
          <a:chExt cx="0" cy="0"/>
        </a:xfrm>
      </p:grpSpPr>
      <p:sp>
        <p:nvSpPr>
          <p:cNvPr id="423" name="Shape 423"/>
          <p:cNvSpPr/>
          <p:nvPr/>
        </p:nvSpPr>
        <p:spPr>
          <a:xfrm>
            <a:off x="2252450" y="1676550"/>
            <a:ext cx="2137799" cy="2914799"/>
          </a:xfrm>
          <a:prstGeom prst="rect">
            <a:avLst/>
          </a:prstGeom>
          <a:noFill/>
          <a:ln w="19050" cap="flat" cmpd="sng">
            <a:solidFill>
              <a:srgbClr val="666666"/>
            </a:solidFill>
            <a:prstDash val="dash"/>
            <a:round/>
            <a:headEnd type="none" w="med" len="med"/>
            <a:tailEnd type="none" w="med" len="med"/>
          </a:ln>
        </p:spPr>
        <p:txBody>
          <a:bodyPr lIns="91425" tIns="91425" rIns="91425" bIns="91425" anchor="t" anchorCtr="0">
            <a:noAutofit/>
          </a:bodyPr>
          <a:lstStyle/>
          <a:p>
            <a:pPr lvl="0" algn="ctr" rtl="0">
              <a:spcBef>
                <a:spcPts val="0"/>
              </a:spcBef>
              <a:buNone/>
            </a:pPr>
            <a:r>
              <a:rPr lang="en" sz="1200"/>
              <a:t>Virtualization</a:t>
            </a:r>
          </a:p>
          <a:p>
            <a:pPr lvl="0" algn="ctr" rtl="0">
              <a:spcBef>
                <a:spcPts val="0"/>
              </a:spcBef>
              <a:buNone/>
            </a:pPr>
            <a:r>
              <a:rPr lang="en" sz="1200"/>
              <a:t>Provider 1</a:t>
            </a:r>
          </a:p>
        </p:txBody>
      </p:sp>
      <p:sp>
        <p:nvSpPr>
          <p:cNvPr id="424" name="Shape 424"/>
          <p:cNvSpPr/>
          <p:nvPr/>
        </p:nvSpPr>
        <p:spPr>
          <a:xfrm>
            <a:off x="49952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Clr>
                <a:schemeClr val="dk1"/>
              </a:buClr>
              <a:buSzPct val="78571"/>
              <a:buFont typeface="Arial"/>
              <a:buNone/>
            </a:pPr>
            <a:r>
              <a:rPr lang="en">
                <a:solidFill>
                  <a:schemeClr val="dk1"/>
                </a:solidFill>
              </a:rPr>
              <a:t>?</a:t>
            </a:r>
          </a:p>
        </p:txBody>
      </p:sp>
      <p:sp>
        <p:nvSpPr>
          <p:cNvPr id="425" name="Shape 425"/>
          <p:cNvSpPr/>
          <p:nvPr/>
        </p:nvSpPr>
        <p:spPr>
          <a:xfrm>
            <a:off x="136275" y="2116175"/>
            <a:ext cx="2045099" cy="1624200"/>
          </a:xfrm>
          <a:prstGeom prst="wedgeRoundRectCallout">
            <a:avLst>
              <a:gd name="adj1" fmla="val 4330"/>
              <a:gd name="adj2" fmla="val 71298"/>
              <a:gd name="adj3" fmla="val 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26" name="Shape 426"/>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OPTIMIZE IT</a:t>
            </a:r>
          </a:p>
          <a:p>
            <a:pPr lvl="0" rtl="0">
              <a:spcBef>
                <a:spcPts val="0"/>
              </a:spcBef>
              <a:buClr>
                <a:schemeClr val="dk1"/>
              </a:buClr>
              <a:buSzPct val="25000"/>
              <a:buFont typeface="Arial"/>
              <a:buNone/>
            </a:pPr>
            <a:r>
              <a:rPr lang="en" sz="1800">
                <a:solidFill>
                  <a:schemeClr val="dk1"/>
                </a:solidFill>
              </a:rPr>
              <a:t>EXAMPLE</a:t>
            </a:r>
          </a:p>
        </p:txBody>
      </p:sp>
      <p:pic>
        <p:nvPicPr>
          <p:cNvPr id="427" name="Shape 427"/>
          <p:cNvPicPr preferRelativeResize="0"/>
          <p:nvPr/>
        </p:nvPicPr>
        <p:blipFill>
          <a:blip r:embed="rId3">
            <a:alphaModFix/>
          </a:blip>
          <a:stretch>
            <a:fillRect/>
          </a:stretch>
        </p:blipFill>
        <p:spPr>
          <a:xfrm>
            <a:off x="734120" y="5292449"/>
            <a:ext cx="511987" cy="791257"/>
          </a:xfrm>
          <a:prstGeom prst="rect">
            <a:avLst/>
          </a:prstGeom>
          <a:noFill/>
          <a:ln>
            <a:noFill/>
          </a:ln>
        </p:spPr>
      </p:pic>
      <p:sp>
        <p:nvSpPr>
          <p:cNvPr id="428" name="Shape 428"/>
          <p:cNvSpPr txBox="1"/>
          <p:nvPr/>
        </p:nvSpPr>
        <p:spPr>
          <a:xfrm>
            <a:off x="639636" y="6027850"/>
            <a:ext cx="784200" cy="389400"/>
          </a:xfrm>
          <a:prstGeom prst="rect">
            <a:avLst/>
          </a:prstGeom>
          <a:noFill/>
          <a:ln>
            <a:noFill/>
          </a:ln>
        </p:spPr>
        <p:txBody>
          <a:bodyPr lIns="91425" tIns="91425" rIns="91425" bIns="91425" anchor="t" anchorCtr="0">
            <a:noAutofit/>
          </a:bodyPr>
          <a:lstStyle/>
          <a:p>
            <a:pPr lvl="0" rtl="0">
              <a:spcBef>
                <a:spcPts val="0"/>
              </a:spcBef>
              <a:buNone/>
            </a:pPr>
            <a:r>
              <a:rPr lang="en" sz="1100"/>
              <a:t>VI Admin</a:t>
            </a:r>
          </a:p>
        </p:txBody>
      </p:sp>
      <p:sp>
        <p:nvSpPr>
          <p:cNvPr id="429" name="Shape 429"/>
          <p:cNvSpPr/>
          <p:nvPr/>
        </p:nvSpPr>
        <p:spPr>
          <a:xfrm>
            <a:off x="6595425" y="1676675"/>
            <a:ext cx="2137799" cy="2914799"/>
          </a:xfrm>
          <a:prstGeom prst="rect">
            <a:avLst/>
          </a:prstGeom>
          <a:noFill/>
          <a:ln w="19050" cap="flat" cmpd="sng">
            <a:solidFill>
              <a:srgbClr val="666666"/>
            </a:solidFill>
            <a:prstDash val="dash"/>
            <a:round/>
            <a:headEnd type="none" w="med" len="med"/>
            <a:tailEnd type="none" w="med" len="med"/>
          </a:ln>
        </p:spPr>
        <p:txBody>
          <a:bodyPr lIns="91425" tIns="91425" rIns="91425" bIns="91425" anchor="t" anchorCtr="0">
            <a:noAutofit/>
          </a:bodyPr>
          <a:lstStyle/>
          <a:p>
            <a:pPr lvl="0" algn="ctr" rtl="0">
              <a:spcBef>
                <a:spcPts val="0"/>
              </a:spcBef>
              <a:buNone/>
            </a:pPr>
            <a:r>
              <a:rPr lang="en" sz="1200"/>
              <a:t>Public</a:t>
            </a:r>
          </a:p>
          <a:p>
            <a:pPr lvl="0" algn="ctr" rtl="0">
              <a:spcBef>
                <a:spcPts val="0"/>
              </a:spcBef>
              <a:buNone/>
            </a:pPr>
            <a:r>
              <a:rPr lang="en" sz="1200"/>
              <a:t>Cloud Provider</a:t>
            </a:r>
          </a:p>
        </p:txBody>
      </p:sp>
      <p:sp>
        <p:nvSpPr>
          <p:cNvPr id="430" name="Shape 430"/>
          <p:cNvSpPr/>
          <p:nvPr/>
        </p:nvSpPr>
        <p:spPr>
          <a:xfrm>
            <a:off x="6690900" y="3928975"/>
            <a:ext cx="953399" cy="462600"/>
          </a:xfrm>
          <a:prstGeom prst="rect">
            <a:avLst/>
          </a:prstGeom>
          <a:solidFill>
            <a:srgbClr val="EFEFEF"/>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Region 1</a:t>
            </a:r>
          </a:p>
        </p:txBody>
      </p:sp>
      <p:sp>
        <p:nvSpPr>
          <p:cNvPr id="431" name="Shape 431"/>
          <p:cNvSpPr/>
          <p:nvPr/>
        </p:nvSpPr>
        <p:spPr>
          <a:xfrm>
            <a:off x="7681500" y="3928975"/>
            <a:ext cx="953399" cy="462600"/>
          </a:xfrm>
          <a:prstGeom prst="rect">
            <a:avLst/>
          </a:prstGeom>
          <a:solidFill>
            <a:srgbClr val="EFEFEF"/>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Region 2</a:t>
            </a:r>
          </a:p>
        </p:txBody>
      </p:sp>
      <p:sp>
        <p:nvSpPr>
          <p:cNvPr id="432" name="Shape 432"/>
          <p:cNvSpPr/>
          <p:nvPr/>
        </p:nvSpPr>
        <p:spPr>
          <a:xfrm>
            <a:off x="67478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433" name="Shape 433"/>
          <p:cNvSpPr/>
          <p:nvPr/>
        </p:nvSpPr>
        <p:spPr>
          <a:xfrm>
            <a:off x="72050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t>$</a:t>
            </a:r>
          </a:p>
        </p:txBody>
      </p:sp>
      <p:sp>
        <p:nvSpPr>
          <p:cNvPr id="434" name="Shape 434"/>
          <p:cNvSpPr/>
          <p:nvPr/>
        </p:nvSpPr>
        <p:spPr>
          <a:xfrm>
            <a:off x="77384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435" name="Shape 435"/>
          <p:cNvSpPr/>
          <p:nvPr/>
        </p:nvSpPr>
        <p:spPr>
          <a:xfrm>
            <a:off x="81956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436" name="Shape 436"/>
          <p:cNvSpPr/>
          <p:nvPr/>
        </p:nvSpPr>
        <p:spPr>
          <a:xfrm>
            <a:off x="77384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t>$$</a:t>
            </a:r>
          </a:p>
        </p:txBody>
      </p:sp>
      <p:sp>
        <p:nvSpPr>
          <p:cNvPr id="437" name="Shape 437"/>
          <p:cNvSpPr/>
          <p:nvPr/>
        </p:nvSpPr>
        <p:spPr>
          <a:xfrm>
            <a:off x="81956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438" name="Shape 438"/>
          <p:cNvSpPr/>
          <p:nvPr/>
        </p:nvSpPr>
        <p:spPr>
          <a:xfrm>
            <a:off x="2368700" y="3928975"/>
            <a:ext cx="953399" cy="462600"/>
          </a:xfrm>
          <a:prstGeom prst="rect">
            <a:avLst/>
          </a:prstGeom>
          <a:solidFill>
            <a:srgbClr val="E06666"/>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Cluster 1</a:t>
            </a:r>
          </a:p>
        </p:txBody>
      </p:sp>
      <p:sp>
        <p:nvSpPr>
          <p:cNvPr id="439" name="Shape 439"/>
          <p:cNvSpPr/>
          <p:nvPr/>
        </p:nvSpPr>
        <p:spPr>
          <a:xfrm>
            <a:off x="3359300" y="3928975"/>
            <a:ext cx="953399" cy="462600"/>
          </a:xfrm>
          <a:prstGeom prst="rect">
            <a:avLst/>
          </a:prstGeom>
          <a:solidFill>
            <a:srgbClr val="A4C2F4"/>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Cluster 2</a:t>
            </a:r>
          </a:p>
        </p:txBody>
      </p:sp>
      <p:sp>
        <p:nvSpPr>
          <p:cNvPr id="440" name="Shape 440"/>
          <p:cNvSpPr/>
          <p:nvPr/>
        </p:nvSpPr>
        <p:spPr>
          <a:xfrm>
            <a:off x="24044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41" name="Shape 441"/>
          <p:cNvSpPr/>
          <p:nvPr/>
        </p:nvSpPr>
        <p:spPr>
          <a:xfrm>
            <a:off x="28616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42" name="Shape 442"/>
          <p:cNvSpPr/>
          <p:nvPr/>
        </p:nvSpPr>
        <p:spPr>
          <a:xfrm>
            <a:off x="24044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43" name="Shape 443"/>
          <p:cNvSpPr/>
          <p:nvPr/>
        </p:nvSpPr>
        <p:spPr>
          <a:xfrm>
            <a:off x="28616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44" name="Shape 444"/>
          <p:cNvSpPr/>
          <p:nvPr/>
        </p:nvSpPr>
        <p:spPr>
          <a:xfrm>
            <a:off x="2861600" y="23225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45" name="Shape 445"/>
          <p:cNvSpPr/>
          <p:nvPr/>
        </p:nvSpPr>
        <p:spPr>
          <a:xfrm>
            <a:off x="24044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46" name="Shape 446"/>
          <p:cNvSpPr txBox="1"/>
          <p:nvPr/>
        </p:nvSpPr>
        <p:spPr>
          <a:xfrm rot="-1792933">
            <a:off x="2019378" y="1479716"/>
            <a:ext cx="714144" cy="481653"/>
          </a:xfrm>
          <a:prstGeom prst="rect">
            <a:avLst/>
          </a:prstGeom>
          <a:solidFill>
            <a:srgbClr val="D9D9D9"/>
          </a:solidFill>
          <a:ln>
            <a:noFill/>
          </a:ln>
        </p:spPr>
        <p:txBody>
          <a:bodyPr lIns="91425" tIns="91425" rIns="91425" bIns="91425" anchor="ctr" anchorCtr="0">
            <a:noAutofit/>
          </a:bodyPr>
          <a:lstStyle/>
          <a:p>
            <a:pPr lvl="0" algn="ctr" rtl="0">
              <a:spcBef>
                <a:spcPts val="0"/>
              </a:spcBef>
              <a:buNone/>
            </a:pPr>
            <a:r>
              <a:rPr lang="en" sz="2400"/>
              <a:t>$$$</a:t>
            </a:r>
          </a:p>
        </p:txBody>
      </p:sp>
      <p:sp>
        <p:nvSpPr>
          <p:cNvPr id="447" name="Shape 447"/>
          <p:cNvSpPr/>
          <p:nvPr/>
        </p:nvSpPr>
        <p:spPr>
          <a:xfrm>
            <a:off x="4432900" y="1676675"/>
            <a:ext cx="2137799" cy="2914799"/>
          </a:xfrm>
          <a:prstGeom prst="rect">
            <a:avLst/>
          </a:prstGeom>
          <a:noFill/>
          <a:ln w="19050" cap="flat" cmpd="sng">
            <a:solidFill>
              <a:srgbClr val="666666"/>
            </a:solidFill>
            <a:prstDash val="dash"/>
            <a:round/>
            <a:headEnd type="none" w="med" len="med"/>
            <a:tailEnd type="none" w="med" len="med"/>
          </a:ln>
        </p:spPr>
        <p:txBody>
          <a:bodyPr lIns="91425" tIns="91425" rIns="91425" bIns="91425" anchor="t" anchorCtr="0">
            <a:noAutofit/>
          </a:bodyPr>
          <a:lstStyle/>
          <a:p>
            <a:pPr lvl="0" algn="ctr" rtl="0">
              <a:spcBef>
                <a:spcPts val="0"/>
              </a:spcBef>
              <a:buNone/>
            </a:pPr>
            <a:r>
              <a:rPr lang="en" sz="1200"/>
              <a:t>Private</a:t>
            </a:r>
          </a:p>
          <a:p>
            <a:pPr lvl="0" algn="ctr" rtl="0">
              <a:spcBef>
                <a:spcPts val="0"/>
              </a:spcBef>
              <a:buNone/>
            </a:pPr>
            <a:r>
              <a:rPr lang="en" sz="1200"/>
              <a:t>Cloud Provider</a:t>
            </a:r>
          </a:p>
        </p:txBody>
      </p:sp>
      <p:sp>
        <p:nvSpPr>
          <p:cNvPr id="448" name="Shape 448"/>
          <p:cNvSpPr/>
          <p:nvPr/>
        </p:nvSpPr>
        <p:spPr>
          <a:xfrm>
            <a:off x="4529800" y="3928975"/>
            <a:ext cx="953399" cy="462600"/>
          </a:xfrm>
          <a:prstGeom prst="rect">
            <a:avLst/>
          </a:prstGeom>
          <a:solidFill>
            <a:srgbClr val="EFEFEF"/>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Cell 1</a:t>
            </a:r>
          </a:p>
        </p:txBody>
      </p:sp>
      <p:sp>
        <p:nvSpPr>
          <p:cNvPr id="449" name="Shape 449"/>
          <p:cNvSpPr/>
          <p:nvPr/>
        </p:nvSpPr>
        <p:spPr>
          <a:xfrm>
            <a:off x="5520400" y="3928975"/>
            <a:ext cx="953399" cy="462600"/>
          </a:xfrm>
          <a:prstGeom prst="rect">
            <a:avLst/>
          </a:prstGeom>
          <a:solidFill>
            <a:srgbClr val="EFEFEF"/>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Cell 2</a:t>
            </a:r>
          </a:p>
        </p:txBody>
      </p:sp>
      <p:sp>
        <p:nvSpPr>
          <p:cNvPr id="450" name="Shape 450"/>
          <p:cNvSpPr/>
          <p:nvPr/>
        </p:nvSpPr>
        <p:spPr>
          <a:xfrm>
            <a:off x="45380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t>?</a:t>
            </a:r>
          </a:p>
        </p:txBody>
      </p:sp>
      <p:sp>
        <p:nvSpPr>
          <p:cNvPr id="451" name="Shape 451"/>
          <p:cNvSpPr/>
          <p:nvPr/>
        </p:nvSpPr>
        <p:spPr>
          <a:xfrm>
            <a:off x="49952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Clr>
                <a:schemeClr val="dk1"/>
              </a:buClr>
              <a:buSzPct val="78571"/>
              <a:buFont typeface="Arial"/>
              <a:buNone/>
            </a:pPr>
            <a:r>
              <a:rPr lang="en">
                <a:solidFill>
                  <a:schemeClr val="dk1"/>
                </a:solidFill>
              </a:rPr>
              <a:t>X</a:t>
            </a:r>
          </a:p>
        </p:txBody>
      </p:sp>
      <p:sp>
        <p:nvSpPr>
          <p:cNvPr id="452" name="Shape 452"/>
          <p:cNvSpPr txBox="1"/>
          <p:nvPr/>
        </p:nvSpPr>
        <p:spPr>
          <a:xfrm rot="-1791589">
            <a:off x="4382469" y="1421914"/>
            <a:ext cx="686310" cy="459885"/>
          </a:xfrm>
          <a:prstGeom prst="rect">
            <a:avLst/>
          </a:prstGeom>
          <a:solidFill>
            <a:srgbClr val="D9D9D9"/>
          </a:solidFill>
          <a:ln>
            <a:noFill/>
          </a:ln>
        </p:spPr>
        <p:txBody>
          <a:bodyPr lIns="91425" tIns="91425" rIns="91425" bIns="91425" anchor="ctr" anchorCtr="0">
            <a:noAutofit/>
          </a:bodyPr>
          <a:lstStyle/>
          <a:p>
            <a:pPr lvl="0" algn="ctr" rtl="0">
              <a:spcBef>
                <a:spcPts val="0"/>
              </a:spcBef>
              <a:buNone/>
            </a:pPr>
            <a:r>
              <a:rPr lang="en" sz="2400"/>
              <a:t>$$</a:t>
            </a:r>
          </a:p>
        </p:txBody>
      </p:sp>
      <p:pic>
        <p:nvPicPr>
          <p:cNvPr id="453" name="Shape 453"/>
          <p:cNvPicPr preferRelativeResize="0"/>
          <p:nvPr/>
        </p:nvPicPr>
        <p:blipFill>
          <a:blip r:embed="rId4">
            <a:alphaModFix/>
          </a:blip>
          <a:stretch>
            <a:fillRect/>
          </a:stretch>
        </p:blipFill>
        <p:spPr>
          <a:xfrm>
            <a:off x="593725" y="3875525"/>
            <a:ext cx="561900" cy="868384"/>
          </a:xfrm>
          <a:prstGeom prst="rect">
            <a:avLst/>
          </a:prstGeom>
          <a:noFill/>
          <a:ln>
            <a:noFill/>
          </a:ln>
        </p:spPr>
      </p:pic>
      <p:sp>
        <p:nvSpPr>
          <p:cNvPr id="454" name="Shape 454"/>
          <p:cNvSpPr txBox="1"/>
          <p:nvPr/>
        </p:nvSpPr>
        <p:spPr>
          <a:xfrm>
            <a:off x="330175" y="4711750"/>
            <a:ext cx="1044900" cy="228600"/>
          </a:xfrm>
          <a:prstGeom prst="rect">
            <a:avLst/>
          </a:prstGeom>
          <a:noFill/>
          <a:ln>
            <a:noFill/>
          </a:ln>
        </p:spPr>
        <p:txBody>
          <a:bodyPr lIns="91425" tIns="91425" rIns="91425" bIns="91425" anchor="t" anchorCtr="0">
            <a:noAutofit/>
          </a:bodyPr>
          <a:lstStyle/>
          <a:p>
            <a:pPr lvl="0" algn="ctr" rtl="0">
              <a:spcBef>
                <a:spcPts val="0"/>
              </a:spcBef>
              <a:buNone/>
            </a:pPr>
            <a:r>
              <a:rPr lang="en" sz="1100"/>
              <a:t>Head of </a:t>
            </a:r>
            <a:br>
              <a:rPr lang="en" sz="1100"/>
            </a:br>
            <a:r>
              <a:rPr lang="en" sz="1100"/>
              <a:t>Operations</a:t>
            </a:r>
          </a:p>
        </p:txBody>
      </p:sp>
      <p:sp>
        <p:nvSpPr>
          <p:cNvPr id="455" name="Shape 455"/>
          <p:cNvSpPr/>
          <p:nvPr/>
        </p:nvSpPr>
        <p:spPr>
          <a:xfrm>
            <a:off x="2368700" y="3928975"/>
            <a:ext cx="953399" cy="462600"/>
          </a:xfrm>
          <a:prstGeom prst="rect">
            <a:avLst/>
          </a:prstGeom>
          <a:solidFill>
            <a:srgbClr val="B6D7A8"/>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Cluster 1</a:t>
            </a:r>
          </a:p>
        </p:txBody>
      </p:sp>
      <p:sp>
        <p:nvSpPr>
          <p:cNvPr id="456" name="Shape 456"/>
          <p:cNvSpPr/>
          <p:nvPr/>
        </p:nvSpPr>
        <p:spPr>
          <a:xfrm>
            <a:off x="3359300" y="3928975"/>
            <a:ext cx="953399" cy="462600"/>
          </a:xfrm>
          <a:prstGeom prst="rect">
            <a:avLst/>
          </a:prstGeom>
          <a:solidFill>
            <a:srgbClr val="B6D7A8"/>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Cluster 2</a:t>
            </a:r>
          </a:p>
        </p:txBody>
      </p:sp>
      <p:sp>
        <p:nvSpPr>
          <p:cNvPr id="457" name="Shape 457"/>
          <p:cNvSpPr/>
          <p:nvPr/>
        </p:nvSpPr>
        <p:spPr>
          <a:xfrm>
            <a:off x="24044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58" name="Shape 458"/>
          <p:cNvSpPr/>
          <p:nvPr/>
        </p:nvSpPr>
        <p:spPr>
          <a:xfrm>
            <a:off x="28616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59" name="Shape 459"/>
          <p:cNvSpPr/>
          <p:nvPr/>
        </p:nvSpPr>
        <p:spPr>
          <a:xfrm>
            <a:off x="2404400" y="2855900"/>
            <a:ext cx="424799" cy="462600"/>
          </a:xfrm>
          <a:prstGeom prst="rect">
            <a:avLst/>
          </a:prstGeom>
          <a:solidFill>
            <a:srgbClr val="EFEFEF"/>
          </a:solidFill>
          <a:ln w="19050" cap="flat" cmpd="sng">
            <a:solidFill>
              <a:srgbClr val="666666"/>
            </a:solidFill>
            <a:prstDash val="dash"/>
            <a:round/>
            <a:headEnd type="none" w="med" len="med"/>
            <a:tailEnd type="none" w="med" len="med"/>
          </a:ln>
        </p:spPr>
        <p:txBody>
          <a:bodyPr lIns="91425" tIns="91425" rIns="91425" bIns="91425" anchor="ctr" anchorCtr="0">
            <a:noAutofit/>
          </a:bodyPr>
          <a:lstStyle/>
          <a:p>
            <a:pPr lvl="0" algn="ctr" rtl="0">
              <a:spcBef>
                <a:spcPts val="0"/>
              </a:spcBef>
              <a:buNone/>
            </a:pPr>
            <a:endParaRPr/>
          </a:p>
        </p:txBody>
      </p:sp>
      <p:sp>
        <p:nvSpPr>
          <p:cNvPr id="460" name="Shape 460"/>
          <p:cNvSpPr txBox="1"/>
          <p:nvPr/>
        </p:nvSpPr>
        <p:spPr>
          <a:xfrm rot="-1792933">
            <a:off x="2019378" y="1479716"/>
            <a:ext cx="714144" cy="481653"/>
          </a:xfrm>
          <a:prstGeom prst="rect">
            <a:avLst/>
          </a:prstGeom>
          <a:solidFill>
            <a:srgbClr val="D9D9D9"/>
          </a:solidFill>
          <a:ln>
            <a:noFill/>
          </a:ln>
        </p:spPr>
        <p:txBody>
          <a:bodyPr lIns="91425" tIns="91425" rIns="91425" bIns="91425" anchor="ctr" anchorCtr="0">
            <a:noAutofit/>
          </a:bodyPr>
          <a:lstStyle/>
          <a:p>
            <a:pPr lvl="0" algn="ctr" rtl="0">
              <a:spcBef>
                <a:spcPts val="0"/>
              </a:spcBef>
              <a:buNone/>
            </a:pPr>
            <a:r>
              <a:rPr lang="en" sz="2400"/>
              <a:t>$$$</a:t>
            </a:r>
          </a:p>
        </p:txBody>
      </p:sp>
      <p:sp>
        <p:nvSpPr>
          <p:cNvPr id="461" name="Shape 461"/>
          <p:cNvSpPr/>
          <p:nvPr/>
        </p:nvSpPr>
        <p:spPr>
          <a:xfrm>
            <a:off x="136275" y="2244150"/>
            <a:ext cx="2045099" cy="740400"/>
          </a:xfrm>
          <a:prstGeom prst="wedgeRoundRectCallout">
            <a:avLst>
              <a:gd name="adj1" fmla="val 4974"/>
              <a:gd name="adj2" fmla="val 187841"/>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62" name="Shape 462"/>
          <p:cNvSpPr txBox="1"/>
          <p:nvPr/>
        </p:nvSpPr>
        <p:spPr>
          <a:xfrm>
            <a:off x="100050" y="2255625"/>
            <a:ext cx="2137799" cy="870300"/>
          </a:xfrm>
          <a:prstGeom prst="rect">
            <a:avLst/>
          </a:prstGeom>
          <a:noFill/>
          <a:ln>
            <a:noFill/>
          </a:ln>
        </p:spPr>
        <p:txBody>
          <a:bodyPr lIns="91425" tIns="91425" rIns="91425" bIns="91425" anchor="t" anchorCtr="0">
            <a:noAutofit/>
          </a:bodyPr>
          <a:lstStyle/>
          <a:p>
            <a:pPr lvl="0" rtl="0">
              <a:spcBef>
                <a:spcPts val="0"/>
              </a:spcBef>
              <a:buNone/>
            </a:pPr>
            <a:r>
              <a:rPr lang="en" sz="1200">
                <a:solidFill>
                  <a:srgbClr val="0000FF"/>
                </a:solidFill>
              </a:rPr>
              <a:t>Increased Quality of Service</a:t>
            </a:r>
          </a:p>
          <a:p>
            <a:pPr lvl="0" rtl="0">
              <a:spcBef>
                <a:spcPts val="0"/>
              </a:spcBef>
              <a:buNone/>
            </a:pPr>
            <a:r>
              <a:rPr lang="en" sz="1200">
                <a:solidFill>
                  <a:srgbClr val="0000FF"/>
                </a:solidFill>
              </a:rPr>
              <a:t>Ensured Compliance</a:t>
            </a:r>
          </a:p>
          <a:p>
            <a:pPr lvl="0" rtl="0">
              <a:spcBef>
                <a:spcPts val="0"/>
              </a:spcBef>
              <a:buNone/>
            </a:pPr>
            <a:r>
              <a:rPr lang="en" sz="1200">
                <a:solidFill>
                  <a:srgbClr val="0000FF"/>
                </a:solidFill>
              </a:rPr>
              <a:t>Reduced Cost</a:t>
            </a:r>
          </a:p>
        </p:txBody>
      </p:sp>
      <p:pic>
        <p:nvPicPr>
          <p:cNvPr id="463" name="Shape 463"/>
          <p:cNvPicPr preferRelativeResize="0"/>
          <p:nvPr/>
        </p:nvPicPr>
        <p:blipFill>
          <a:blip r:embed="rId4">
            <a:alphaModFix/>
          </a:blip>
          <a:stretch>
            <a:fillRect/>
          </a:stretch>
        </p:blipFill>
        <p:spPr>
          <a:xfrm>
            <a:off x="593725" y="3875525"/>
            <a:ext cx="561900" cy="868384"/>
          </a:xfrm>
          <a:prstGeom prst="rect">
            <a:avLst/>
          </a:prstGeom>
          <a:noFill/>
          <a:ln>
            <a:noFill/>
          </a:ln>
        </p:spPr>
      </p:pic>
      <p:sp>
        <p:nvSpPr>
          <p:cNvPr id="464" name="Shape 464"/>
          <p:cNvSpPr txBox="1"/>
          <p:nvPr/>
        </p:nvSpPr>
        <p:spPr>
          <a:xfrm>
            <a:off x="330175" y="4711750"/>
            <a:ext cx="1044900" cy="228600"/>
          </a:xfrm>
          <a:prstGeom prst="rect">
            <a:avLst/>
          </a:prstGeom>
          <a:noFill/>
          <a:ln>
            <a:noFill/>
          </a:ln>
        </p:spPr>
        <p:txBody>
          <a:bodyPr lIns="91425" tIns="91425" rIns="91425" bIns="91425" anchor="t" anchorCtr="0">
            <a:noAutofit/>
          </a:bodyPr>
          <a:lstStyle/>
          <a:p>
            <a:pPr lvl="0" algn="ctr" rtl="0">
              <a:spcBef>
                <a:spcPts val="0"/>
              </a:spcBef>
              <a:buNone/>
            </a:pPr>
            <a:r>
              <a:rPr lang="en" sz="1100"/>
              <a:t>Head of </a:t>
            </a:r>
            <a:br>
              <a:rPr lang="en" sz="1100"/>
            </a:br>
            <a:r>
              <a:rPr lang="en" sz="1100"/>
              <a:t>Operations</a:t>
            </a:r>
          </a:p>
        </p:txBody>
      </p:sp>
      <p:sp>
        <p:nvSpPr>
          <p:cNvPr id="465" name="Shape 465"/>
          <p:cNvSpPr/>
          <p:nvPr/>
        </p:nvSpPr>
        <p:spPr>
          <a:xfrm>
            <a:off x="4538000" y="5807925"/>
            <a:ext cx="1946699" cy="389400"/>
          </a:xfrm>
          <a:prstGeom prst="rect">
            <a:avLst/>
          </a:prstGeom>
          <a:no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Management Platform</a:t>
            </a:r>
          </a:p>
        </p:txBody>
      </p:sp>
      <p:cxnSp>
        <p:nvCxnSpPr>
          <p:cNvPr id="466" name="Shape 466"/>
          <p:cNvCxnSpPr>
            <a:stCxn id="467" idx="6"/>
            <a:endCxn id="468" idx="2"/>
          </p:cNvCxnSpPr>
          <p:nvPr/>
        </p:nvCxnSpPr>
        <p:spPr>
          <a:xfrm rot="10800000" flipH="1">
            <a:off x="1529200" y="5954162"/>
            <a:ext cx="2668800" cy="2400"/>
          </a:xfrm>
          <a:prstGeom prst="curvedConnector3">
            <a:avLst>
              <a:gd name="adj1" fmla="val 50000"/>
            </a:avLst>
          </a:prstGeom>
          <a:noFill/>
          <a:ln w="19050" cap="flat" cmpd="sng">
            <a:solidFill>
              <a:srgbClr val="434343"/>
            </a:solidFill>
            <a:prstDash val="solid"/>
            <a:round/>
            <a:headEnd type="none" w="lg" len="lg"/>
            <a:tailEnd type="triangle" w="lg" len="lg"/>
          </a:ln>
        </p:spPr>
      </p:cxnSp>
      <p:sp>
        <p:nvSpPr>
          <p:cNvPr id="468" name="Shape 468"/>
          <p:cNvSpPr/>
          <p:nvPr/>
        </p:nvSpPr>
        <p:spPr>
          <a:xfrm>
            <a:off x="4198000" y="5877962"/>
            <a:ext cx="234899" cy="152399"/>
          </a:xfrm>
          <a:prstGeom prst="ellipse">
            <a:avLst/>
          </a:prstGeom>
          <a:noFill/>
          <a:ln>
            <a:noFill/>
          </a:ln>
        </p:spPr>
        <p:txBody>
          <a:bodyPr lIns="91425" tIns="91425" rIns="91425" bIns="91425" anchor="ctr" anchorCtr="0">
            <a:noAutofit/>
          </a:bodyPr>
          <a:lstStyle/>
          <a:p>
            <a:pPr>
              <a:spcBef>
                <a:spcPts val="0"/>
              </a:spcBef>
              <a:buNone/>
            </a:pPr>
            <a:endParaRPr/>
          </a:p>
        </p:txBody>
      </p:sp>
      <p:cxnSp>
        <p:nvCxnSpPr>
          <p:cNvPr id="469" name="Shape 469"/>
          <p:cNvCxnSpPr>
            <a:stCxn id="470" idx="2"/>
            <a:endCxn id="423" idx="2"/>
          </p:cNvCxnSpPr>
          <p:nvPr/>
        </p:nvCxnSpPr>
        <p:spPr>
          <a:xfrm rot="10800000">
            <a:off x="3321250" y="4591312"/>
            <a:ext cx="2063100" cy="1156200"/>
          </a:xfrm>
          <a:prstGeom prst="curvedConnector2">
            <a:avLst/>
          </a:prstGeom>
          <a:noFill/>
          <a:ln w="19050" cap="flat" cmpd="sng">
            <a:solidFill>
              <a:srgbClr val="434343"/>
            </a:solidFill>
            <a:prstDash val="solid"/>
            <a:round/>
            <a:headEnd type="none" w="lg" len="lg"/>
            <a:tailEnd type="triangle" w="lg" len="lg"/>
          </a:ln>
        </p:spPr>
      </p:cxnSp>
      <p:sp>
        <p:nvSpPr>
          <p:cNvPr id="470" name="Shape 470"/>
          <p:cNvSpPr/>
          <p:nvPr/>
        </p:nvSpPr>
        <p:spPr>
          <a:xfrm>
            <a:off x="5384350" y="5671312"/>
            <a:ext cx="234899" cy="152399"/>
          </a:xfrm>
          <a:prstGeom prst="ellipse">
            <a:avLst/>
          </a:prstGeom>
          <a:solidFill>
            <a:srgbClr val="666666"/>
          </a:solidFill>
          <a:ln>
            <a:noFill/>
          </a:ln>
        </p:spPr>
        <p:txBody>
          <a:bodyPr lIns="91425" tIns="91425" rIns="91425" bIns="91425" anchor="ctr" anchorCtr="0">
            <a:noAutofit/>
          </a:bodyPr>
          <a:lstStyle/>
          <a:p>
            <a:pPr>
              <a:spcBef>
                <a:spcPts val="0"/>
              </a:spcBef>
              <a:buNone/>
            </a:pPr>
            <a:endParaRPr/>
          </a:p>
        </p:txBody>
      </p:sp>
      <p:cxnSp>
        <p:nvCxnSpPr>
          <p:cNvPr id="471" name="Shape 471"/>
          <p:cNvCxnSpPr>
            <a:stCxn id="470" idx="0"/>
            <a:endCxn id="472" idx="2"/>
          </p:cNvCxnSpPr>
          <p:nvPr/>
        </p:nvCxnSpPr>
        <p:spPr>
          <a:xfrm rot="-5400000">
            <a:off x="4962250" y="5131162"/>
            <a:ext cx="1079700" cy="600"/>
          </a:xfrm>
          <a:prstGeom prst="curvedConnector3">
            <a:avLst>
              <a:gd name="adj1" fmla="val 50000"/>
            </a:avLst>
          </a:prstGeom>
          <a:noFill/>
          <a:ln w="19050" cap="flat" cmpd="sng">
            <a:solidFill>
              <a:srgbClr val="434343"/>
            </a:solidFill>
            <a:prstDash val="solid"/>
            <a:round/>
            <a:headEnd type="none" w="lg" len="lg"/>
            <a:tailEnd type="triangle" w="lg" len="lg"/>
          </a:ln>
        </p:spPr>
      </p:cxnSp>
      <p:cxnSp>
        <p:nvCxnSpPr>
          <p:cNvPr id="473" name="Shape 473"/>
          <p:cNvCxnSpPr>
            <a:stCxn id="470" idx="6"/>
            <a:endCxn id="429" idx="2"/>
          </p:cNvCxnSpPr>
          <p:nvPr/>
        </p:nvCxnSpPr>
        <p:spPr>
          <a:xfrm rot="10800000" flipH="1">
            <a:off x="5619249" y="4591612"/>
            <a:ext cx="2045100" cy="1155900"/>
          </a:xfrm>
          <a:prstGeom prst="curvedConnector2">
            <a:avLst/>
          </a:prstGeom>
          <a:noFill/>
          <a:ln w="19050" cap="flat" cmpd="sng">
            <a:solidFill>
              <a:srgbClr val="434343"/>
            </a:solidFill>
            <a:prstDash val="solid"/>
            <a:round/>
            <a:headEnd type="none" w="lg" len="lg"/>
            <a:tailEnd type="triangle" w="lg" len="lg"/>
          </a:ln>
        </p:spPr>
      </p:cxnSp>
      <p:sp>
        <p:nvSpPr>
          <p:cNvPr id="474" name="Shape 474"/>
          <p:cNvSpPr txBox="1"/>
          <p:nvPr/>
        </p:nvSpPr>
        <p:spPr>
          <a:xfrm>
            <a:off x="2197200" y="4724875"/>
            <a:ext cx="1394100" cy="575699"/>
          </a:xfrm>
          <a:prstGeom prst="rect">
            <a:avLst/>
          </a:prstGeom>
          <a:noFill/>
          <a:ln>
            <a:noFill/>
          </a:ln>
        </p:spPr>
        <p:txBody>
          <a:bodyPr lIns="91425" tIns="91425" rIns="91425" bIns="91425" anchor="t" anchorCtr="0">
            <a:noAutofit/>
          </a:bodyPr>
          <a:lstStyle/>
          <a:p>
            <a:pPr lvl="0" rtl="0">
              <a:spcBef>
                <a:spcPts val="0"/>
              </a:spcBef>
              <a:buNone/>
            </a:pPr>
            <a:r>
              <a:rPr lang="en" sz="1100">
                <a:solidFill>
                  <a:srgbClr val="434343"/>
                </a:solidFill>
              </a:rPr>
              <a:t>Rebalancing</a:t>
            </a:r>
            <a:br>
              <a:rPr lang="en" sz="1100">
                <a:solidFill>
                  <a:srgbClr val="434343"/>
                </a:solidFill>
              </a:rPr>
            </a:br>
            <a:r>
              <a:rPr lang="en" sz="1100">
                <a:solidFill>
                  <a:srgbClr val="434343"/>
                </a:solidFill>
              </a:rPr>
              <a:t>Control Policy to maintain availability and performance</a:t>
            </a:r>
          </a:p>
        </p:txBody>
      </p:sp>
      <p:sp>
        <p:nvSpPr>
          <p:cNvPr id="475" name="Shape 475"/>
          <p:cNvSpPr txBox="1"/>
          <p:nvPr/>
        </p:nvSpPr>
        <p:spPr>
          <a:xfrm>
            <a:off x="5543050" y="4735700"/>
            <a:ext cx="1112399" cy="791399"/>
          </a:xfrm>
          <a:prstGeom prst="rect">
            <a:avLst/>
          </a:prstGeom>
          <a:noFill/>
          <a:ln>
            <a:noFill/>
          </a:ln>
        </p:spPr>
        <p:txBody>
          <a:bodyPr lIns="91425" tIns="91425" rIns="91425" bIns="91425" anchor="t" anchorCtr="0">
            <a:noAutofit/>
          </a:bodyPr>
          <a:lstStyle/>
          <a:p>
            <a:pPr lvl="0" rtl="0">
              <a:spcBef>
                <a:spcPts val="0"/>
              </a:spcBef>
              <a:buNone/>
            </a:pPr>
            <a:r>
              <a:rPr lang="en" sz="1100">
                <a:solidFill>
                  <a:srgbClr val="434343"/>
                </a:solidFill>
              </a:rPr>
              <a:t>Inspect and Report to Ensure Compliance</a:t>
            </a:r>
          </a:p>
        </p:txBody>
      </p:sp>
      <p:sp>
        <p:nvSpPr>
          <p:cNvPr id="476" name="Shape 476"/>
          <p:cNvSpPr txBox="1"/>
          <p:nvPr/>
        </p:nvSpPr>
        <p:spPr>
          <a:xfrm>
            <a:off x="7676650" y="4735700"/>
            <a:ext cx="1112399" cy="1058099"/>
          </a:xfrm>
          <a:prstGeom prst="rect">
            <a:avLst/>
          </a:prstGeom>
          <a:noFill/>
          <a:ln>
            <a:noFill/>
          </a:ln>
        </p:spPr>
        <p:txBody>
          <a:bodyPr lIns="91425" tIns="91425" rIns="91425" bIns="91425" anchor="t" anchorCtr="0">
            <a:noAutofit/>
          </a:bodyPr>
          <a:lstStyle/>
          <a:p>
            <a:pPr lvl="0" rtl="0">
              <a:spcBef>
                <a:spcPts val="0"/>
              </a:spcBef>
              <a:buNone/>
            </a:pPr>
            <a:r>
              <a:rPr lang="en" sz="1100">
                <a:solidFill>
                  <a:srgbClr val="434343"/>
                </a:solidFill>
              </a:rPr>
              <a:t>Policy-based</a:t>
            </a:r>
          </a:p>
          <a:p>
            <a:pPr lvl="0" rtl="0">
              <a:spcBef>
                <a:spcPts val="0"/>
              </a:spcBef>
              <a:buNone/>
            </a:pPr>
            <a:r>
              <a:rPr lang="en" sz="1100">
                <a:solidFill>
                  <a:srgbClr val="434343"/>
                </a:solidFill>
              </a:rPr>
              <a:t>Placement to reduce cost and increase quality</a:t>
            </a:r>
          </a:p>
        </p:txBody>
      </p:sp>
      <p:sp>
        <p:nvSpPr>
          <p:cNvPr id="477" name="Shape 477"/>
          <p:cNvSpPr/>
          <p:nvPr/>
        </p:nvSpPr>
        <p:spPr>
          <a:xfrm>
            <a:off x="6024950" y="3381412"/>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endParaRPr/>
          </a:p>
        </p:txBody>
      </p:sp>
      <p:cxnSp>
        <p:nvCxnSpPr>
          <p:cNvPr id="478" name="Shape 478"/>
          <p:cNvCxnSpPr>
            <a:stCxn id="459" idx="0"/>
            <a:endCxn id="477" idx="0"/>
          </p:cNvCxnSpPr>
          <p:nvPr/>
        </p:nvCxnSpPr>
        <p:spPr>
          <a:xfrm rot="-5400000" flipH="1">
            <a:off x="4164349" y="1308350"/>
            <a:ext cx="525600" cy="3620700"/>
          </a:xfrm>
          <a:prstGeom prst="curvedConnector3">
            <a:avLst>
              <a:gd name="adj1" fmla="val -154899"/>
            </a:avLst>
          </a:prstGeom>
          <a:noFill/>
          <a:ln w="19050" cap="flat" cmpd="sng">
            <a:solidFill>
              <a:srgbClr val="0000FF"/>
            </a:solidFill>
            <a:prstDash val="dash"/>
            <a:round/>
            <a:headEnd type="none" w="lg" len="lg"/>
            <a:tailEnd type="triangle" w="lg" len="lg"/>
          </a:ln>
        </p:spPr>
      </p:cxnSp>
      <p:sp>
        <p:nvSpPr>
          <p:cNvPr id="479" name="Shape 479"/>
          <p:cNvSpPr/>
          <p:nvPr/>
        </p:nvSpPr>
        <p:spPr>
          <a:xfrm>
            <a:off x="45380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200"/>
              <a:t>OK</a:t>
            </a:r>
          </a:p>
        </p:txBody>
      </p:sp>
      <p:sp>
        <p:nvSpPr>
          <p:cNvPr id="480" name="Shape 480"/>
          <p:cNvSpPr/>
          <p:nvPr/>
        </p:nvSpPr>
        <p:spPr>
          <a:xfrm>
            <a:off x="4995200" y="3389300"/>
            <a:ext cx="424799" cy="462600"/>
          </a:xfrm>
          <a:prstGeom prst="rect">
            <a:avLst/>
          </a:prstGeom>
          <a:solidFill>
            <a:srgbClr val="FFFFFF"/>
          </a:solidFill>
          <a:ln w="19050" cap="flat" cmpd="sng">
            <a:solidFill>
              <a:srgbClr val="666666"/>
            </a:solidFill>
            <a:prstDash val="dash"/>
            <a:round/>
            <a:headEnd type="none" w="med" len="med"/>
            <a:tailEnd type="none" w="med" len="med"/>
          </a:ln>
        </p:spPr>
        <p:txBody>
          <a:bodyPr lIns="91425" tIns="91425" rIns="91425" bIns="91425" anchor="ctr" anchorCtr="0">
            <a:noAutofit/>
          </a:bodyPr>
          <a:lstStyle/>
          <a:p>
            <a:pPr lvl="0" algn="ctr" rtl="0">
              <a:spcBef>
                <a:spcPts val="0"/>
              </a:spcBef>
              <a:buNone/>
            </a:pPr>
            <a:r>
              <a:rPr lang="en"/>
              <a:t>X</a:t>
            </a:r>
          </a:p>
        </p:txBody>
      </p:sp>
      <p:cxnSp>
        <p:nvCxnSpPr>
          <p:cNvPr id="481" name="Shape 481"/>
          <p:cNvCxnSpPr>
            <a:stCxn id="480" idx="0"/>
            <a:endCxn id="482" idx="0"/>
          </p:cNvCxnSpPr>
          <p:nvPr/>
        </p:nvCxnSpPr>
        <p:spPr>
          <a:xfrm rot="5400000" flipH="1">
            <a:off x="3874099" y="2055800"/>
            <a:ext cx="533400" cy="2133600"/>
          </a:xfrm>
          <a:prstGeom prst="curvedConnector3">
            <a:avLst>
              <a:gd name="adj1" fmla="val 144643"/>
            </a:avLst>
          </a:prstGeom>
          <a:noFill/>
          <a:ln w="19050" cap="flat" cmpd="sng">
            <a:solidFill>
              <a:srgbClr val="0000FF"/>
            </a:solidFill>
            <a:prstDash val="dash"/>
            <a:round/>
            <a:headEnd type="none" w="lg" len="lg"/>
            <a:tailEnd type="triangle" w="lg" len="lg"/>
          </a:ln>
        </p:spPr>
      </p:cxnSp>
      <p:sp>
        <p:nvSpPr>
          <p:cNvPr id="482" name="Shape 482"/>
          <p:cNvSpPr/>
          <p:nvPr/>
        </p:nvSpPr>
        <p:spPr>
          <a:xfrm>
            <a:off x="28616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200"/>
              <a:t>OK</a:t>
            </a:r>
          </a:p>
        </p:txBody>
      </p:sp>
      <p:sp>
        <p:nvSpPr>
          <p:cNvPr id="483" name="Shape 483"/>
          <p:cNvSpPr txBox="1"/>
          <p:nvPr/>
        </p:nvSpPr>
        <p:spPr>
          <a:xfrm>
            <a:off x="5089025" y="2426750"/>
            <a:ext cx="1112399" cy="791399"/>
          </a:xfrm>
          <a:prstGeom prst="rect">
            <a:avLst/>
          </a:prstGeom>
          <a:noFill/>
          <a:ln>
            <a:noFill/>
          </a:ln>
        </p:spPr>
        <p:txBody>
          <a:bodyPr lIns="91425" tIns="91425" rIns="91425" bIns="91425" anchor="t" anchorCtr="0">
            <a:noAutofit/>
          </a:bodyPr>
          <a:lstStyle/>
          <a:p>
            <a:pPr lvl="0" rtl="0">
              <a:spcBef>
                <a:spcPts val="0"/>
              </a:spcBef>
              <a:buNone/>
            </a:pPr>
            <a:r>
              <a:rPr lang="en" sz="1100"/>
              <a:t>Migrate workloads to compliant and best providers</a:t>
            </a:r>
          </a:p>
        </p:txBody>
      </p:sp>
      <p:sp>
        <p:nvSpPr>
          <p:cNvPr id="484" name="Shape 484"/>
          <p:cNvSpPr/>
          <p:nvPr/>
        </p:nvSpPr>
        <p:spPr>
          <a:xfrm>
            <a:off x="67478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485" name="Shape 485"/>
          <p:cNvSpPr/>
          <p:nvPr/>
        </p:nvSpPr>
        <p:spPr>
          <a:xfrm>
            <a:off x="72050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486" name="Shape 486"/>
          <p:cNvSpPr/>
          <p:nvPr/>
        </p:nvSpPr>
        <p:spPr>
          <a:xfrm>
            <a:off x="7738400" y="2855900"/>
            <a:ext cx="424799" cy="462600"/>
          </a:xfrm>
          <a:prstGeom prst="rect">
            <a:avLst/>
          </a:prstGeom>
          <a:solidFill>
            <a:srgbClr val="EFEFEF"/>
          </a:solidFill>
          <a:ln w="19050" cap="flat" cmpd="sng">
            <a:solidFill>
              <a:srgbClr val="666666"/>
            </a:solidFill>
            <a:prstDash val="dash"/>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sp>
        <p:nvSpPr>
          <p:cNvPr id="487" name="Shape 487"/>
          <p:cNvSpPr/>
          <p:nvPr/>
        </p:nvSpPr>
        <p:spPr>
          <a:xfrm>
            <a:off x="8195600" y="2855900"/>
            <a:ext cx="424799" cy="462600"/>
          </a:xfrm>
          <a:prstGeom prst="rect">
            <a:avLst/>
          </a:prstGeom>
          <a:solidFill>
            <a:srgbClr val="EFEFEF"/>
          </a:solidFill>
          <a:ln w="19050" cap="flat" cmpd="sng">
            <a:solidFill>
              <a:srgbClr val="666666"/>
            </a:solidFill>
            <a:prstDash val="dash"/>
            <a:round/>
            <a:headEnd type="none" w="med" len="med"/>
            <a:tailEnd type="none" w="med" len="med"/>
          </a:ln>
        </p:spPr>
        <p:txBody>
          <a:bodyPr lIns="91425" tIns="91425" rIns="91425" bIns="91425" anchor="ctr" anchorCtr="0">
            <a:noAutofit/>
          </a:bodyPr>
          <a:lstStyle/>
          <a:p>
            <a:pPr lvl="0" algn="ctr" rtl="0">
              <a:spcBef>
                <a:spcPts val="0"/>
              </a:spcBef>
              <a:buNone/>
            </a:pPr>
            <a:r>
              <a:rPr lang="en">
                <a:solidFill>
                  <a:schemeClr val="dk1"/>
                </a:solidFill>
              </a:rPr>
              <a:t>$$</a:t>
            </a:r>
          </a:p>
        </p:txBody>
      </p:sp>
      <p:cxnSp>
        <p:nvCxnSpPr>
          <p:cNvPr id="488" name="Shape 488"/>
          <p:cNvCxnSpPr>
            <a:stCxn id="486" idx="0"/>
            <a:endCxn id="485" idx="0"/>
          </p:cNvCxnSpPr>
          <p:nvPr/>
        </p:nvCxnSpPr>
        <p:spPr>
          <a:xfrm rot="5400000">
            <a:off x="7683799" y="2589500"/>
            <a:ext cx="600" cy="533400"/>
          </a:xfrm>
          <a:prstGeom prst="curvedConnector3">
            <a:avLst>
              <a:gd name="adj1" fmla="val -39687500"/>
            </a:avLst>
          </a:prstGeom>
          <a:noFill/>
          <a:ln w="19050" cap="flat" cmpd="sng">
            <a:solidFill>
              <a:srgbClr val="0000FF"/>
            </a:solidFill>
            <a:prstDash val="dash"/>
            <a:round/>
            <a:headEnd type="none" w="lg" len="lg"/>
            <a:tailEnd type="triangle" w="lg" len="lg"/>
          </a:ln>
        </p:spPr>
      </p:cxnSp>
      <p:cxnSp>
        <p:nvCxnSpPr>
          <p:cNvPr id="489" name="Shape 489"/>
          <p:cNvCxnSpPr>
            <a:stCxn id="487" idx="0"/>
            <a:endCxn id="484" idx="0"/>
          </p:cNvCxnSpPr>
          <p:nvPr/>
        </p:nvCxnSpPr>
        <p:spPr>
          <a:xfrm rot="5400000">
            <a:off x="7683799" y="2132300"/>
            <a:ext cx="600" cy="1447800"/>
          </a:xfrm>
          <a:prstGeom prst="curvedConnector3">
            <a:avLst>
              <a:gd name="adj1" fmla="val -95991667"/>
            </a:avLst>
          </a:prstGeom>
          <a:noFill/>
          <a:ln w="19050" cap="flat" cmpd="sng">
            <a:solidFill>
              <a:srgbClr val="0000FF"/>
            </a:solidFill>
            <a:prstDash val="dash"/>
            <a:round/>
            <a:headEnd type="none" w="lg" len="lg"/>
            <a:tailEnd type="triangle" w="lg" len="lg"/>
          </a:ln>
        </p:spPr>
      </p:cxnSp>
      <p:sp>
        <p:nvSpPr>
          <p:cNvPr id="490" name="Shape 490"/>
          <p:cNvSpPr/>
          <p:nvPr/>
        </p:nvSpPr>
        <p:spPr>
          <a:xfrm>
            <a:off x="2368700" y="3928975"/>
            <a:ext cx="953399" cy="462600"/>
          </a:xfrm>
          <a:prstGeom prst="rect">
            <a:avLst/>
          </a:prstGeom>
          <a:solidFill>
            <a:srgbClr val="E06666"/>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Cluster 1</a:t>
            </a:r>
          </a:p>
        </p:txBody>
      </p:sp>
      <p:sp>
        <p:nvSpPr>
          <p:cNvPr id="491" name="Shape 491"/>
          <p:cNvSpPr/>
          <p:nvPr/>
        </p:nvSpPr>
        <p:spPr>
          <a:xfrm>
            <a:off x="3359300" y="3928975"/>
            <a:ext cx="953399" cy="462600"/>
          </a:xfrm>
          <a:prstGeom prst="rect">
            <a:avLst/>
          </a:prstGeom>
          <a:solidFill>
            <a:srgbClr val="A4C2F4"/>
          </a:solidFill>
          <a:ln w="19050" cap="flat" cmpd="sng">
            <a:solidFill>
              <a:srgbClr val="666666"/>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100"/>
              <a:t>Cluster 2</a:t>
            </a:r>
          </a:p>
        </p:txBody>
      </p:sp>
      <p:sp>
        <p:nvSpPr>
          <p:cNvPr id="492" name="Shape 492"/>
          <p:cNvSpPr txBox="1"/>
          <p:nvPr/>
        </p:nvSpPr>
        <p:spPr>
          <a:xfrm>
            <a:off x="100050" y="2158650"/>
            <a:ext cx="2137799" cy="1532099"/>
          </a:xfrm>
          <a:prstGeom prst="rect">
            <a:avLst/>
          </a:prstGeom>
          <a:noFill/>
          <a:ln>
            <a:noFill/>
          </a:ln>
        </p:spPr>
        <p:txBody>
          <a:bodyPr lIns="91425" tIns="91425" rIns="91425" bIns="91425" anchor="t" anchorCtr="0">
            <a:noAutofit/>
          </a:bodyPr>
          <a:lstStyle/>
          <a:p>
            <a:pPr lvl="0" rtl="0">
              <a:spcBef>
                <a:spcPts val="0"/>
              </a:spcBef>
              <a:buNone/>
            </a:pPr>
            <a:r>
              <a:rPr lang="en" sz="1000"/>
              <a:t>Marketing is complaining their service is running slow again</a:t>
            </a:r>
          </a:p>
          <a:p>
            <a:pPr lvl="0" rtl="0">
              <a:spcBef>
                <a:spcPts val="0"/>
              </a:spcBef>
              <a:buNone/>
            </a:pPr>
            <a:endParaRPr sz="1000"/>
          </a:p>
          <a:p>
            <a:pPr lvl="0" rtl="0">
              <a:spcBef>
                <a:spcPts val="0"/>
              </a:spcBef>
              <a:buNone/>
            </a:pPr>
            <a:r>
              <a:rPr lang="en" sz="1000"/>
              <a:t>Auditors are going to scream when I can’t prove compliance</a:t>
            </a:r>
          </a:p>
          <a:p>
            <a:pPr lvl="0" rtl="0">
              <a:spcBef>
                <a:spcPts val="0"/>
              </a:spcBef>
              <a:buNone/>
            </a:pPr>
            <a:endParaRPr sz="1000"/>
          </a:p>
          <a:p>
            <a:pPr lvl="0" rtl="0">
              <a:spcBef>
                <a:spcPts val="0"/>
              </a:spcBef>
              <a:buNone/>
            </a:pPr>
            <a:r>
              <a:rPr lang="en" sz="1000"/>
              <a:t>I’m paying too much for public cloud and the performance is questionable</a:t>
            </a:r>
          </a:p>
          <a:p>
            <a:pPr lvl="0" rtl="0">
              <a:spcBef>
                <a:spcPts val="0"/>
              </a:spcBef>
              <a:buNone/>
            </a:pPr>
            <a:endParaRPr sz="1000"/>
          </a:p>
        </p:txBody>
      </p:sp>
      <p:sp>
        <p:nvSpPr>
          <p:cNvPr id="493" name="Shape 493"/>
          <p:cNvSpPr/>
          <p:nvPr/>
        </p:nvSpPr>
        <p:spPr>
          <a:xfrm>
            <a:off x="3395000" y="28559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94" name="Shape 494"/>
          <p:cNvSpPr/>
          <p:nvPr/>
        </p:nvSpPr>
        <p:spPr>
          <a:xfrm>
            <a:off x="38522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
        <p:nvSpPr>
          <p:cNvPr id="495" name="Shape 495"/>
          <p:cNvSpPr/>
          <p:nvPr/>
        </p:nvSpPr>
        <p:spPr>
          <a:xfrm>
            <a:off x="3395000" y="3389300"/>
            <a:ext cx="424799" cy="462600"/>
          </a:xfrm>
          <a:prstGeom prst="rect">
            <a:avLst/>
          </a:prstGeom>
          <a:solidFill>
            <a:srgbClr val="D9D9D9"/>
          </a:solidFill>
          <a:ln w="19050" cap="flat" cmpd="sng">
            <a:solidFill>
              <a:srgbClr val="666666"/>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sz="90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700"/>
                                        <p:tgtEl>
                                          <p:spTgt spid="490"/>
                                        </p:tgtEl>
                                      </p:cBhvr>
                                    </p:animEffect>
                                    <p:set>
                                      <p:cBhvr>
                                        <p:cTn id="7" dur="1" fill="hold">
                                          <p:stCondLst>
                                            <p:cond delay="2700"/>
                                          </p:stCondLst>
                                        </p:cTn>
                                        <p:tgtEl>
                                          <p:spTgt spid="490"/>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443"/>
                                        </p:tgtEl>
                                      </p:cBhvr>
                                    </p:animEffect>
                                    <p:set>
                                      <p:cBhvr>
                                        <p:cTn id="10" dur="1" fill="hold">
                                          <p:stCondLst>
                                            <p:cond delay="1000"/>
                                          </p:stCondLst>
                                        </p:cTn>
                                        <p:tgtEl>
                                          <p:spTgt spid="44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1000"/>
                                        <p:tgtEl>
                                          <p:spTgt spid="491"/>
                                        </p:tgtEl>
                                      </p:cBhvr>
                                    </p:animEffect>
                                    <p:set>
                                      <p:cBhvr>
                                        <p:cTn id="13" dur="1" fill="hold">
                                          <p:stCondLst>
                                            <p:cond delay="1000"/>
                                          </p:stCondLst>
                                        </p:cTn>
                                        <p:tgtEl>
                                          <p:spTgt spid="491"/>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493"/>
                                        </p:tgtEl>
                                        <p:attrNameLst>
                                          <p:attrName>style.visibility</p:attrName>
                                        </p:attrNameLst>
                                      </p:cBhvr>
                                      <p:to>
                                        <p:strVal val="visible"/>
                                      </p:to>
                                    </p:set>
                                    <p:animEffect transition="in" filter="fade">
                                      <p:cBhvr>
                                        <p:cTn id="16" dur="1000"/>
                                        <p:tgtEl>
                                          <p:spTgt spid="493"/>
                                        </p:tgtEl>
                                      </p:cBhvr>
                                    </p:animEffect>
                                  </p:childTnLst>
                                </p:cTn>
                              </p:par>
                              <p:par>
                                <p:cTn id="17" presetID="10" presetClass="entr" presetSubtype="0" fill="hold" nodeType="withEffect">
                                  <p:stCondLst>
                                    <p:cond delay="0"/>
                                  </p:stCondLst>
                                  <p:childTnLst>
                                    <p:set>
                                      <p:cBhvr>
                                        <p:cTn id="18" dur="1" fill="hold">
                                          <p:stCondLst>
                                            <p:cond delay="0"/>
                                          </p:stCondLst>
                                        </p:cTn>
                                        <p:tgtEl>
                                          <p:spTgt spid="494"/>
                                        </p:tgtEl>
                                        <p:attrNameLst>
                                          <p:attrName>style.visibility</p:attrName>
                                        </p:attrNameLst>
                                      </p:cBhvr>
                                      <p:to>
                                        <p:strVal val="visible"/>
                                      </p:to>
                                    </p:set>
                                    <p:animEffect transition="in" filter="fade">
                                      <p:cBhvr>
                                        <p:cTn id="19" dur="1000"/>
                                        <p:tgtEl>
                                          <p:spTgt spid="494"/>
                                        </p:tgtEl>
                                      </p:cBhvr>
                                    </p:animEffect>
                                  </p:childTnLst>
                                </p:cTn>
                              </p:par>
                              <p:par>
                                <p:cTn id="20" presetID="10" presetClass="entr" presetSubtype="0" fill="hold" nodeType="withEffect">
                                  <p:stCondLst>
                                    <p:cond delay="0"/>
                                  </p:stCondLst>
                                  <p:childTnLst>
                                    <p:set>
                                      <p:cBhvr>
                                        <p:cTn id="21" dur="1" fill="hold">
                                          <p:stCondLst>
                                            <p:cond delay="0"/>
                                          </p:stCondLst>
                                        </p:cTn>
                                        <p:tgtEl>
                                          <p:spTgt spid="495"/>
                                        </p:tgtEl>
                                        <p:attrNameLst>
                                          <p:attrName>style.visibility</p:attrName>
                                        </p:attrNameLst>
                                      </p:cBhvr>
                                      <p:to>
                                        <p:strVal val="visible"/>
                                      </p:to>
                                    </p:set>
                                    <p:animEffect transition="in" filter="fade">
                                      <p:cBhvr>
                                        <p:cTn id="22" dur="1000"/>
                                        <p:tgtEl>
                                          <p:spTgt spid="495"/>
                                        </p:tgtEl>
                                      </p:cBhvr>
                                    </p:animEffect>
                                  </p:childTnLst>
                                </p:cTn>
                              </p:par>
                              <p:par>
                                <p:cTn id="23" presetID="10" presetClass="exit" presetSubtype="0" fill="hold" nodeType="withEffect">
                                  <p:stCondLst>
                                    <p:cond delay="0"/>
                                  </p:stCondLst>
                                  <p:childTnLst>
                                    <p:animEffect transition="out" filter="fade">
                                      <p:cBhvr>
                                        <p:cTn id="24" dur="1000"/>
                                        <p:tgtEl>
                                          <p:spTgt spid="444"/>
                                        </p:tgtEl>
                                      </p:cBhvr>
                                    </p:animEffect>
                                    <p:set>
                                      <p:cBhvr>
                                        <p:cTn id="25" dur="1" fill="hold">
                                          <p:stCondLst>
                                            <p:cond delay="1000"/>
                                          </p:stCondLst>
                                        </p:cTn>
                                        <p:tgtEl>
                                          <p:spTgt spid="444"/>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465"/>
                                        </p:tgtEl>
                                        <p:attrNameLst>
                                          <p:attrName>style.visibility</p:attrName>
                                        </p:attrNameLst>
                                      </p:cBhvr>
                                      <p:to>
                                        <p:strVal val="visible"/>
                                      </p:to>
                                    </p:set>
                                    <p:animEffect transition="in" filter="fade">
                                      <p:cBhvr>
                                        <p:cTn id="28" dur="1000"/>
                                        <p:tgtEl>
                                          <p:spTgt spid="465"/>
                                        </p:tgtEl>
                                      </p:cBhvr>
                                    </p:animEffect>
                                  </p:childTnLst>
                                </p:cTn>
                              </p:par>
                              <p:par>
                                <p:cTn id="29" presetID="10" presetClass="entr" presetSubtype="0" fill="hold" nodeType="withEffect">
                                  <p:stCondLst>
                                    <p:cond delay="0"/>
                                  </p:stCondLst>
                                  <p:childTnLst>
                                    <p:set>
                                      <p:cBhvr>
                                        <p:cTn id="30" dur="1" fill="hold">
                                          <p:stCondLst>
                                            <p:cond delay="0"/>
                                          </p:stCondLst>
                                        </p:cTn>
                                        <p:tgtEl>
                                          <p:spTgt spid="466"/>
                                        </p:tgtEl>
                                        <p:attrNameLst>
                                          <p:attrName>style.visibility</p:attrName>
                                        </p:attrNameLst>
                                      </p:cBhvr>
                                      <p:to>
                                        <p:strVal val="visible"/>
                                      </p:to>
                                    </p:set>
                                    <p:animEffect transition="in" filter="fade">
                                      <p:cBhvr>
                                        <p:cTn id="31" dur="1000"/>
                                        <p:tgtEl>
                                          <p:spTgt spid="466"/>
                                        </p:tgtEl>
                                      </p:cBhvr>
                                    </p:animEffect>
                                  </p:childTnLst>
                                </p:cTn>
                              </p:par>
                              <p:par>
                                <p:cTn id="32" presetID="10" presetClass="entr" presetSubtype="0" fill="hold" nodeType="withEffect">
                                  <p:stCondLst>
                                    <p:cond delay="0"/>
                                  </p:stCondLst>
                                  <p:childTnLst>
                                    <p:set>
                                      <p:cBhvr>
                                        <p:cTn id="33" dur="1" fill="hold">
                                          <p:stCondLst>
                                            <p:cond delay="0"/>
                                          </p:stCondLst>
                                        </p:cTn>
                                        <p:tgtEl>
                                          <p:spTgt spid="469"/>
                                        </p:tgtEl>
                                        <p:attrNameLst>
                                          <p:attrName>style.visibility</p:attrName>
                                        </p:attrNameLst>
                                      </p:cBhvr>
                                      <p:to>
                                        <p:strVal val="visible"/>
                                      </p:to>
                                    </p:set>
                                    <p:animEffect transition="in" filter="fade">
                                      <p:cBhvr>
                                        <p:cTn id="34" dur="1000"/>
                                        <p:tgtEl>
                                          <p:spTgt spid="469"/>
                                        </p:tgtEl>
                                      </p:cBhvr>
                                    </p:animEffect>
                                  </p:childTnLst>
                                </p:cTn>
                              </p:par>
                              <p:par>
                                <p:cTn id="35" presetID="10" presetClass="entr" presetSubtype="0" fill="hold" nodeType="withEffect">
                                  <p:stCondLst>
                                    <p:cond delay="0"/>
                                  </p:stCondLst>
                                  <p:childTnLst>
                                    <p:set>
                                      <p:cBhvr>
                                        <p:cTn id="36" dur="1" fill="hold">
                                          <p:stCondLst>
                                            <p:cond delay="0"/>
                                          </p:stCondLst>
                                        </p:cTn>
                                        <p:tgtEl>
                                          <p:spTgt spid="474"/>
                                        </p:tgtEl>
                                        <p:attrNameLst>
                                          <p:attrName>style.visibility</p:attrName>
                                        </p:attrNameLst>
                                      </p:cBhvr>
                                      <p:to>
                                        <p:strVal val="visible"/>
                                      </p:to>
                                    </p:set>
                                    <p:animEffect transition="in" filter="fade">
                                      <p:cBhvr>
                                        <p:cTn id="37" dur="1000"/>
                                        <p:tgtEl>
                                          <p:spTgt spid="474"/>
                                        </p:tgtEl>
                                      </p:cBhvr>
                                    </p:animEffect>
                                  </p:childTnLst>
                                </p:cTn>
                              </p:par>
                              <p:par>
                                <p:cTn id="38" presetID="10" presetClass="entr" presetSubtype="0" fill="hold" nodeType="withEffect">
                                  <p:stCondLst>
                                    <p:cond delay="0"/>
                                  </p:stCondLst>
                                  <p:childTnLst>
                                    <p:set>
                                      <p:cBhvr>
                                        <p:cTn id="39" dur="1" fill="hold">
                                          <p:stCondLst>
                                            <p:cond delay="0"/>
                                          </p:stCondLst>
                                        </p:cTn>
                                        <p:tgtEl>
                                          <p:spTgt spid="470"/>
                                        </p:tgtEl>
                                        <p:attrNameLst>
                                          <p:attrName>style.visibility</p:attrName>
                                        </p:attrNameLst>
                                      </p:cBhvr>
                                      <p:to>
                                        <p:strVal val="visible"/>
                                      </p:to>
                                    </p:set>
                                    <p:animEffect transition="in" filter="fade">
                                      <p:cBhvr>
                                        <p:cTn id="40" dur="1000"/>
                                        <p:tgtEl>
                                          <p:spTgt spid="47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1000"/>
                                        <p:tgtEl>
                                          <p:spTgt spid="445"/>
                                        </p:tgtEl>
                                      </p:cBhvr>
                                    </p:animEffect>
                                    <p:set>
                                      <p:cBhvr>
                                        <p:cTn id="45" dur="1" fill="hold">
                                          <p:stCondLst>
                                            <p:cond delay="1000"/>
                                          </p:stCondLst>
                                        </p:cTn>
                                        <p:tgtEl>
                                          <p:spTgt spid="445"/>
                                        </p:tgtEl>
                                        <p:attrNameLst>
                                          <p:attrName>style.visibility</p:attrName>
                                        </p:attrNameLst>
                                      </p:cBhvr>
                                      <p:to>
                                        <p:strVal val="hidden"/>
                                      </p:to>
                                    </p:set>
                                  </p:childTnLst>
                                </p:cTn>
                              </p:par>
                              <p:par>
                                <p:cTn id="46" presetID="10" presetClass="entr" presetSubtype="0" fill="hold" nodeType="withEffect">
                                  <p:stCondLst>
                                    <p:cond delay="0"/>
                                  </p:stCondLst>
                                  <p:childTnLst>
                                    <p:set>
                                      <p:cBhvr>
                                        <p:cTn id="47" dur="1" fill="hold">
                                          <p:stCondLst>
                                            <p:cond delay="0"/>
                                          </p:stCondLst>
                                        </p:cTn>
                                        <p:tgtEl>
                                          <p:spTgt spid="459"/>
                                        </p:tgtEl>
                                        <p:attrNameLst>
                                          <p:attrName>style.visibility</p:attrName>
                                        </p:attrNameLst>
                                      </p:cBhvr>
                                      <p:to>
                                        <p:strVal val="visible"/>
                                      </p:to>
                                    </p:set>
                                    <p:animEffect transition="in" filter="fade">
                                      <p:cBhvr>
                                        <p:cTn id="48" dur="1000"/>
                                        <p:tgtEl>
                                          <p:spTgt spid="459"/>
                                        </p:tgtEl>
                                      </p:cBhvr>
                                    </p:animEffect>
                                  </p:childTnLst>
                                </p:cTn>
                              </p:par>
                              <p:par>
                                <p:cTn id="49" presetID="10" presetClass="entr" presetSubtype="0" fill="hold" nodeType="withEffect">
                                  <p:stCondLst>
                                    <p:cond delay="0"/>
                                  </p:stCondLst>
                                  <p:childTnLst>
                                    <p:set>
                                      <p:cBhvr>
                                        <p:cTn id="50" dur="1" fill="hold">
                                          <p:stCondLst>
                                            <p:cond delay="0"/>
                                          </p:stCondLst>
                                        </p:cTn>
                                        <p:tgtEl>
                                          <p:spTgt spid="478"/>
                                        </p:tgtEl>
                                        <p:attrNameLst>
                                          <p:attrName>style.visibility</p:attrName>
                                        </p:attrNameLst>
                                      </p:cBhvr>
                                      <p:to>
                                        <p:strVal val="visible"/>
                                      </p:to>
                                    </p:set>
                                    <p:animEffect transition="in" filter="fade">
                                      <p:cBhvr>
                                        <p:cTn id="51" dur="1000"/>
                                        <p:tgtEl>
                                          <p:spTgt spid="478"/>
                                        </p:tgtEl>
                                      </p:cBhvr>
                                    </p:animEffect>
                                  </p:childTnLst>
                                </p:cTn>
                              </p:par>
                              <p:par>
                                <p:cTn id="52" presetID="10" presetClass="entr" presetSubtype="0" fill="hold" nodeType="withEffect">
                                  <p:stCondLst>
                                    <p:cond delay="0"/>
                                  </p:stCondLst>
                                  <p:childTnLst>
                                    <p:set>
                                      <p:cBhvr>
                                        <p:cTn id="53" dur="1" fill="hold">
                                          <p:stCondLst>
                                            <p:cond delay="0"/>
                                          </p:stCondLst>
                                        </p:cTn>
                                        <p:tgtEl>
                                          <p:spTgt spid="477"/>
                                        </p:tgtEl>
                                        <p:attrNameLst>
                                          <p:attrName>style.visibility</p:attrName>
                                        </p:attrNameLst>
                                      </p:cBhvr>
                                      <p:to>
                                        <p:strVal val="visible"/>
                                      </p:to>
                                    </p:set>
                                    <p:animEffect transition="in" filter="fade">
                                      <p:cBhvr>
                                        <p:cTn id="54" dur="1000"/>
                                        <p:tgtEl>
                                          <p:spTgt spid="47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475"/>
                                        </p:tgtEl>
                                        <p:attrNameLst>
                                          <p:attrName>style.visibility</p:attrName>
                                        </p:attrNameLst>
                                      </p:cBhvr>
                                      <p:to>
                                        <p:strVal val="visible"/>
                                      </p:to>
                                    </p:set>
                                    <p:animEffect transition="in" filter="fade">
                                      <p:cBhvr>
                                        <p:cTn id="59" dur="1000"/>
                                        <p:tgtEl>
                                          <p:spTgt spid="475"/>
                                        </p:tgtEl>
                                      </p:cBhvr>
                                    </p:animEffect>
                                  </p:childTnLst>
                                </p:cTn>
                              </p:par>
                              <p:par>
                                <p:cTn id="60" presetID="10" presetClass="entr" presetSubtype="0" fill="hold" nodeType="withEffect">
                                  <p:stCondLst>
                                    <p:cond delay="0"/>
                                  </p:stCondLst>
                                  <p:childTnLst>
                                    <p:set>
                                      <p:cBhvr>
                                        <p:cTn id="61" dur="1" fill="hold">
                                          <p:stCondLst>
                                            <p:cond delay="0"/>
                                          </p:stCondLst>
                                        </p:cTn>
                                        <p:tgtEl>
                                          <p:spTgt spid="471"/>
                                        </p:tgtEl>
                                        <p:attrNameLst>
                                          <p:attrName>style.visibility</p:attrName>
                                        </p:attrNameLst>
                                      </p:cBhvr>
                                      <p:to>
                                        <p:strVal val="visible"/>
                                      </p:to>
                                    </p:set>
                                    <p:animEffect transition="in" filter="fade">
                                      <p:cBhvr>
                                        <p:cTn id="62" dur="1000"/>
                                        <p:tgtEl>
                                          <p:spTgt spid="471"/>
                                        </p:tgtEl>
                                      </p:cBhvr>
                                    </p:animEffect>
                                  </p:childTnLst>
                                </p:cTn>
                              </p:par>
                              <p:par>
                                <p:cTn id="63" presetID="10" presetClass="entr" presetSubtype="0" fill="hold" nodeType="withEffect">
                                  <p:stCondLst>
                                    <p:cond delay="0"/>
                                  </p:stCondLst>
                                  <p:childTnLst>
                                    <p:set>
                                      <p:cBhvr>
                                        <p:cTn id="64" dur="1" fill="hold">
                                          <p:stCondLst>
                                            <p:cond delay="0"/>
                                          </p:stCondLst>
                                        </p:cTn>
                                        <p:tgtEl>
                                          <p:spTgt spid="451"/>
                                        </p:tgtEl>
                                        <p:attrNameLst>
                                          <p:attrName>style.visibility</p:attrName>
                                        </p:attrNameLst>
                                      </p:cBhvr>
                                      <p:to>
                                        <p:strVal val="visible"/>
                                      </p:to>
                                    </p:set>
                                    <p:animEffect transition="in" filter="fade">
                                      <p:cBhvr>
                                        <p:cTn id="65" dur="1000"/>
                                        <p:tgtEl>
                                          <p:spTgt spid="451"/>
                                        </p:tgtEl>
                                      </p:cBhvr>
                                    </p:animEffect>
                                  </p:childTnLst>
                                </p:cTn>
                              </p:par>
                              <p:par>
                                <p:cTn id="66" presetID="10" presetClass="entr" presetSubtype="0" fill="hold" nodeType="withEffect">
                                  <p:stCondLst>
                                    <p:cond delay="0"/>
                                  </p:stCondLst>
                                  <p:childTnLst>
                                    <p:set>
                                      <p:cBhvr>
                                        <p:cTn id="67" dur="1" fill="hold">
                                          <p:stCondLst>
                                            <p:cond delay="0"/>
                                          </p:stCondLst>
                                        </p:cTn>
                                        <p:tgtEl>
                                          <p:spTgt spid="479"/>
                                        </p:tgtEl>
                                        <p:attrNameLst>
                                          <p:attrName>style.visibility</p:attrName>
                                        </p:attrNameLst>
                                      </p:cBhvr>
                                      <p:to>
                                        <p:strVal val="visible"/>
                                      </p:to>
                                    </p:set>
                                    <p:animEffect transition="in" filter="fade">
                                      <p:cBhvr>
                                        <p:cTn id="68" dur="1000"/>
                                        <p:tgtEl>
                                          <p:spTgt spid="47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1000"/>
                                        <p:tgtEl>
                                          <p:spTgt spid="450"/>
                                        </p:tgtEl>
                                      </p:cBhvr>
                                    </p:animEffect>
                                    <p:set>
                                      <p:cBhvr>
                                        <p:cTn id="73" dur="1" fill="hold">
                                          <p:stCondLst>
                                            <p:cond delay="1000"/>
                                          </p:stCondLst>
                                        </p:cTn>
                                        <p:tgtEl>
                                          <p:spTgt spid="450"/>
                                        </p:tgtEl>
                                        <p:attrNameLst>
                                          <p:attrName>style.visibility</p:attrName>
                                        </p:attrNameLst>
                                      </p:cBhvr>
                                      <p:to>
                                        <p:strVal val="hidden"/>
                                      </p:to>
                                    </p:set>
                                  </p:childTnLst>
                                </p:cTn>
                              </p:par>
                              <p:par>
                                <p:cTn id="74" presetID="10" presetClass="entr" presetSubtype="0" fill="hold" nodeType="withEffect">
                                  <p:stCondLst>
                                    <p:cond delay="0"/>
                                  </p:stCondLst>
                                  <p:childTnLst>
                                    <p:set>
                                      <p:cBhvr>
                                        <p:cTn id="75" dur="1" fill="hold">
                                          <p:stCondLst>
                                            <p:cond delay="0"/>
                                          </p:stCondLst>
                                        </p:cTn>
                                        <p:tgtEl>
                                          <p:spTgt spid="480"/>
                                        </p:tgtEl>
                                        <p:attrNameLst>
                                          <p:attrName>style.visibility</p:attrName>
                                        </p:attrNameLst>
                                      </p:cBhvr>
                                      <p:to>
                                        <p:strVal val="visible"/>
                                      </p:to>
                                    </p:set>
                                    <p:animEffect transition="in" filter="fade">
                                      <p:cBhvr>
                                        <p:cTn id="76" dur="1000"/>
                                        <p:tgtEl>
                                          <p:spTgt spid="480"/>
                                        </p:tgtEl>
                                      </p:cBhvr>
                                    </p:animEffect>
                                  </p:childTnLst>
                                </p:cTn>
                              </p:par>
                              <p:par>
                                <p:cTn id="77" presetID="10" presetClass="entr" presetSubtype="0" fill="hold" nodeType="withEffect">
                                  <p:stCondLst>
                                    <p:cond delay="0"/>
                                  </p:stCondLst>
                                  <p:childTnLst>
                                    <p:set>
                                      <p:cBhvr>
                                        <p:cTn id="78" dur="1" fill="hold">
                                          <p:stCondLst>
                                            <p:cond delay="0"/>
                                          </p:stCondLst>
                                        </p:cTn>
                                        <p:tgtEl>
                                          <p:spTgt spid="481"/>
                                        </p:tgtEl>
                                        <p:attrNameLst>
                                          <p:attrName>style.visibility</p:attrName>
                                        </p:attrNameLst>
                                      </p:cBhvr>
                                      <p:to>
                                        <p:strVal val="visible"/>
                                      </p:to>
                                    </p:set>
                                    <p:animEffect transition="in" filter="fade">
                                      <p:cBhvr>
                                        <p:cTn id="79" dur="1000"/>
                                        <p:tgtEl>
                                          <p:spTgt spid="481"/>
                                        </p:tgtEl>
                                      </p:cBhvr>
                                    </p:animEffect>
                                  </p:childTnLst>
                                </p:cTn>
                              </p:par>
                              <p:par>
                                <p:cTn id="80" presetID="10" presetClass="entr" presetSubtype="0" fill="hold" nodeType="withEffect">
                                  <p:stCondLst>
                                    <p:cond delay="0"/>
                                  </p:stCondLst>
                                  <p:childTnLst>
                                    <p:set>
                                      <p:cBhvr>
                                        <p:cTn id="81" dur="1" fill="hold">
                                          <p:stCondLst>
                                            <p:cond delay="0"/>
                                          </p:stCondLst>
                                        </p:cTn>
                                        <p:tgtEl>
                                          <p:spTgt spid="482"/>
                                        </p:tgtEl>
                                        <p:attrNameLst>
                                          <p:attrName>style.visibility</p:attrName>
                                        </p:attrNameLst>
                                      </p:cBhvr>
                                      <p:to>
                                        <p:strVal val="visible"/>
                                      </p:to>
                                    </p:set>
                                    <p:animEffect transition="in" filter="fade">
                                      <p:cBhvr>
                                        <p:cTn id="82" dur="1000"/>
                                        <p:tgtEl>
                                          <p:spTgt spid="482"/>
                                        </p:tgtEl>
                                      </p:cBhvr>
                                    </p:animEffect>
                                  </p:childTnLst>
                                </p:cTn>
                              </p:par>
                              <p:par>
                                <p:cTn id="83" presetID="10" presetClass="entr" presetSubtype="0" fill="hold" nodeType="withEffect">
                                  <p:stCondLst>
                                    <p:cond delay="0"/>
                                  </p:stCondLst>
                                  <p:childTnLst>
                                    <p:set>
                                      <p:cBhvr>
                                        <p:cTn id="84" dur="1" fill="hold">
                                          <p:stCondLst>
                                            <p:cond delay="0"/>
                                          </p:stCondLst>
                                        </p:cTn>
                                        <p:tgtEl>
                                          <p:spTgt spid="483"/>
                                        </p:tgtEl>
                                        <p:attrNameLst>
                                          <p:attrName>style.visibility</p:attrName>
                                        </p:attrNameLst>
                                      </p:cBhvr>
                                      <p:to>
                                        <p:strVal val="visible"/>
                                      </p:to>
                                    </p:set>
                                    <p:animEffect transition="in" filter="fade">
                                      <p:cBhvr>
                                        <p:cTn id="85" dur="1000"/>
                                        <p:tgtEl>
                                          <p:spTgt spid="483"/>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473"/>
                                        </p:tgtEl>
                                        <p:attrNameLst>
                                          <p:attrName>style.visibility</p:attrName>
                                        </p:attrNameLst>
                                      </p:cBhvr>
                                      <p:to>
                                        <p:strVal val="visible"/>
                                      </p:to>
                                    </p:set>
                                    <p:animEffect transition="in" filter="fade">
                                      <p:cBhvr>
                                        <p:cTn id="90" dur="1000"/>
                                        <p:tgtEl>
                                          <p:spTgt spid="473"/>
                                        </p:tgtEl>
                                      </p:cBhvr>
                                    </p:animEffect>
                                  </p:childTnLst>
                                </p:cTn>
                              </p:par>
                              <p:par>
                                <p:cTn id="91" presetID="10" presetClass="entr" presetSubtype="0" fill="hold" nodeType="withEffect">
                                  <p:stCondLst>
                                    <p:cond delay="0"/>
                                  </p:stCondLst>
                                  <p:childTnLst>
                                    <p:set>
                                      <p:cBhvr>
                                        <p:cTn id="92" dur="1" fill="hold">
                                          <p:stCondLst>
                                            <p:cond delay="0"/>
                                          </p:stCondLst>
                                        </p:cTn>
                                        <p:tgtEl>
                                          <p:spTgt spid="476"/>
                                        </p:tgtEl>
                                        <p:attrNameLst>
                                          <p:attrName>style.visibility</p:attrName>
                                        </p:attrNameLst>
                                      </p:cBhvr>
                                      <p:to>
                                        <p:strVal val="visible"/>
                                      </p:to>
                                    </p:set>
                                    <p:animEffect transition="in" filter="fade">
                                      <p:cBhvr>
                                        <p:cTn id="93" dur="1000"/>
                                        <p:tgtEl>
                                          <p:spTgt spid="476"/>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xit" presetSubtype="0" fill="hold" nodeType="clickEffect">
                                  <p:stCondLst>
                                    <p:cond delay="0"/>
                                  </p:stCondLst>
                                  <p:childTnLst>
                                    <p:animEffect transition="out" filter="fade">
                                      <p:cBhvr>
                                        <p:cTn id="97" dur="1000"/>
                                        <p:tgtEl>
                                          <p:spTgt spid="437"/>
                                        </p:tgtEl>
                                      </p:cBhvr>
                                    </p:animEffect>
                                    <p:set>
                                      <p:cBhvr>
                                        <p:cTn id="98" dur="1" fill="hold">
                                          <p:stCondLst>
                                            <p:cond delay="1000"/>
                                          </p:stCondLst>
                                        </p:cTn>
                                        <p:tgtEl>
                                          <p:spTgt spid="437"/>
                                        </p:tgtEl>
                                        <p:attrNameLst>
                                          <p:attrName>style.visibility</p:attrName>
                                        </p:attrNameLst>
                                      </p:cBhvr>
                                      <p:to>
                                        <p:strVal val="hidden"/>
                                      </p:to>
                                    </p:set>
                                  </p:childTnLst>
                                </p:cTn>
                              </p:par>
                              <p:par>
                                <p:cTn id="99" presetID="10" presetClass="entr" presetSubtype="0" fill="hold" nodeType="withEffect">
                                  <p:stCondLst>
                                    <p:cond delay="0"/>
                                  </p:stCondLst>
                                  <p:childTnLst>
                                    <p:set>
                                      <p:cBhvr>
                                        <p:cTn id="100" dur="1" fill="hold">
                                          <p:stCondLst>
                                            <p:cond delay="0"/>
                                          </p:stCondLst>
                                        </p:cTn>
                                        <p:tgtEl>
                                          <p:spTgt spid="484"/>
                                        </p:tgtEl>
                                        <p:attrNameLst>
                                          <p:attrName>style.visibility</p:attrName>
                                        </p:attrNameLst>
                                      </p:cBhvr>
                                      <p:to>
                                        <p:strVal val="visible"/>
                                      </p:to>
                                    </p:set>
                                    <p:animEffect transition="in" filter="fade">
                                      <p:cBhvr>
                                        <p:cTn id="101" dur="1000"/>
                                        <p:tgtEl>
                                          <p:spTgt spid="484"/>
                                        </p:tgtEl>
                                      </p:cBhvr>
                                    </p:animEffect>
                                  </p:childTnLst>
                                </p:cTn>
                              </p:par>
                              <p:par>
                                <p:cTn id="102" presetID="10" presetClass="entr" presetSubtype="0" fill="hold" nodeType="withEffect">
                                  <p:stCondLst>
                                    <p:cond delay="0"/>
                                  </p:stCondLst>
                                  <p:childTnLst>
                                    <p:set>
                                      <p:cBhvr>
                                        <p:cTn id="103" dur="1" fill="hold">
                                          <p:stCondLst>
                                            <p:cond delay="0"/>
                                          </p:stCondLst>
                                        </p:cTn>
                                        <p:tgtEl>
                                          <p:spTgt spid="485"/>
                                        </p:tgtEl>
                                        <p:attrNameLst>
                                          <p:attrName>style.visibility</p:attrName>
                                        </p:attrNameLst>
                                      </p:cBhvr>
                                      <p:to>
                                        <p:strVal val="visible"/>
                                      </p:to>
                                    </p:set>
                                    <p:animEffect transition="in" filter="fade">
                                      <p:cBhvr>
                                        <p:cTn id="104" dur="1000"/>
                                        <p:tgtEl>
                                          <p:spTgt spid="485"/>
                                        </p:tgtEl>
                                      </p:cBhvr>
                                    </p:animEffect>
                                  </p:childTnLst>
                                </p:cTn>
                              </p:par>
                              <p:par>
                                <p:cTn id="105" presetID="10" presetClass="entr" presetSubtype="0" fill="hold" nodeType="withEffect">
                                  <p:stCondLst>
                                    <p:cond delay="0"/>
                                  </p:stCondLst>
                                  <p:childTnLst>
                                    <p:set>
                                      <p:cBhvr>
                                        <p:cTn id="106" dur="1" fill="hold">
                                          <p:stCondLst>
                                            <p:cond delay="0"/>
                                          </p:stCondLst>
                                        </p:cTn>
                                        <p:tgtEl>
                                          <p:spTgt spid="486"/>
                                        </p:tgtEl>
                                        <p:attrNameLst>
                                          <p:attrName>style.visibility</p:attrName>
                                        </p:attrNameLst>
                                      </p:cBhvr>
                                      <p:to>
                                        <p:strVal val="visible"/>
                                      </p:to>
                                    </p:set>
                                    <p:animEffect transition="in" filter="fade">
                                      <p:cBhvr>
                                        <p:cTn id="107" dur="1000"/>
                                        <p:tgtEl>
                                          <p:spTgt spid="486"/>
                                        </p:tgtEl>
                                      </p:cBhvr>
                                    </p:animEffect>
                                  </p:childTnLst>
                                </p:cTn>
                              </p:par>
                              <p:par>
                                <p:cTn id="108" presetID="10" presetClass="entr" presetSubtype="0" fill="hold" nodeType="withEffect">
                                  <p:stCondLst>
                                    <p:cond delay="0"/>
                                  </p:stCondLst>
                                  <p:childTnLst>
                                    <p:set>
                                      <p:cBhvr>
                                        <p:cTn id="109" dur="1" fill="hold">
                                          <p:stCondLst>
                                            <p:cond delay="0"/>
                                          </p:stCondLst>
                                        </p:cTn>
                                        <p:tgtEl>
                                          <p:spTgt spid="487"/>
                                        </p:tgtEl>
                                        <p:attrNameLst>
                                          <p:attrName>style.visibility</p:attrName>
                                        </p:attrNameLst>
                                      </p:cBhvr>
                                      <p:to>
                                        <p:strVal val="visible"/>
                                      </p:to>
                                    </p:set>
                                    <p:animEffect transition="in" filter="fade">
                                      <p:cBhvr>
                                        <p:cTn id="110" dur="1000"/>
                                        <p:tgtEl>
                                          <p:spTgt spid="487"/>
                                        </p:tgtEl>
                                      </p:cBhvr>
                                    </p:animEffect>
                                  </p:childTnLst>
                                </p:cTn>
                              </p:par>
                              <p:par>
                                <p:cTn id="111" presetID="10" presetClass="entr" presetSubtype="0" fill="hold" nodeType="withEffect">
                                  <p:stCondLst>
                                    <p:cond delay="0"/>
                                  </p:stCondLst>
                                  <p:childTnLst>
                                    <p:set>
                                      <p:cBhvr>
                                        <p:cTn id="112" dur="1" fill="hold">
                                          <p:stCondLst>
                                            <p:cond delay="0"/>
                                          </p:stCondLst>
                                        </p:cTn>
                                        <p:tgtEl>
                                          <p:spTgt spid="488"/>
                                        </p:tgtEl>
                                        <p:attrNameLst>
                                          <p:attrName>style.visibility</p:attrName>
                                        </p:attrNameLst>
                                      </p:cBhvr>
                                      <p:to>
                                        <p:strVal val="visible"/>
                                      </p:to>
                                    </p:set>
                                    <p:animEffect transition="in" filter="fade">
                                      <p:cBhvr>
                                        <p:cTn id="113" dur="1000"/>
                                        <p:tgtEl>
                                          <p:spTgt spid="488"/>
                                        </p:tgtEl>
                                      </p:cBhvr>
                                    </p:animEffect>
                                  </p:childTnLst>
                                </p:cTn>
                              </p:par>
                              <p:par>
                                <p:cTn id="114" presetID="10" presetClass="entr" presetSubtype="0" fill="hold" nodeType="withEffect">
                                  <p:stCondLst>
                                    <p:cond delay="0"/>
                                  </p:stCondLst>
                                  <p:childTnLst>
                                    <p:set>
                                      <p:cBhvr>
                                        <p:cTn id="115" dur="1" fill="hold">
                                          <p:stCondLst>
                                            <p:cond delay="0"/>
                                          </p:stCondLst>
                                        </p:cTn>
                                        <p:tgtEl>
                                          <p:spTgt spid="489"/>
                                        </p:tgtEl>
                                        <p:attrNameLst>
                                          <p:attrName>style.visibility</p:attrName>
                                        </p:attrNameLst>
                                      </p:cBhvr>
                                      <p:to>
                                        <p:strVal val="visible"/>
                                      </p:to>
                                    </p:set>
                                    <p:animEffect transition="in" filter="fade">
                                      <p:cBhvr>
                                        <p:cTn id="116" dur="1000"/>
                                        <p:tgtEl>
                                          <p:spTgt spid="489"/>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xit" presetSubtype="0" fill="hold" nodeType="clickEffect">
                                  <p:stCondLst>
                                    <p:cond delay="0"/>
                                  </p:stCondLst>
                                  <p:childTnLst>
                                    <p:animEffect transition="out" filter="fade">
                                      <p:cBhvr>
                                        <p:cTn id="120" dur="1000"/>
                                        <p:tgtEl>
                                          <p:spTgt spid="425"/>
                                        </p:tgtEl>
                                      </p:cBhvr>
                                    </p:animEffect>
                                    <p:set>
                                      <p:cBhvr>
                                        <p:cTn id="121" dur="1" fill="hold">
                                          <p:stCondLst>
                                            <p:cond delay="1000"/>
                                          </p:stCondLst>
                                        </p:cTn>
                                        <p:tgtEl>
                                          <p:spTgt spid="425"/>
                                        </p:tgtEl>
                                        <p:attrNameLst>
                                          <p:attrName>style.visibility</p:attrName>
                                        </p:attrNameLst>
                                      </p:cBhvr>
                                      <p:to>
                                        <p:strVal val="hidden"/>
                                      </p:to>
                                    </p:set>
                                  </p:childTnLst>
                                </p:cTn>
                              </p:par>
                              <p:par>
                                <p:cTn id="122" presetID="10" presetClass="exit" presetSubtype="0" fill="hold" nodeType="withEffect">
                                  <p:stCondLst>
                                    <p:cond delay="0"/>
                                  </p:stCondLst>
                                  <p:childTnLst>
                                    <p:animEffect transition="out" filter="fade">
                                      <p:cBhvr>
                                        <p:cTn id="123" dur="1000"/>
                                        <p:tgtEl>
                                          <p:spTgt spid="492"/>
                                        </p:tgtEl>
                                      </p:cBhvr>
                                    </p:animEffect>
                                    <p:set>
                                      <p:cBhvr>
                                        <p:cTn id="124" dur="1" fill="hold">
                                          <p:stCondLst>
                                            <p:cond delay="1000"/>
                                          </p:stCondLst>
                                        </p:cTn>
                                        <p:tgtEl>
                                          <p:spTgt spid="492"/>
                                        </p:tgtEl>
                                        <p:attrNameLst>
                                          <p:attrName>style.visibility</p:attrName>
                                        </p:attrNameLst>
                                      </p:cBhvr>
                                      <p:to>
                                        <p:strVal val="hidden"/>
                                      </p:to>
                                    </p:set>
                                  </p:childTnLst>
                                </p:cTn>
                              </p:par>
                            </p:childTnLst>
                          </p:cTn>
                        </p:par>
                        <p:par>
                          <p:cTn id="125" fill="hold">
                            <p:stCondLst>
                              <p:cond delay="1000"/>
                            </p:stCondLst>
                            <p:childTnLst>
                              <p:par>
                                <p:cTn id="126" presetID="10" presetClass="entr" presetSubtype="0" fill="hold" nodeType="afterEffect">
                                  <p:stCondLst>
                                    <p:cond delay="0"/>
                                  </p:stCondLst>
                                  <p:childTnLst>
                                    <p:set>
                                      <p:cBhvr>
                                        <p:cTn id="127" dur="1" fill="hold">
                                          <p:stCondLst>
                                            <p:cond delay="0"/>
                                          </p:stCondLst>
                                        </p:cTn>
                                        <p:tgtEl>
                                          <p:spTgt spid="461"/>
                                        </p:tgtEl>
                                        <p:attrNameLst>
                                          <p:attrName>style.visibility</p:attrName>
                                        </p:attrNameLst>
                                      </p:cBhvr>
                                      <p:to>
                                        <p:strVal val="visible"/>
                                      </p:to>
                                    </p:set>
                                    <p:animEffect transition="in" filter="fade">
                                      <p:cBhvr>
                                        <p:cTn id="128" dur="1000"/>
                                        <p:tgtEl>
                                          <p:spTgt spid="461"/>
                                        </p:tgtEl>
                                      </p:cBhvr>
                                    </p:animEffect>
                                  </p:childTnLst>
                                </p:cTn>
                              </p:par>
                            </p:childTnLst>
                          </p:cTn>
                        </p:par>
                        <p:par>
                          <p:cTn id="129" fill="hold">
                            <p:stCondLst>
                              <p:cond delay="2000"/>
                            </p:stCondLst>
                            <p:childTnLst>
                              <p:par>
                                <p:cTn id="130" presetID="10" presetClass="entr" presetSubtype="0" fill="hold" nodeType="afterEffect">
                                  <p:stCondLst>
                                    <p:cond delay="0"/>
                                  </p:stCondLst>
                                  <p:childTnLst>
                                    <p:set>
                                      <p:cBhvr>
                                        <p:cTn id="131" dur="1" fill="hold">
                                          <p:stCondLst>
                                            <p:cond delay="0"/>
                                          </p:stCondLst>
                                        </p:cTn>
                                        <p:tgtEl>
                                          <p:spTgt spid="462"/>
                                        </p:tgtEl>
                                        <p:attrNameLst>
                                          <p:attrName>style.visibility</p:attrName>
                                        </p:attrNameLst>
                                      </p:cBhvr>
                                      <p:to>
                                        <p:strVal val="visible"/>
                                      </p:to>
                                    </p:set>
                                    <p:animEffect transition="in" filter="fade">
                                      <p:cBhvr>
                                        <p:cTn id="132" dur="1000"/>
                                        <p:tgtEl>
                                          <p:spTgt spid="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99"/>
        <p:cNvGrpSpPr/>
        <p:nvPr/>
      </p:nvGrpSpPr>
      <p:grpSpPr>
        <a:xfrm>
          <a:off x="0" y="0"/>
          <a:ext cx="0" cy="0"/>
          <a:chOff x="0" y="0"/>
          <a:chExt cx="0" cy="0"/>
        </a:xfrm>
      </p:grpSpPr>
      <p:sp>
        <p:nvSpPr>
          <p:cNvPr id="500" name="Shape 500"/>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OPTIMIZE IT</a:t>
            </a:r>
          </a:p>
          <a:p>
            <a:pPr marL="0" marR="0" lvl="0" indent="0" algn="l" rtl="0">
              <a:lnSpc>
                <a:spcPct val="100000"/>
              </a:lnSpc>
              <a:spcBef>
                <a:spcPts val="0"/>
              </a:spcBef>
              <a:spcAft>
                <a:spcPts val="0"/>
              </a:spcAft>
              <a:buClr>
                <a:srgbClr val="000000"/>
              </a:buClr>
              <a:buFont typeface="Arial"/>
              <a:buNone/>
            </a:pPr>
            <a:endParaRPr sz="1800"/>
          </a:p>
        </p:txBody>
      </p:sp>
      <p:cxnSp>
        <p:nvCxnSpPr>
          <p:cNvPr id="501" name="Shape 501"/>
          <p:cNvCxnSpPr/>
          <p:nvPr/>
        </p:nvCxnSpPr>
        <p:spPr>
          <a:xfrm>
            <a:off x="4555200" y="1972125"/>
            <a:ext cx="33599" cy="3996899"/>
          </a:xfrm>
          <a:prstGeom prst="straightConnector1">
            <a:avLst/>
          </a:prstGeom>
          <a:noFill/>
          <a:ln w="19050" cap="flat" cmpd="sng">
            <a:solidFill>
              <a:srgbClr val="434343"/>
            </a:solidFill>
            <a:prstDash val="solid"/>
            <a:round/>
            <a:headEnd type="none" w="lg" len="lg"/>
            <a:tailEnd type="none" w="lg" len="lg"/>
          </a:ln>
        </p:spPr>
      </p:cxnSp>
      <p:sp>
        <p:nvSpPr>
          <p:cNvPr id="502" name="Shape 502"/>
          <p:cNvSpPr txBox="1"/>
          <p:nvPr/>
        </p:nvSpPr>
        <p:spPr>
          <a:xfrm>
            <a:off x="5186250" y="2928375"/>
            <a:ext cx="2896199" cy="3040499"/>
          </a:xfrm>
          <a:prstGeom prst="rect">
            <a:avLst/>
          </a:prstGeom>
          <a:noFill/>
          <a:ln>
            <a:noFill/>
          </a:ln>
        </p:spPr>
        <p:txBody>
          <a:bodyPr lIns="91425" tIns="91425" rIns="91425" bIns="91425" anchor="t" anchorCtr="0">
            <a:noAutofit/>
          </a:bodyPr>
          <a:lstStyle/>
          <a:p>
            <a:pPr rtl="0">
              <a:spcBef>
                <a:spcPts val="0"/>
              </a:spcBef>
              <a:buNone/>
            </a:pPr>
            <a:r>
              <a:rPr lang="en"/>
              <a:t>Migrating &gt;12,000 Virtual Machines from VMware vSphere to OpenStack to reduce cost of virtual infrastructure</a:t>
            </a:r>
          </a:p>
          <a:p>
            <a:pPr rtl="0">
              <a:spcBef>
                <a:spcPts val="0"/>
              </a:spcBef>
              <a:buNone/>
            </a:pPr>
            <a:endParaRPr/>
          </a:p>
          <a:p>
            <a:pPr rtl="0">
              <a:spcBef>
                <a:spcPts val="0"/>
              </a:spcBef>
              <a:buNone/>
            </a:pPr>
            <a:r>
              <a:rPr lang="en"/>
              <a:t>Standardization and automation gains enable data center consolidation and reduction in complexity of IT’s portfolio</a:t>
            </a:r>
          </a:p>
          <a:p>
            <a:pPr rtl="0">
              <a:spcBef>
                <a:spcPts val="0"/>
              </a:spcBef>
              <a:buNone/>
            </a:pPr>
            <a:endParaRPr/>
          </a:p>
          <a:p>
            <a:pPr lvl="0" rtl="0">
              <a:spcBef>
                <a:spcPts val="0"/>
              </a:spcBef>
              <a:buNone/>
            </a:pPr>
            <a:r>
              <a:rPr lang="en"/>
              <a:t>Managing more workloads with fewer resources</a:t>
            </a:r>
          </a:p>
        </p:txBody>
      </p:sp>
      <p:sp>
        <p:nvSpPr>
          <p:cNvPr id="505" name="Shape 505"/>
          <p:cNvSpPr txBox="1"/>
          <p:nvPr/>
        </p:nvSpPr>
        <p:spPr>
          <a:xfrm>
            <a:off x="533400" y="2928375"/>
            <a:ext cx="3000000" cy="2948099"/>
          </a:xfrm>
          <a:prstGeom prst="rect">
            <a:avLst/>
          </a:prstGeom>
          <a:noFill/>
          <a:ln>
            <a:noFill/>
          </a:ln>
        </p:spPr>
        <p:txBody>
          <a:bodyPr lIns="91425" tIns="91425" rIns="91425" bIns="91425" anchor="t" anchorCtr="0">
            <a:noAutofit/>
          </a:bodyPr>
          <a:lstStyle/>
          <a:p>
            <a:pPr lvl="0" rtl="0">
              <a:spcBef>
                <a:spcPts val="0"/>
              </a:spcBef>
              <a:buClr>
                <a:schemeClr val="dk1"/>
              </a:buClr>
              <a:buSzPct val="78571"/>
              <a:buFont typeface="Arial"/>
              <a:buNone/>
            </a:pPr>
            <a:r>
              <a:rPr lang="en" dirty="0">
                <a:solidFill>
                  <a:schemeClr val="dk1"/>
                </a:solidFill>
              </a:rPr>
              <a:t>Increased resource utilization of operating environments from 30% to 50%.</a:t>
            </a:r>
          </a:p>
          <a:p>
            <a:pPr lvl="0" rtl="0">
              <a:spcBef>
                <a:spcPts val="0"/>
              </a:spcBef>
              <a:buClr>
                <a:schemeClr val="dk1"/>
              </a:buClr>
              <a:buFont typeface="Arial"/>
              <a:buNone/>
            </a:pPr>
            <a:endParaRPr dirty="0">
              <a:solidFill>
                <a:schemeClr val="dk1"/>
              </a:solidFill>
            </a:endParaRPr>
          </a:p>
          <a:p>
            <a:pPr lvl="0" rtl="0">
              <a:spcBef>
                <a:spcPts val="0"/>
              </a:spcBef>
              <a:buClr>
                <a:schemeClr val="dk1"/>
              </a:buClr>
              <a:buSzPct val="78571"/>
              <a:buFont typeface="Arial"/>
              <a:buNone/>
            </a:pPr>
            <a:r>
              <a:rPr lang="en" dirty="0">
                <a:solidFill>
                  <a:schemeClr val="dk1"/>
                </a:solidFill>
              </a:rPr>
              <a:t>Reduced CapEx per workload by 50% and OpEx per workload by 30%.</a:t>
            </a:r>
          </a:p>
          <a:p>
            <a:pPr lvl="0" rtl="0">
              <a:spcBef>
                <a:spcPts val="0"/>
              </a:spcBef>
              <a:buClr>
                <a:schemeClr val="dk1"/>
              </a:buClr>
              <a:buFont typeface="Arial"/>
              <a:buNone/>
            </a:pPr>
            <a:endParaRPr dirty="0">
              <a:solidFill>
                <a:schemeClr val="dk1"/>
              </a:solidFill>
            </a:endParaRPr>
          </a:p>
          <a:p>
            <a:pPr lvl="0" rtl="0">
              <a:spcBef>
                <a:spcPts val="0"/>
              </a:spcBef>
              <a:buClr>
                <a:schemeClr val="dk1"/>
              </a:buClr>
              <a:buSzPct val="78571"/>
              <a:buFont typeface="Arial"/>
              <a:buNone/>
            </a:pPr>
            <a:r>
              <a:rPr lang="en" dirty="0">
                <a:solidFill>
                  <a:schemeClr val="dk1"/>
                </a:solidFill>
              </a:rPr>
              <a:t>Reduced operational risk through compliance for traditionally developed workloads.</a:t>
            </a:r>
          </a:p>
          <a:p>
            <a:pPr lvl="0" rtl="0">
              <a:spcBef>
                <a:spcPts val="0"/>
              </a:spcBef>
              <a:buNone/>
            </a:pPr>
            <a:endParaRPr dirty="0"/>
          </a:p>
        </p:txBody>
      </p:sp>
      <p:sp>
        <p:nvSpPr>
          <p:cNvPr id="9" name="Shape 505"/>
          <p:cNvSpPr txBox="1"/>
          <p:nvPr/>
        </p:nvSpPr>
        <p:spPr>
          <a:xfrm>
            <a:off x="552754" y="1883371"/>
            <a:ext cx="3474959" cy="535678"/>
          </a:xfrm>
          <a:prstGeom prst="rect">
            <a:avLst/>
          </a:prstGeom>
          <a:noFill/>
          <a:ln>
            <a:noFill/>
          </a:ln>
        </p:spPr>
        <p:txBody>
          <a:bodyPr lIns="91425" tIns="91425" rIns="91425" bIns="91425" anchor="t" anchorCtr="0">
            <a:noAutofit/>
          </a:bodyPr>
          <a:lstStyle/>
          <a:p>
            <a:pPr lvl="0" rtl="0">
              <a:spcBef>
                <a:spcPts val="0"/>
              </a:spcBef>
              <a:buClr>
                <a:schemeClr val="dk1"/>
              </a:buClr>
              <a:buSzPct val="78571"/>
              <a:buFont typeface="Arial"/>
              <a:buNone/>
            </a:pPr>
            <a:r>
              <a:rPr lang="en-US" b="1" u="sng" dirty="0" smtClean="0">
                <a:solidFill>
                  <a:schemeClr val="dk1"/>
                </a:solidFill>
              </a:rPr>
              <a:t>Leading Loyalty Programs Provider</a:t>
            </a:r>
            <a:endParaRPr b="1" u="sng" dirty="0"/>
          </a:p>
        </p:txBody>
      </p:sp>
      <p:sp>
        <p:nvSpPr>
          <p:cNvPr id="10" name="Shape 505"/>
          <p:cNvSpPr txBox="1"/>
          <p:nvPr/>
        </p:nvSpPr>
        <p:spPr>
          <a:xfrm>
            <a:off x="5186250" y="1883972"/>
            <a:ext cx="3474959" cy="535678"/>
          </a:xfrm>
          <a:prstGeom prst="rect">
            <a:avLst/>
          </a:prstGeom>
          <a:noFill/>
          <a:ln>
            <a:noFill/>
          </a:ln>
        </p:spPr>
        <p:txBody>
          <a:bodyPr lIns="91425" tIns="91425" rIns="91425" bIns="91425" anchor="t" anchorCtr="0">
            <a:noAutofit/>
          </a:bodyPr>
          <a:lstStyle/>
          <a:p>
            <a:pPr lvl="0" rtl="0">
              <a:spcBef>
                <a:spcPts val="0"/>
              </a:spcBef>
              <a:buClr>
                <a:schemeClr val="dk1"/>
              </a:buClr>
              <a:buSzPct val="78571"/>
              <a:buFont typeface="Arial"/>
              <a:buNone/>
            </a:pPr>
            <a:r>
              <a:rPr lang="en-US" b="1" u="sng" dirty="0" smtClean="0">
                <a:solidFill>
                  <a:schemeClr val="dk1"/>
                </a:solidFill>
              </a:rPr>
              <a:t>Large Global Credit Card Company</a:t>
            </a:r>
            <a:endParaRPr b="1" u="sng"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5"/>
                                        </p:tgtEl>
                                        <p:attrNameLst>
                                          <p:attrName>style.visibility</p:attrName>
                                        </p:attrNameLst>
                                      </p:cBhvr>
                                      <p:to>
                                        <p:strVal val="visible"/>
                                      </p:to>
                                    </p:set>
                                    <p:animEffect transition="in" filter="fade">
                                      <p:cBhvr>
                                        <p:cTn id="7" dur="1000"/>
                                        <p:tgtEl>
                                          <p:spTgt spid="5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2"/>
                                        </p:tgtEl>
                                        <p:attrNameLst>
                                          <p:attrName>style.visibility</p:attrName>
                                        </p:attrNameLst>
                                      </p:cBhvr>
                                      <p:to>
                                        <p:strVal val="visible"/>
                                      </p:to>
                                    </p:set>
                                    <p:animEffect transition="in" filter="fade">
                                      <p:cBhvr>
                                        <p:cTn id="12" dur="1000"/>
                                        <p:tgtEl>
                                          <p:spTgt spid="50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0"/>
        <p:cNvGrpSpPr/>
        <p:nvPr/>
      </p:nvGrpSpPr>
      <p:grpSpPr>
        <a:xfrm>
          <a:off x="0" y="0"/>
          <a:ext cx="0" cy="0"/>
          <a:chOff x="0" y="0"/>
          <a:chExt cx="0" cy="0"/>
        </a:xfrm>
      </p:grpSpPr>
      <p:sp>
        <p:nvSpPr>
          <p:cNvPr id="511" name="Shape 511"/>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600"/>
              <a:t>THE CHALLENGE</a:t>
            </a:r>
          </a:p>
        </p:txBody>
      </p:sp>
      <p:sp>
        <p:nvSpPr>
          <p:cNvPr id="512" name="Shape 512"/>
          <p:cNvSpPr txBox="1">
            <a:spLocks noGrp="1"/>
          </p:cNvSpPr>
          <p:nvPr>
            <p:ph type="title" idx="2"/>
          </p:nvPr>
        </p:nvSpPr>
        <p:spPr>
          <a:xfrm>
            <a:off x="685801" y="1463400"/>
            <a:ext cx="7772400" cy="292799"/>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ENABLING DEVOPS IN A BI-MODAL WORLD</a:t>
            </a:r>
          </a:p>
        </p:txBody>
      </p:sp>
      <p:pic>
        <p:nvPicPr>
          <p:cNvPr id="513" name="Shape 513"/>
          <p:cNvPicPr preferRelativeResize="0"/>
          <p:nvPr/>
        </p:nvPicPr>
        <p:blipFill>
          <a:blip r:embed="rId3">
            <a:alphaModFix/>
          </a:blip>
          <a:stretch>
            <a:fillRect/>
          </a:stretch>
        </p:blipFill>
        <p:spPr>
          <a:xfrm>
            <a:off x="3430962" y="4366109"/>
            <a:ext cx="1019588" cy="456401"/>
          </a:xfrm>
          <a:prstGeom prst="rect">
            <a:avLst/>
          </a:prstGeom>
          <a:noFill/>
          <a:ln>
            <a:noFill/>
          </a:ln>
        </p:spPr>
      </p:pic>
      <p:pic>
        <p:nvPicPr>
          <p:cNvPr id="514" name="Shape 514"/>
          <p:cNvPicPr preferRelativeResize="0"/>
          <p:nvPr/>
        </p:nvPicPr>
        <p:blipFill>
          <a:blip r:embed="rId4">
            <a:alphaModFix/>
          </a:blip>
          <a:stretch>
            <a:fillRect/>
          </a:stretch>
        </p:blipFill>
        <p:spPr>
          <a:xfrm>
            <a:off x="3446451" y="3953734"/>
            <a:ext cx="300888" cy="310400"/>
          </a:xfrm>
          <a:prstGeom prst="rect">
            <a:avLst/>
          </a:prstGeom>
          <a:noFill/>
          <a:ln>
            <a:noFill/>
          </a:ln>
        </p:spPr>
      </p:pic>
      <p:pic>
        <p:nvPicPr>
          <p:cNvPr id="515" name="Shape 515"/>
          <p:cNvPicPr preferRelativeResize="0"/>
          <p:nvPr/>
        </p:nvPicPr>
        <p:blipFill>
          <a:blip r:embed="rId4">
            <a:alphaModFix/>
          </a:blip>
          <a:stretch>
            <a:fillRect/>
          </a:stretch>
        </p:blipFill>
        <p:spPr>
          <a:xfrm>
            <a:off x="3784500" y="3953734"/>
            <a:ext cx="300888" cy="310400"/>
          </a:xfrm>
          <a:prstGeom prst="rect">
            <a:avLst/>
          </a:prstGeom>
          <a:noFill/>
          <a:ln>
            <a:noFill/>
          </a:ln>
        </p:spPr>
      </p:pic>
      <p:pic>
        <p:nvPicPr>
          <p:cNvPr id="516" name="Shape 516"/>
          <p:cNvPicPr preferRelativeResize="0"/>
          <p:nvPr/>
        </p:nvPicPr>
        <p:blipFill>
          <a:blip r:embed="rId4">
            <a:alphaModFix/>
          </a:blip>
          <a:stretch>
            <a:fillRect/>
          </a:stretch>
        </p:blipFill>
        <p:spPr>
          <a:xfrm>
            <a:off x="4122549" y="3953734"/>
            <a:ext cx="300888" cy="310400"/>
          </a:xfrm>
          <a:prstGeom prst="rect">
            <a:avLst/>
          </a:prstGeom>
          <a:noFill/>
          <a:ln>
            <a:noFill/>
          </a:ln>
        </p:spPr>
      </p:pic>
      <p:pic>
        <p:nvPicPr>
          <p:cNvPr id="517" name="Shape 517"/>
          <p:cNvPicPr preferRelativeResize="0"/>
          <p:nvPr/>
        </p:nvPicPr>
        <p:blipFill>
          <a:blip r:embed="rId5">
            <a:alphaModFix/>
          </a:blip>
          <a:stretch>
            <a:fillRect/>
          </a:stretch>
        </p:blipFill>
        <p:spPr>
          <a:xfrm>
            <a:off x="4939611" y="4320900"/>
            <a:ext cx="817533" cy="566304"/>
          </a:xfrm>
          <a:prstGeom prst="rect">
            <a:avLst/>
          </a:prstGeom>
          <a:noFill/>
          <a:ln>
            <a:noFill/>
          </a:ln>
        </p:spPr>
      </p:pic>
      <p:sp>
        <p:nvSpPr>
          <p:cNvPr id="518" name="Shape 518"/>
          <p:cNvSpPr txBox="1">
            <a:spLocks noGrp="1"/>
          </p:cNvSpPr>
          <p:nvPr>
            <p:ph type="ctrTitle" idx="3"/>
          </p:nvPr>
        </p:nvSpPr>
        <p:spPr>
          <a:xfrm>
            <a:off x="3349674"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Virtual</a:t>
            </a:r>
          </a:p>
        </p:txBody>
      </p:sp>
      <p:sp>
        <p:nvSpPr>
          <p:cNvPr id="519" name="Shape 519"/>
          <p:cNvSpPr txBox="1">
            <a:spLocks noGrp="1"/>
          </p:cNvSpPr>
          <p:nvPr>
            <p:ph type="ctrTitle" idx="4"/>
          </p:nvPr>
        </p:nvSpPr>
        <p:spPr>
          <a:xfrm>
            <a:off x="4997471"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Private</a:t>
            </a:r>
          </a:p>
        </p:txBody>
      </p:sp>
      <p:sp>
        <p:nvSpPr>
          <p:cNvPr id="520" name="Shape 520"/>
          <p:cNvSpPr txBox="1">
            <a:spLocks noGrp="1"/>
          </p:cNvSpPr>
          <p:nvPr>
            <p:ph type="ctrTitle" idx="5"/>
          </p:nvPr>
        </p:nvSpPr>
        <p:spPr>
          <a:xfrm>
            <a:off x="1786496"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Physical</a:t>
            </a:r>
          </a:p>
        </p:txBody>
      </p:sp>
      <p:pic>
        <p:nvPicPr>
          <p:cNvPr id="521" name="Shape 521"/>
          <p:cNvPicPr preferRelativeResize="0"/>
          <p:nvPr/>
        </p:nvPicPr>
        <p:blipFill>
          <a:blip r:embed="rId6">
            <a:alphaModFix/>
          </a:blip>
          <a:stretch>
            <a:fillRect/>
          </a:stretch>
        </p:blipFill>
        <p:spPr>
          <a:xfrm>
            <a:off x="6076117" y="4291968"/>
            <a:ext cx="817526" cy="566307"/>
          </a:xfrm>
          <a:prstGeom prst="rect">
            <a:avLst/>
          </a:prstGeom>
          <a:noFill/>
          <a:ln>
            <a:noFill/>
          </a:ln>
        </p:spPr>
      </p:pic>
      <p:sp>
        <p:nvSpPr>
          <p:cNvPr id="522" name="Shape 522"/>
          <p:cNvSpPr txBox="1">
            <a:spLocks noGrp="1"/>
          </p:cNvSpPr>
          <p:nvPr>
            <p:ph type="ctrTitle" idx="6"/>
          </p:nvPr>
        </p:nvSpPr>
        <p:spPr>
          <a:xfrm>
            <a:off x="6149683"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Public</a:t>
            </a:r>
          </a:p>
        </p:txBody>
      </p:sp>
      <p:pic>
        <p:nvPicPr>
          <p:cNvPr id="523" name="Shape 523"/>
          <p:cNvPicPr preferRelativeResize="0"/>
          <p:nvPr/>
        </p:nvPicPr>
        <p:blipFill>
          <a:blip r:embed="rId4">
            <a:alphaModFix/>
          </a:blip>
          <a:stretch>
            <a:fillRect/>
          </a:stretch>
        </p:blipFill>
        <p:spPr>
          <a:xfrm>
            <a:off x="6001791" y="3928054"/>
            <a:ext cx="300888" cy="310400"/>
          </a:xfrm>
          <a:prstGeom prst="rect">
            <a:avLst/>
          </a:prstGeom>
          <a:noFill/>
          <a:ln>
            <a:noFill/>
          </a:ln>
        </p:spPr>
      </p:pic>
      <p:pic>
        <p:nvPicPr>
          <p:cNvPr id="524" name="Shape 524"/>
          <p:cNvPicPr preferRelativeResize="0"/>
          <p:nvPr/>
        </p:nvPicPr>
        <p:blipFill>
          <a:blip r:embed="rId7">
            <a:alphaModFix/>
          </a:blip>
          <a:stretch>
            <a:fillRect/>
          </a:stretch>
        </p:blipFill>
        <p:spPr>
          <a:xfrm>
            <a:off x="2627527" y="4366108"/>
            <a:ext cx="369887" cy="456402"/>
          </a:xfrm>
          <a:prstGeom prst="rect">
            <a:avLst/>
          </a:prstGeom>
          <a:noFill/>
          <a:ln>
            <a:noFill/>
          </a:ln>
        </p:spPr>
      </p:pic>
      <p:pic>
        <p:nvPicPr>
          <p:cNvPr id="525" name="Shape 525"/>
          <p:cNvPicPr preferRelativeResize="0"/>
          <p:nvPr/>
        </p:nvPicPr>
        <p:blipFill>
          <a:blip r:embed="rId7">
            <a:alphaModFix/>
          </a:blip>
          <a:stretch>
            <a:fillRect/>
          </a:stretch>
        </p:blipFill>
        <p:spPr>
          <a:xfrm>
            <a:off x="2222259" y="4366108"/>
            <a:ext cx="369887" cy="456402"/>
          </a:xfrm>
          <a:prstGeom prst="rect">
            <a:avLst/>
          </a:prstGeom>
          <a:noFill/>
          <a:ln>
            <a:noFill/>
          </a:ln>
        </p:spPr>
      </p:pic>
      <p:pic>
        <p:nvPicPr>
          <p:cNvPr id="526" name="Shape 526"/>
          <p:cNvPicPr preferRelativeResize="0"/>
          <p:nvPr/>
        </p:nvPicPr>
        <p:blipFill>
          <a:blip r:embed="rId7">
            <a:alphaModFix/>
          </a:blip>
          <a:stretch>
            <a:fillRect/>
          </a:stretch>
        </p:blipFill>
        <p:spPr>
          <a:xfrm>
            <a:off x="1816991" y="4366108"/>
            <a:ext cx="369887" cy="456402"/>
          </a:xfrm>
          <a:prstGeom prst="rect">
            <a:avLst/>
          </a:prstGeom>
          <a:noFill/>
          <a:ln>
            <a:noFill/>
          </a:ln>
        </p:spPr>
      </p:pic>
      <p:pic>
        <p:nvPicPr>
          <p:cNvPr id="527" name="Shape 527"/>
          <p:cNvPicPr preferRelativeResize="0"/>
          <p:nvPr/>
        </p:nvPicPr>
        <p:blipFill>
          <a:blip r:embed="rId4">
            <a:alphaModFix/>
          </a:blip>
          <a:stretch>
            <a:fillRect/>
          </a:stretch>
        </p:blipFill>
        <p:spPr>
          <a:xfrm>
            <a:off x="1895881" y="3953734"/>
            <a:ext cx="300888" cy="310400"/>
          </a:xfrm>
          <a:prstGeom prst="rect">
            <a:avLst/>
          </a:prstGeom>
          <a:noFill/>
          <a:ln>
            <a:noFill/>
          </a:ln>
        </p:spPr>
      </p:pic>
      <p:pic>
        <p:nvPicPr>
          <p:cNvPr id="528" name="Shape 528"/>
          <p:cNvPicPr preferRelativeResize="0"/>
          <p:nvPr/>
        </p:nvPicPr>
        <p:blipFill>
          <a:blip r:embed="rId4">
            <a:alphaModFix/>
          </a:blip>
          <a:stretch>
            <a:fillRect/>
          </a:stretch>
        </p:blipFill>
        <p:spPr>
          <a:xfrm>
            <a:off x="2233930" y="3953734"/>
            <a:ext cx="300888" cy="310400"/>
          </a:xfrm>
          <a:prstGeom prst="rect">
            <a:avLst/>
          </a:prstGeom>
          <a:noFill/>
          <a:ln>
            <a:noFill/>
          </a:ln>
        </p:spPr>
      </p:pic>
      <p:pic>
        <p:nvPicPr>
          <p:cNvPr id="529" name="Shape 529"/>
          <p:cNvPicPr preferRelativeResize="0"/>
          <p:nvPr/>
        </p:nvPicPr>
        <p:blipFill>
          <a:blip r:embed="rId4">
            <a:alphaModFix/>
          </a:blip>
          <a:stretch>
            <a:fillRect/>
          </a:stretch>
        </p:blipFill>
        <p:spPr>
          <a:xfrm>
            <a:off x="2571979" y="3953734"/>
            <a:ext cx="300888" cy="310400"/>
          </a:xfrm>
          <a:prstGeom prst="rect">
            <a:avLst/>
          </a:prstGeom>
          <a:noFill/>
          <a:ln>
            <a:noFill/>
          </a:ln>
        </p:spPr>
      </p:pic>
      <p:pic>
        <p:nvPicPr>
          <p:cNvPr id="530" name="Shape 530"/>
          <p:cNvPicPr preferRelativeResize="0"/>
          <p:nvPr/>
        </p:nvPicPr>
        <p:blipFill>
          <a:blip r:embed="rId4">
            <a:alphaModFix/>
          </a:blip>
          <a:stretch>
            <a:fillRect/>
          </a:stretch>
        </p:blipFill>
        <p:spPr>
          <a:xfrm>
            <a:off x="6349404" y="3929429"/>
            <a:ext cx="300888" cy="310400"/>
          </a:xfrm>
          <a:prstGeom prst="rect">
            <a:avLst/>
          </a:prstGeom>
          <a:noFill/>
          <a:ln>
            <a:noFill/>
          </a:ln>
        </p:spPr>
      </p:pic>
      <p:pic>
        <p:nvPicPr>
          <p:cNvPr id="531" name="Shape 531"/>
          <p:cNvPicPr preferRelativeResize="0"/>
          <p:nvPr/>
        </p:nvPicPr>
        <p:blipFill>
          <a:blip r:embed="rId4">
            <a:alphaModFix/>
          </a:blip>
          <a:stretch>
            <a:fillRect/>
          </a:stretch>
        </p:blipFill>
        <p:spPr>
          <a:xfrm>
            <a:off x="6697029" y="3929429"/>
            <a:ext cx="300888" cy="310400"/>
          </a:xfrm>
          <a:prstGeom prst="rect">
            <a:avLst/>
          </a:prstGeom>
          <a:noFill/>
          <a:ln>
            <a:noFill/>
          </a:ln>
        </p:spPr>
      </p:pic>
      <p:sp>
        <p:nvSpPr>
          <p:cNvPr id="532" name="Shape 532"/>
          <p:cNvSpPr/>
          <p:nvPr/>
        </p:nvSpPr>
        <p:spPr>
          <a:xfrm>
            <a:off x="2069850" y="424980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533" name="Shape 533"/>
          <p:cNvSpPr txBox="1">
            <a:spLocks noGrp="1"/>
          </p:cNvSpPr>
          <p:nvPr>
            <p:ph type="ctrTitle" idx="7"/>
          </p:nvPr>
        </p:nvSpPr>
        <p:spPr>
          <a:xfrm>
            <a:off x="2069850" y="433422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LESS COMPLEX</a:t>
            </a:r>
          </a:p>
        </p:txBody>
      </p:sp>
      <p:sp>
        <p:nvSpPr>
          <p:cNvPr id="534" name="Shape 534"/>
          <p:cNvSpPr/>
          <p:nvPr/>
        </p:nvSpPr>
        <p:spPr>
          <a:xfrm>
            <a:off x="4649400" y="36892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535" name="Shape 535"/>
          <p:cNvSpPr txBox="1">
            <a:spLocks noGrp="1"/>
          </p:cNvSpPr>
          <p:nvPr>
            <p:ph type="ctrTitle" idx="8"/>
          </p:nvPr>
        </p:nvSpPr>
        <p:spPr>
          <a:xfrm>
            <a:off x="4649400" y="37736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AGILITY</a:t>
            </a:r>
          </a:p>
        </p:txBody>
      </p:sp>
      <p:sp>
        <p:nvSpPr>
          <p:cNvPr id="536" name="Shape 536"/>
          <p:cNvSpPr/>
          <p:nvPr/>
        </p:nvSpPr>
        <p:spPr>
          <a:xfrm>
            <a:off x="4649400" y="42988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537" name="Shape 537"/>
          <p:cNvSpPr txBox="1">
            <a:spLocks noGrp="1"/>
          </p:cNvSpPr>
          <p:nvPr>
            <p:ph type="ctrTitle" idx="9"/>
          </p:nvPr>
        </p:nvSpPr>
        <p:spPr>
          <a:xfrm>
            <a:off x="4649400" y="43832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SCALABILITY</a:t>
            </a:r>
          </a:p>
        </p:txBody>
      </p:sp>
      <p:sp>
        <p:nvSpPr>
          <p:cNvPr id="538" name="Shape 538"/>
          <p:cNvSpPr/>
          <p:nvPr/>
        </p:nvSpPr>
        <p:spPr>
          <a:xfrm>
            <a:off x="2069850" y="368925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539" name="Shape 539"/>
          <p:cNvSpPr txBox="1">
            <a:spLocks noGrp="1"/>
          </p:cNvSpPr>
          <p:nvPr>
            <p:ph type="ctrTitle" idx="13"/>
          </p:nvPr>
        </p:nvSpPr>
        <p:spPr>
          <a:xfrm>
            <a:off x="2069850" y="37736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RELEVANCE</a:t>
            </a:r>
          </a:p>
        </p:txBody>
      </p:sp>
      <p:sp>
        <p:nvSpPr>
          <p:cNvPr id="540" name="Shape 540"/>
          <p:cNvSpPr/>
          <p:nvPr/>
        </p:nvSpPr>
        <p:spPr>
          <a:xfrm>
            <a:off x="234625" y="3691237"/>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541" name="Shape 541"/>
          <p:cNvSpPr txBox="1">
            <a:spLocks noGrp="1"/>
          </p:cNvSpPr>
          <p:nvPr>
            <p:ph type="ctrTitle" idx="14"/>
          </p:nvPr>
        </p:nvSpPr>
        <p:spPr>
          <a:xfrm>
            <a:off x="234625" y="3775662"/>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ACCELERATE DELIVERY</a:t>
            </a:r>
          </a:p>
        </p:txBody>
      </p:sp>
      <p:sp>
        <p:nvSpPr>
          <p:cNvPr id="542" name="Shape 542"/>
          <p:cNvSpPr/>
          <p:nvPr/>
        </p:nvSpPr>
        <p:spPr>
          <a:xfrm>
            <a:off x="234625" y="4259750"/>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543" name="Shape 543"/>
          <p:cNvSpPr txBox="1">
            <a:spLocks noGrp="1"/>
          </p:cNvSpPr>
          <p:nvPr>
            <p:ph type="ctrTitle" idx="15"/>
          </p:nvPr>
        </p:nvSpPr>
        <p:spPr>
          <a:xfrm>
            <a:off x="234625" y="43441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OPTIMIZE IT</a:t>
            </a:r>
          </a:p>
        </p:txBody>
      </p:sp>
      <p:sp>
        <p:nvSpPr>
          <p:cNvPr id="544" name="Shape 544"/>
          <p:cNvSpPr/>
          <p:nvPr/>
        </p:nvSpPr>
        <p:spPr>
          <a:xfrm>
            <a:off x="6302825" y="3668575"/>
            <a:ext cx="2841299" cy="5097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545" name="Shape 545"/>
          <p:cNvSpPr txBox="1">
            <a:spLocks noGrp="1"/>
          </p:cNvSpPr>
          <p:nvPr>
            <p:ph type="ctrTitle" idx="16"/>
          </p:nvPr>
        </p:nvSpPr>
        <p:spPr>
          <a:xfrm>
            <a:off x="6302825" y="375302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MODERNIZE DEVELOPMENT </a:t>
            </a:r>
          </a:p>
          <a:p>
            <a:pPr marL="17462" marR="0" lvl="0" indent="-4762" algn="ctr" rtl="0">
              <a:lnSpc>
                <a:spcPct val="100000"/>
              </a:lnSpc>
              <a:spcBef>
                <a:spcPts val="0"/>
              </a:spcBef>
              <a:spcAft>
                <a:spcPts val="0"/>
              </a:spcAft>
              <a:buClr>
                <a:srgbClr val="000000"/>
              </a:buClr>
              <a:buSzPct val="25000"/>
              <a:buFont typeface="Arial"/>
              <a:buNone/>
            </a:pPr>
            <a:r>
              <a:rPr lang="en" sz="1200" b="1"/>
              <a:t>AND OPERATIONS</a:t>
            </a:r>
          </a:p>
        </p:txBody>
      </p:sp>
      <p:sp>
        <p:nvSpPr>
          <p:cNvPr id="546" name="Shape 546"/>
          <p:cNvSpPr/>
          <p:nvPr/>
        </p:nvSpPr>
        <p:spPr>
          <a:xfrm>
            <a:off x="6302691" y="4299850"/>
            <a:ext cx="2841299" cy="486900"/>
          </a:xfrm>
          <a:prstGeom prst="rect">
            <a:avLst/>
          </a:prstGeom>
          <a:solidFill>
            <a:schemeClr val="accent1"/>
          </a:solidFill>
          <a:ln>
            <a:noFill/>
          </a:ln>
        </p:spPr>
        <p:txBody>
          <a:bodyPr lIns="91425" tIns="91425" rIns="91425" bIns="91425" anchor="ctr" anchorCtr="0">
            <a:noAutofit/>
          </a:bodyPr>
          <a:lstStyle/>
          <a:p>
            <a:pPr lvl="0" rtl="0">
              <a:spcBef>
                <a:spcPts val="0"/>
              </a:spcBef>
              <a:buNone/>
            </a:pPr>
            <a:endParaRPr b="1"/>
          </a:p>
        </p:txBody>
      </p:sp>
      <p:sp>
        <p:nvSpPr>
          <p:cNvPr id="547" name="Shape 547"/>
          <p:cNvSpPr txBox="1">
            <a:spLocks noGrp="1"/>
          </p:cNvSpPr>
          <p:nvPr>
            <p:ph type="ctrTitle" idx="17"/>
          </p:nvPr>
        </p:nvSpPr>
        <p:spPr>
          <a:xfrm>
            <a:off x="6302675" y="438427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DELIVER CLOUD INFRASTRUCTURE </a:t>
            </a:r>
          </a:p>
          <a:p>
            <a:pPr marL="17462" marR="0" lvl="0" indent="-4762" algn="ctr" rtl="0">
              <a:lnSpc>
                <a:spcPct val="100000"/>
              </a:lnSpc>
              <a:spcBef>
                <a:spcPts val="0"/>
              </a:spcBef>
              <a:spcAft>
                <a:spcPts val="0"/>
              </a:spcAft>
              <a:buClr>
                <a:srgbClr val="000000"/>
              </a:buClr>
              <a:buSzPct val="25000"/>
              <a:buFont typeface="Arial"/>
              <a:buNone/>
            </a:pPr>
            <a:r>
              <a:rPr lang="en" sz="1200" b="1"/>
              <a:t>AND APPLICATIONS</a:t>
            </a:r>
          </a:p>
        </p:txBody>
      </p:sp>
      <p:sp>
        <p:nvSpPr>
          <p:cNvPr id="548" name="Shape 548"/>
          <p:cNvSpPr/>
          <p:nvPr/>
        </p:nvSpPr>
        <p:spPr>
          <a:xfrm>
            <a:off x="237025" y="2279375"/>
            <a:ext cx="40611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Self-Service</a:t>
            </a:r>
          </a:p>
          <a:p>
            <a:pPr lvl="0" rtl="0">
              <a:spcBef>
                <a:spcPts val="0"/>
              </a:spcBef>
              <a:buClr>
                <a:schemeClr val="dk1"/>
              </a:buClr>
              <a:buFont typeface="Arial"/>
              <a:buNone/>
            </a:pPr>
            <a:endParaRPr sz="900">
              <a:solidFill>
                <a:schemeClr val="lt1"/>
              </a:solidFill>
            </a:endParaRPr>
          </a:p>
          <a:p>
            <a:pPr lvl="0" rtl="0">
              <a:spcBef>
                <a:spcPts val="0"/>
              </a:spcBef>
              <a:buNone/>
            </a:pPr>
            <a:r>
              <a:rPr lang="en" sz="900">
                <a:solidFill>
                  <a:schemeClr val="lt1"/>
                </a:solidFill>
              </a:rPr>
              <a:t>Automation</a:t>
            </a:r>
          </a:p>
          <a:p>
            <a:pPr lvl="0" rtl="0">
              <a:spcBef>
                <a:spcPts val="0"/>
              </a:spcBef>
              <a:buNone/>
            </a:pPr>
            <a:endParaRPr sz="900">
              <a:solidFill>
                <a:schemeClr val="lt1"/>
              </a:solidFill>
            </a:endParaRPr>
          </a:p>
          <a:p>
            <a:pPr lvl="0" rtl="0">
              <a:spcBef>
                <a:spcPts val="0"/>
              </a:spcBef>
              <a:buNone/>
            </a:pPr>
            <a:r>
              <a:rPr lang="en" sz="900">
                <a:solidFill>
                  <a:schemeClr val="lt1"/>
                </a:solidFill>
              </a:rPr>
              <a:t>Re-usable Descriptions</a:t>
            </a:r>
          </a:p>
          <a:p>
            <a:pPr lvl="0" rtl="0">
              <a:spcBef>
                <a:spcPts val="0"/>
              </a:spcBef>
              <a:buNone/>
            </a:pPr>
            <a:endParaRPr sz="900">
              <a:solidFill>
                <a:schemeClr val="lt1"/>
              </a:solidFill>
            </a:endParaRPr>
          </a:p>
          <a:p>
            <a:pPr lvl="0" rtl="0">
              <a:spcBef>
                <a:spcPts val="0"/>
              </a:spcBef>
              <a:buNone/>
            </a:pPr>
            <a:r>
              <a:rPr lang="en" sz="900">
                <a:solidFill>
                  <a:schemeClr val="lt1"/>
                </a:solidFill>
              </a:rPr>
              <a:t>Configuration Management</a:t>
            </a:r>
          </a:p>
          <a:p>
            <a:pPr lvl="0" rtl="0">
              <a:spcBef>
                <a:spcPts val="0"/>
              </a:spcBef>
              <a:buNone/>
            </a:pPr>
            <a:endParaRPr sz="900">
              <a:solidFill>
                <a:schemeClr val="lt1"/>
              </a:solidFill>
            </a:endParaRPr>
          </a:p>
          <a:p>
            <a:pPr lvl="0" rtl="0">
              <a:spcBef>
                <a:spcPts val="0"/>
              </a:spcBef>
              <a:buNone/>
            </a:pPr>
            <a:r>
              <a:rPr lang="en" sz="900">
                <a:solidFill>
                  <a:schemeClr val="lt1"/>
                </a:solidFill>
              </a:rPr>
              <a:t>Content Management</a:t>
            </a:r>
          </a:p>
        </p:txBody>
      </p:sp>
      <p:sp>
        <p:nvSpPr>
          <p:cNvPr id="549" name="Shape 549"/>
          <p:cNvSpPr/>
          <p:nvPr/>
        </p:nvSpPr>
        <p:spPr>
          <a:xfrm>
            <a:off x="4649400" y="2285925"/>
            <a:ext cx="44946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Microservices Architectures</a:t>
            </a:r>
          </a:p>
          <a:p>
            <a:pPr lvl="0" rtl="0">
              <a:spcBef>
                <a:spcPts val="0"/>
              </a:spcBef>
              <a:buNone/>
            </a:pPr>
            <a:endParaRPr sz="900">
              <a:solidFill>
                <a:schemeClr val="lt1"/>
              </a:solidFill>
            </a:endParaRPr>
          </a:p>
          <a:p>
            <a:pPr lvl="0" rtl="0">
              <a:spcBef>
                <a:spcPts val="0"/>
              </a:spcBef>
              <a:buNone/>
            </a:pPr>
            <a:r>
              <a:rPr lang="en" sz="900">
                <a:solidFill>
                  <a:schemeClr val="lt1"/>
                </a:solidFill>
              </a:rPr>
              <a:t>Container Based Applications</a:t>
            </a:r>
          </a:p>
          <a:p>
            <a:pPr lvl="0" rtl="0">
              <a:spcBef>
                <a:spcPts val="0"/>
              </a:spcBef>
              <a:buNone/>
            </a:pPr>
            <a:endParaRPr sz="900">
              <a:solidFill>
                <a:schemeClr val="lt1"/>
              </a:solidFill>
            </a:endParaRPr>
          </a:p>
          <a:p>
            <a:pPr lvl="0" rtl="0">
              <a:spcBef>
                <a:spcPts val="0"/>
              </a:spcBef>
              <a:buNone/>
            </a:pPr>
            <a:r>
              <a:rPr lang="en" sz="900">
                <a:solidFill>
                  <a:schemeClr val="lt1"/>
                </a:solidFill>
              </a:rPr>
              <a:t>Dynamic Scheduling</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Continuous Integration and Delivery</a:t>
            </a:r>
          </a:p>
        </p:txBody>
      </p:sp>
      <p:sp>
        <p:nvSpPr>
          <p:cNvPr id="550" name="Shape 550"/>
          <p:cNvSpPr/>
          <p:nvPr/>
        </p:nvSpPr>
        <p:spPr>
          <a:xfrm>
            <a:off x="237025" y="4736700"/>
            <a:ext cx="2065499"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Capacity Mgmt and Chargeback</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Audit and Control Policies</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Standard Operating Environment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Intelligent Workload Placement</a:t>
            </a:r>
          </a:p>
        </p:txBody>
      </p:sp>
      <p:sp>
        <p:nvSpPr>
          <p:cNvPr id="551" name="Shape 551"/>
          <p:cNvSpPr/>
          <p:nvPr/>
        </p:nvSpPr>
        <p:spPr>
          <a:xfrm>
            <a:off x="2294425" y="4736700"/>
            <a:ext cx="20037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endParaRPr sz="900">
              <a:solidFill>
                <a:schemeClr val="lt1"/>
              </a:solidFill>
            </a:endParaRPr>
          </a:p>
          <a:p>
            <a:pPr lvl="0" rtl="0">
              <a:spcBef>
                <a:spcPts val="0"/>
              </a:spcBef>
              <a:buNone/>
            </a:pPr>
            <a:endParaRPr sz="900">
              <a:solidFill>
                <a:schemeClr val="lt1"/>
              </a:solidFill>
            </a:endParaRPr>
          </a:p>
          <a:p>
            <a:pPr lvl="0" rtl="0">
              <a:spcBef>
                <a:spcPts val="0"/>
              </a:spcBef>
              <a:buNone/>
            </a:pPr>
            <a:r>
              <a:rPr lang="en" sz="900">
                <a:solidFill>
                  <a:schemeClr val="lt1"/>
                </a:solidFill>
              </a:rPr>
              <a:t>Forecasting and Trending</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Increased Performance/Security</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Improved Vendor Relations</a:t>
            </a:r>
          </a:p>
          <a:p>
            <a:pPr lvl="0" rtl="0">
              <a:spcBef>
                <a:spcPts val="0"/>
              </a:spcBef>
              <a:buNone/>
            </a:pPr>
            <a:endParaRPr sz="900">
              <a:solidFill>
                <a:schemeClr val="lt1"/>
              </a:solidFill>
            </a:endParaRPr>
          </a:p>
          <a:p>
            <a:pPr lvl="0" rtl="0">
              <a:spcBef>
                <a:spcPts val="0"/>
              </a:spcBef>
              <a:buNone/>
            </a:pPr>
            <a:endParaRPr sz="900">
              <a:solidFill>
                <a:schemeClr val="lt1"/>
              </a:solidFill>
            </a:endParaRPr>
          </a:p>
        </p:txBody>
      </p:sp>
      <p:sp>
        <p:nvSpPr>
          <p:cNvPr id="552" name="Shape 552"/>
          <p:cNvSpPr/>
          <p:nvPr/>
        </p:nvSpPr>
        <p:spPr>
          <a:xfrm>
            <a:off x="237025" y="2279375"/>
            <a:ext cx="2550599"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Red Hat CloudForms</a:t>
            </a:r>
          </a:p>
          <a:p>
            <a:pPr lvl="0" rtl="0">
              <a:spcBef>
                <a:spcPts val="0"/>
              </a:spcBef>
              <a:buNone/>
            </a:pPr>
            <a:endParaRPr sz="900">
              <a:solidFill>
                <a:schemeClr val="lt1"/>
              </a:solidFill>
            </a:endParaRPr>
          </a:p>
          <a:p>
            <a:pPr lvl="0" rtl="0">
              <a:spcBef>
                <a:spcPts val="0"/>
              </a:spcBef>
              <a:buNone/>
            </a:pPr>
            <a:r>
              <a:rPr lang="en" sz="900">
                <a:solidFill>
                  <a:schemeClr val="lt1"/>
                </a:solidFill>
              </a:rPr>
              <a:t>Red Hat Satellite</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Virtualization</a:t>
            </a:r>
            <a:br>
              <a:rPr lang="en" sz="900">
                <a:solidFill>
                  <a:schemeClr val="lt1"/>
                </a:solidFill>
              </a:rPr>
            </a:br>
            <a:r>
              <a:rPr lang="en" sz="900">
                <a:solidFill>
                  <a:schemeClr val="lt1"/>
                </a:solidFill>
              </a:rPr>
              <a:t>RHEL OpenStack Platform</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Linux</a:t>
            </a:r>
          </a:p>
        </p:txBody>
      </p:sp>
      <p:sp>
        <p:nvSpPr>
          <p:cNvPr id="553" name="Shape 553"/>
          <p:cNvSpPr/>
          <p:nvPr/>
        </p:nvSpPr>
        <p:spPr>
          <a:xfrm>
            <a:off x="237025" y="4717775"/>
            <a:ext cx="40611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Red Hat CloudForms</a:t>
            </a:r>
          </a:p>
          <a:p>
            <a:pPr lvl="0" rtl="0">
              <a:spcBef>
                <a:spcPts val="0"/>
              </a:spcBef>
              <a:buNone/>
            </a:pPr>
            <a:endParaRPr sz="900">
              <a:solidFill>
                <a:schemeClr val="lt1"/>
              </a:solidFill>
            </a:endParaRPr>
          </a:p>
          <a:p>
            <a:pPr lvl="0" rtl="0">
              <a:spcBef>
                <a:spcPts val="0"/>
              </a:spcBef>
              <a:buNone/>
            </a:pPr>
            <a:r>
              <a:rPr lang="en" sz="900">
                <a:solidFill>
                  <a:schemeClr val="lt1"/>
                </a:solidFill>
              </a:rPr>
              <a:t>Red Hat Satellite</a:t>
            </a:r>
          </a:p>
          <a:p>
            <a:pPr lvl="0" rtl="0">
              <a:spcBef>
                <a:spcPts val="0"/>
              </a:spcBef>
              <a:buNone/>
            </a:pPr>
            <a:endParaRPr sz="900">
              <a:solidFill>
                <a:schemeClr val="lt1"/>
              </a:solidFill>
            </a:endParaRPr>
          </a:p>
          <a:p>
            <a:pPr rtl="0">
              <a:spcBef>
                <a:spcPts val="0"/>
              </a:spcBef>
              <a:buNone/>
            </a:pPr>
            <a:r>
              <a:rPr lang="en" sz="900">
                <a:solidFill>
                  <a:schemeClr val="lt1"/>
                </a:solidFill>
              </a:rPr>
              <a:t>Red Hat Enterprise Virtualization</a:t>
            </a:r>
          </a:p>
          <a:p>
            <a:pPr lvl="0" rtl="0">
              <a:spcBef>
                <a:spcPts val="0"/>
              </a:spcBef>
              <a:buClr>
                <a:schemeClr val="dk1"/>
              </a:buClr>
              <a:buSzPct val="122222"/>
              <a:buFont typeface="Arial"/>
              <a:buNone/>
            </a:pPr>
            <a:r>
              <a:rPr lang="en" sz="900">
                <a:solidFill>
                  <a:schemeClr val="lt1"/>
                </a:solidFill>
              </a:rPr>
              <a:t>RHEL OpenStack Platform</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Linux</a:t>
            </a:r>
          </a:p>
        </p:txBody>
      </p:sp>
      <p:sp>
        <p:nvSpPr>
          <p:cNvPr id="554" name="Shape 554"/>
          <p:cNvSpPr/>
          <p:nvPr/>
        </p:nvSpPr>
        <p:spPr>
          <a:xfrm>
            <a:off x="2421575" y="2279375"/>
            <a:ext cx="18138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
        <p:nvSpPr>
          <p:cNvPr id="555" name="Shape 555"/>
          <p:cNvSpPr/>
          <p:nvPr/>
        </p:nvSpPr>
        <p:spPr>
          <a:xfrm>
            <a:off x="2421575" y="4717775"/>
            <a:ext cx="18138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
        <p:nvSpPr>
          <p:cNvPr id="556" name="Shape 556"/>
          <p:cNvSpPr/>
          <p:nvPr/>
        </p:nvSpPr>
        <p:spPr>
          <a:xfrm>
            <a:off x="4649400" y="4786750"/>
            <a:ext cx="4494600" cy="13671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Asynchronous Design</a:t>
            </a:r>
          </a:p>
          <a:p>
            <a:pPr lvl="0" rtl="0">
              <a:spcBef>
                <a:spcPts val="0"/>
              </a:spcBef>
              <a:buNone/>
            </a:pPr>
            <a:endParaRPr sz="900">
              <a:solidFill>
                <a:schemeClr val="lt1"/>
              </a:solidFill>
            </a:endParaRPr>
          </a:p>
          <a:p>
            <a:pPr lvl="0" rtl="0">
              <a:spcBef>
                <a:spcPts val="0"/>
              </a:spcBef>
              <a:buNone/>
            </a:pPr>
            <a:r>
              <a:rPr lang="en" sz="900">
                <a:solidFill>
                  <a:schemeClr val="lt1"/>
                </a:solidFill>
              </a:rPr>
              <a:t>API Driven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Software Defined Networking and Storage</a:t>
            </a:r>
          </a:p>
          <a:p>
            <a:pPr lvl="0" rtl="0">
              <a:spcBef>
                <a:spcPts val="0"/>
              </a:spcBef>
              <a:buNone/>
            </a:pPr>
            <a:endParaRPr sz="900">
              <a:solidFill>
                <a:schemeClr val="lt1"/>
              </a:solidFill>
            </a:endParaRPr>
          </a:p>
          <a:p>
            <a:pPr lvl="0" rtl="0">
              <a:spcBef>
                <a:spcPts val="0"/>
              </a:spcBef>
              <a:buNone/>
            </a:pPr>
            <a:r>
              <a:rPr lang="en" sz="900">
                <a:solidFill>
                  <a:schemeClr val="lt1"/>
                </a:solidFill>
              </a:rPr>
              <a:t>Quota Enforcement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Analytics, Alerting, Monitoring</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5"/>
                                        </p:tgtEl>
                                        <p:attrNameLst>
                                          <p:attrName>style.visibility</p:attrName>
                                        </p:attrNameLst>
                                      </p:cBhvr>
                                      <p:to>
                                        <p:strVal val="visible"/>
                                      </p:to>
                                    </p:set>
                                    <p:animEffect transition="in" filter="fade">
                                      <p:cBhvr>
                                        <p:cTn id="7" dur="1000"/>
                                        <p:tgtEl>
                                          <p:spTgt spid="555"/>
                                        </p:tgtEl>
                                      </p:cBhvr>
                                    </p:animEffect>
                                  </p:childTnLst>
                                </p:cTn>
                              </p:par>
                              <p:par>
                                <p:cTn id="8" presetID="10" presetClass="entr" presetSubtype="0" fill="hold" nodeType="withEffect">
                                  <p:stCondLst>
                                    <p:cond delay="0"/>
                                  </p:stCondLst>
                                  <p:childTnLst>
                                    <p:set>
                                      <p:cBhvr>
                                        <p:cTn id="9" dur="1" fill="hold">
                                          <p:stCondLst>
                                            <p:cond delay="0"/>
                                          </p:stCondLst>
                                        </p:cTn>
                                        <p:tgtEl>
                                          <p:spTgt spid="553"/>
                                        </p:tgtEl>
                                        <p:attrNameLst>
                                          <p:attrName>style.visibility</p:attrName>
                                        </p:attrNameLst>
                                      </p:cBhvr>
                                      <p:to>
                                        <p:strVal val="visible"/>
                                      </p:to>
                                    </p:set>
                                    <p:animEffect transition="in" filter="fade">
                                      <p:cBhvr>
                                        <p:cTn id="10" dur="1000"/>
                                        <p:tgtEl>
                                          <p:spTgt spid="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60"/>
        <p:cNvGrpSpPr/>
        <p:nvPr/>
      </p:nvGrpSpPr>
      <p:grpSpPr>
        <a:xfrm>
          <a:off x="0" y="0"/>
          <a:ext cx="0" cy="0"/>
          <a:chOff x="0" y="0"/>
          <a:chExt cx="0" cy="0"/>
        </a:xfrm>
      </p:grpSpPr>
      <p:sp>
        <p:nvSpPr>
          <p:cNvPr id="561" name="Shape 561"/>
          <p:cNvSpPr/>
          <p:nvPr/>
        </p:nvSpPr>
        <p:spPr>
          <a:xfrm>
            <a:off x="1714175" y="4637525"/>
            <a:ext cx="7086299" cy="1284299"/>
          </a:xfrm>
          <a:prstGeom prst="wedgeRoundRectCallout">
            <a:avLst>
              <a:gd name="adj1" fmla="val -59469"/>
              <a:gd name="adj2" fmla="val -35069"/>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62" name="Shape 562"/>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lvl="0" rtl="0">
              <a:spcBef>
                <a:spcPts val="0"/>
              </a:spcBef>
              <a:buClr>
                <a:schemeClr val="dk1"/>
              </a:buClr>
              <a:buSzPct val="25000"/>
              <a:buFont typeface="Arial"/>
              <a:buNone/>
            </a:pPr>
            <a:r>
              <a:rPr lang="en" sz="3000">
                <a:solidFill>
                  <a:schemeClr val="dk1"/>
                </a:solidFill>
              </a:rPr>
              <a:t>MODERNIZE DEVELOPMENT</a:t>
            </a:r>
          </a:p>
          <a:p>
            <a:pPr lvl="0" rtl="0">
              <a:spcBef>
                <a:spcPts val="0"/>
              </a:spcBef>
              <a:buClr>
                <a:schemeClr val="dk1"/>
              </a:buClr>
              <a:buSzPct val="25000"/>
              <a:buFont typeface="Arial"/>
              <a:buNone/>
            </a:pPr>
            <a:r>
              <a:rPr lang="en" sz="1800">
                <a:solidFill>
                  <a:schemeClr val="dk1"/>
                </a:solidFill>
              </a:rPr>
              <a:t>EXAMPLE</a:t>
            </a:r>
          </a:p>
        </p:txBody>
      </p:sp>
      <p:grpSp>
        <p:nvGrpSpPr>
          <p:cNvPr id="563" name="Shape 563"/>
          <p:cNvGrpSpPr/>
          <p:nvPr/>
        </p:nvGrpSpPr>
        <p:grpSpPr>
          <a:xfrm>
            <a:off x="817449" y="1925372"/>
            <a:ext cx="1101900" cy="1991790"/>
            <a:chOff x="817449" y="1925372"/>
            <a:chExt cx="1101900" cy="1991790"/>
          </a:xfrm>
        </p:grpSpPr>
        <p:pic>
          <p:nvPicPr>
            <p:cNvPr id="564" name="Shape 564"/>
            <p:cNvPicPr preferRelativeResize="0"/>
            <p:nvPr/>
          </p:nvPicPr>
          <p:blipFill>
            <a:blip r:embed="rId3">
              <a:alphaModFix/>
            </a:blip>
            <a:stretch>
              <a:fillRect/>
            </a:stretch>
          </p:blipFill>
          <p:spPr>
            <a:xfrm>
              <a:off x="924499" y="3194674"/>
              <a:ext cx="242525" cy="374813"/>
            </a:xfrm>
            <a:prstGeom prst="rect">
              <a:avLst/>
            </a:prstGeom>
            <a:noFill/>
            <a:ln>
              <a:noFill/>
            </a:ln>
          </p:spPr>
        </p:pic>
        <p:pic>
          <p:nvPicPr>
            <p:cNvPr id="565" name="Shape 565"/>
            <p:cNvPicPr preferRelativeResize="0"/>
            <p:nvPr/>
          </p:nvPicPr>
          <p:blipFill>
            <a:blip r:embed="rId3">
              <a:alphaModFix/>
            </a:blip>
            <a:stretch>
              <a:fillRect/>
            </a:stretch>
          </p:blipFill>
          <p:spPr>
            <a:xfrm>
              <a:off x="1167024" y="3194674"/>
              <a:ext cx="242525" cy="374813"/>
            </a:xfrm>
            <a:prstGeom prst="rect">
              <a:avLst/>
            </a:prstGeom>
            <a:noFill/>
            <a:ln>
              <a:noFill/>
            </a:ln>
          </p:spPr>
        </p:pic>
        <p:pic>
          <p:nvPicPr>
            <p:cNvPr id="566" name="Shape 566"/>
            <p:cNvPicPr preferRelativeResize="0"/>
            <p:nvPr/>
          </p:nvPicPr>
          <p:blipFill>
            <a:blip r:embed="rId3">
              <a:alphaModFix/>
            </a:blip>
            <a:stretch>
              <a:fillRect/>
            </a:stretch>
          </p:blipFill>
          <p:spPr>
            <a:xfrm>
              <a:off x="1409549" y="3194674"/>
              <a:ext cx="242525" cy="374813"/>
            </a:xfrm>
            <a:prstGeom prst="rect">
              <a:avLst/>
            </a:prstGeom>
            <a:noFill/>
            <a:ln>
              <a:noFill/>
            </a:ln>
          </p:spPr>
        </p:pic>
        <p:sp>
          <p:nvSpPr>
            <p:cNvPr id="567" name="Shape 567"/>
            <p:cNvSpPr txBox="1"/>
            <p:nvPr/>
          </p:nvSpPr>
          <p:spPr>
            <a:xfrm>
              <a:off x="1046701" y="3475277"/>
              <a:ext cx="561899" cy="181499"/>
            </a:xfrm>
            <a:prstGeom prst="rect">
              <a:avLst/>
            </a:prstGeom>
            <a:noFill/>
            <a:ln>
              <a:noFill/>
            </a:ln>
          </p:spPr>
          <p:txBody>
            <a:bodyPr lIns="91425" tIns="91425" rIns="91425" bIns="91425" anchor="t" anchorCtr="0">
              <a:noAutofit/>
            </a:bodyPr>
            <a:lstStyle/>
            <a:p>
              <a:pPr lvl="0" algn="ctr" rtl="0">
                <a:spcBef>
                  <a:spcPts val="0"/>
                </a:spcBef>
                <a:buNone/>
              </a:pPr>
              <a:r>
                <a:rPr lang="en" sz="900"/>
                <a:t>DBAs</a:t>
              </a:r>
            </a:p>
          </p:txBody>
        </p:sp>
        <p:pic>
          <p:nvPicPr>
            <p:cNvPr id="568" name="Shape 568"/>
            <p:cNvPicPr preferRelativeResize="0"/>
            <p:nvPr/>
          </p:nvPicPr>
          <p:blipFill>
            <a:blip r:embed="rId4">
              <a:alphaModFix/>
            </a:blip>
            <a:stretch>
              <a:fillRect/>
            </a:stretch>
          </p:blipFill>
          <p:spPr>
            <a:xfrm>
              <a:off x="878636" y="2566937"/>
              <a:ext cx="308550" cy="476850"/>
            </a:xfrm>
            <a:prstGeom prst="rect">
              <a:avLst/>
            </a:prstGeom>
            <a:noFill/>
            <a:ln>
              <a:noFill/>
            </a:ln>
          </p:spPr>
        </p:pic>
        <p:pic>
          <p:nvPicPr>
            <p:cNvPr id="569" name="Shape 569"/>
            <p:cNvPicPr preferRelativeResize="0"/>
            <p:nvPr/>
          </p:nvPicPr>
          <p:blipFill>
            <a:blip r:embed="rId4">
              <a:alphaModFix/>
            </a:blip>
            <a:stretch>
              <a:fillRect/>
            </a:stretch>
          </p:blipFill>
          <p:spPr>
            <a:xfrm>
              <a:off x="1173386" y="2566937"/>
              <a:ext cx="308550" cy="476850"/>
            </a:xfrm>
            <a:prstGeom prst="rect">
              <a:avLst/>
            </a:prstGeom>
            <a:noFill/>
            <a:ln>
              <a:noFill/>
            </a:ln>
          </p:spPr>
        </p:pic>
        <p:pic>
          <p:nvPicPr>
            <p:cNvPr id="570" name="Shape 570"/>
            <p:cNvPicPr preferRelativeResize="0"/>
            <p:nvPr/>
          </p:nvPicPr>
          <p:blipFill>
            <a:blip r:embed="rId4">
              <a:alphaModFix/>
            </a:blip>
            <a:stretch>
              <a:fillRect/>
            </a:stretch>
          </p:blipFill>
          <p:spPr>
            <a:xfrm>
              <a:off x="1481936" y="2566937"/>
              <a:ext cx="308550" cy="476850"/>
            </a:xfrm>
            <a:prstGeom prst="rect">
              <a:avLst/>
            </a:prstGeom>
            <a:noFill/>
            <a:ln>
              <a:noFill/>
            </a:ln>
          </p:spPr>
        </p:pic>
        <p:sp>
          <p:nvSpPr>
            <p:cNvPr id="571" name="Shape 571"/>
            <p:cNvSpPr txBox="1"/>
            <p:nvPr/>
          </p:nvSpPr>
          <p:spPr>
            <a:xfrm>
              <a:off x="817449" y="2949275"/>
              <a:ext cx="1044900" cy="181499"/>
            </a:xfrm>
            <a:prstGeom prst="rect">
              <a:avLst/>
            </a:prstGeom>
            <a:noFill/>
            <a:ln>
              <a:noFill/>
            </a:ln>
          </p:spPr>
          <p:txBody>
            <a:bodyPr lIns="91425" tIns="91425" rIns="91425" bIns="91425" anchor="t" anchorCtr="0">
              <a:noAutofit/>
            </a:bodyPr>
            <a:lstStyle/>
            <a:p>
              <a:pPr lvl="0" algn="ctr" rtl="0">
                <a:spcBef>
                  <a:spcPts val="0"/>
                </a:spcBef>
                <a:buNone/>
              </a:pPr>
              <a:r>
                <a:rPr lang="en" sz="900"/>
                <a:t>Middleware</a:t>
              </a:r>
            </a:p>
          </p:txBody>
        </p:sp>
        <p:pic>
          <p:nvPicPr>
            <p:cNvPr id="572" name="Shape 572"/>
            <p:cNvPicPr preferRelativeResize="0"/>
            <p:nvPr/>
          </p:nvPicPr>
          <p:blipFill>
            <a:blip r:embed="rId5">
              <a:alphaModFix/>
            </a:blip>
            <a:stretch>
              <a:fillRect/>
            </a:stretch>
          </p:blipFill>
          <p:spPr>
            <a:xfrm>
              <a:off x="864954" y="1925372"/>
              <a:ext cx="308550" cy="476860"/>
            </a:xfrm>
            <a:prstGeom prst="rect">
              <a:avLst/>
            </a:prstGeom>
            <a:noFill/>
            <a:ln>
              <a:noFill/>
            </a:ln>
          </p:spPr>
        </p:pic>
        <p:sp>
          <p:nvSpPr>
            <p:cNvPr id="573" name="Shape 573"/>
            <p:cNvSpPr txBox="1"/>
            <p:nvPr/>
          </p:nvSpPr>
          <p:spPr>
            <a:xfrm>
              <a:off x="817450" y="2321100"/>
              <a:ext cx="1101900" cy="181499"/>
            </a:xfrm>
            <a:prstGeom prst="rect">
              <a:avLst/>
            </a:prstGeom>
            <a:noFill/>
            <a:ln>
              <a:noFill/>
            </a:ln>
          </p:spPr>
          <p:txBody>
            <a:bodyPr lIns="91425" tIns="91425" rIns="91425" bIns="91425" anchor="t" anchorCtr="0">
              <a:noAutofit/>
            </a:bodyPr>
            <a:lstStyle/>
            <a:p>
              <a:pPr lvl="0" algn="ctr" rtl="0">
                <a:spcBef>
                  <a:spcPts val="0"/>
                </a:spcBef>
                <a:buNone/>
              </a:pPr>
              <a:r>
                <a:rPr lang="en" sz="900"/>
                <a:t>User Interface</a:t>
              </a:r>
            </a:p>
          </p:txBody>
        </p:sp>
        <p:pic>
          <p:nvPicPr>
            <p:cNvPr id="574" name="Shape 574"/>
            <p:cNvPicPr preferRelativeResize="0"/>
            <p:nvPr/>
          </p:nvPicPr>
          <p:blipFill>
            <a:blip r:embed="rId5">
              <a:alphaModFix/>
            </a:blip>
            <a:stretch>
              <a:fillRect/>
            </a:stretch>
          </p:blipFill>
          <p:spPr>
            <a:xfrm>
              <a:off x="1169754" y="1925372"/>
              <a:ext cx="308550" cy="476860"/>
            </a:xfrm>
            <a:prstGeom prst="rect">
              <a:avLst/>
            </a:prstGeom>
            <a:noFill/>
            <a:ln>
              <a:noFill/>
            </a:ln>
          </p:spPr>
        </p:pic>
        <p:pic>
          <p:nvPicPr>
            <p:cNvPr id="575" name="Shape 575"/>
            <p:cNvPicPr preferRelativeResize="0"/>
            <p:nvPr/>
          </p:nvPicPr>
          <p:blipFill>
            <a:blip r:embed="rId5">
              <a:alphaModFix/>
            </a:blip>
            <a:stretch>
              <a:fillRect/>
            </a:stretch>
          </p:blipFill>
          <p:spPr>
            <a:xfrm>
              <a:off x="1474554" y="1925372"/>
              <a:ext cx="308550" cy="476860"/>
            </a:xfrm>
            <a:prstGeom prst="rect">
              <a:avLst/>
            </a:prstGeom>
            <a:noFill/>
            <a:ln>
              <a:noFill/>
            </a:ln>
          </p:spPr>
        </p:pic>
        <p:sp>
          <p:nvSpPr>
            <p:cNvPr id="576" name="Shape 576"/>
            <p:cNvSpPr txBox="1"/>
            <p:nvPr/>
          </p:nvSpPr>
          <p:spPr>
            <a:xfrm>
              <a:off x="910585" y="3735662"/>
              <a:ext cx="896399" cy="181499"/>
            </a:xfrm>
            <a:prstGeom prst="rect">
              <a:avLst/>
            </a:prstGeom>
            <a:noFill/>
            <a:ln>
              <a:noFill/>
            </a:ln>
          </p:spPr>
          <p:txBody>
            <a:bodyPr lIns="91425" tIns="91425" rIns="91425" bIns="91425" anchor="t" anchorCtr="0">
              <a:noAutofit/>
            </a:bodyPr>
            <a:lstStyle/>
            <a:p>
              <a:pPr lvl="0" algn="ctr" rtl="0">
                <a:spcBef>
                  <a:spcPts val="0"/>
                </a:spcBef>
                <a:buNone/>
              </a:pPr>
              <a:r>
                <a:rPr lang="en" sz="1100"/>
                <a:t>Siloed</a:t>
              </a:r>
            </a:p>
          </p:txBody>
        </p:sp>
      </p:grpSp>
      <p:grpSp>
        <p:nvGrpSpPr>
          <p:cNvPr id="577" name="Shape 577"/>
          <p:cNvGrpSpPr/>
          <p:nvPr/>
        </p:nvGrpSpPr>
        <p:grpSpPr>
          <a:xfrm>
            <a:off x="1943450" y="2161800"/>
            <a:ext cx="1908860" cy="1755362"/>
            <a:chOff x="1943450" y="2161800"/>
            <a:chExt cx="1908860" cy="1755362"/>
          </a:xfrm>
        </p:grpSpPr>
        <p:sp>
          <p:nvSpPr>
            <p:cNvPr id="578" name="Shape 578"/>
            <p:cNvSpPr/>
            <p:nvPr/>
          </p:nvSpPr>
          <p:spPr>
            <a:xfrm>
              <a:off x="2970900" y="2161800"/>
              <a:ext cx="854999" cy="13428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79" name="Shape 579"/>
            <p:cNvSpPr txBox="1"/>
            <p:nvPr/>
          </p:nvSpPr>
          <p:spPr>
            <a:xfrm>
              <a:off x="2955910" y="3735662"/>
              <a:ext cx="896399" cy="181499"/>
            </a:xfrm>
            <a:prstGeom prst="rect">
              <a:avLst/>
            </a:prstGeom>
            <a:noFill/>
            <a:ln>
              <a:noFill/>
            </a:ln>
          </p:spPr>
          <p:txBody>
            <a:bodyPr lIns="91425" tIns="91425" rIns="91425" bIns="91425" anchor="t" anchorCtr="0">
              <a:noAutofit/>
            </a:bodyPr>
            <a:lstStyle/>
            <a:p>
              <a:pPr lvl="0" rtl="0">
                <a:spcBef>
                  <a:spcPts val="0"/>
                </a:spcBef>
                <a:buNone/>
              </a:pPr>
              <a:r>
                <a:rPr lang="en" sz="1100"/>
                <a:t>Monolithic</a:t>
              </a:r>
            </a:p>
          </p:txBody>
        </p:sp>
        <p:sp>
          <p:nvSpPr>
            <p:cNvPr id="580" name="Shape 580"/>
            <p:cNvSpPr/>
            <p:nvPr/>
          </p:nvSpPr>
          <p:spPr>
            <a:xfrm>
              <a:off x="3071100" y="2270125"/>
              <a:ext cx="275399" cy="211199"/>
            </a:xfrm>
            <a:prstGeom prst="triangle">
              <a:avLst>
                <a:gd name="adj"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81" name="Shape 581"/>
            <p:cNvSpPr/>
            <p:nvPr/>
          </p:nvSpPr>
          <p:spPr>
            <a:xfrm>
              <a:off x="3095875" y="2683250"/>
              <a:ext cx="242399" cy="2616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82" name="Shape 582"/>
            <p:cNvSpPr/>
            <p:nvPr/>
          </p:nvSpPr>
          <p:spPr>
            <a:xfrm>
              <a:off x="3062875" y="3132998"/>
              <a:ext cx="308399" cy="183299"/>
            </a:xfrm>
            <a:prstGeom prst="parallelogram">
              <a:avLst>
                <a:gd name="adj" fmla="val 25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83" name="Shape 583"/>
            <p:cNvSpPr/>
            <p:nvPr/>
          </p:nvSpPr>
          <p:spPr>
            <a:xfrm>
              <a:off x="3456675" y="2666275"/>
              <a:ext cx="275399" cy="297300"/>
            </a:xfrm>
            <a:prstGeom prst="diamond">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84" name="Shape 584"/>
            <p:cNvSpPr/>
            <p:nvPr/>
          </p:nvSpPr>
          <p:spPr>
            <a:xfrm>
              <a:off x="3456675" y="2271975"/>
              <a:ext cx="275399" cy="206400"/>
            </a:xfrm>
            <a:prstGeom prst="trapezoid">
              <a:avLst>
                <a:gd name="adj" fmla="val 25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85" name="Shape 585"/>
            <p:cNvSpPr/>
            <p:nvPr/>
          </p:nvSpPr>
          <p:spPr>
            <a:xfrm>
              <a:off x="3473175" y="3118812"/>
              <a:ext cx="242399" cy="230400"/>
            </a:xfrm>
            <a:prstGeom prst="pentagon">
              <a:avLst>
                <a:gd name="hf" fmla="val 105146"/>
                <a:gd name="vf" fmla="val 110557"/>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586" name="Shape 586"/>
            <p:cNvCxnSpPr/>
            <p:nvPr/>
          </p:nvCxnSpPr>
          <p:spPr>
            <a:xfrm>
              <a:off x="1943450" y="2233825"/>
              <a:ext cx="896399" cy="599"/>
            </a:xfrm>
            <a:prstGeom prst="curvedConnector3">
              <a:avLst>
                <a:gd name="adj1" fmla="val 50000"/>
              </a:avLst>
            </a:prstGeom>
            <a:noFill/>
            <a:ln w="19050" cap="flat" cmpd="sng">
              <a:solidFill>
                <a:srgbClr val="434343"/>
              </a:solidFill>
              <a:prstDash val="solid"/>
              <a:round/>
              <a:headEnd type="none" w="lg" len="lg"/>
              <a:tailEnd type="triangle" w="lg" len="lg"/>
            </a:ln>
          </p:spPr>
        </p:cxnSp>
        <p:cxnSp>
          <p:nvCxnSpPr>
            <p:cNvPr id="587" name="Shape 587"/>
            <p:cNvCxnSpPr/>
            <p:nvPr/>
          </p:nvCxnSpPr>
          <p:spPr>
            <a:xfrm>
              <a:off x="1943450" y="2843425"/>
              <a:ext cx="896399" cy="599"/>
            </a:xfrm>
            <a:prstGeom prst="curvedConnector3">
              <a:avLst>
                <a:gd name="adj1" fmla="val 50000"/>
              </a:avLst>
            </a:prstGeom>
            <a:noFill/>
            <a:ln w="19050" cap="flat" cmpd="sng">
              <a:solidFill>
                <a:srgbClr val="434343"/>
              </a:solidFill>
              <a:prstDash val="solid"/>
              <a:round/>
              <a:headEnd type="none" w="lg" len="lg"/>
              <a:tailEnd type="triangle" w="lg" len="lg"/>
            </a:ln>
          </p:spPr>
        </p:cxnSp>
        <p:cxnSp>
          <p:nvCxnSpPr>
            <p:cNvPr id="588" name="Shape 588"/>
            <p:cNvCxnSpPr/>
            <p:nvPr/>
          </p:nvCxnSpPr>
          <p:spPr>
            <a:xfrm>
              <a:off x="1943450" y="3453025"/>
              <a:ext cx="896399" cy="599"/>
            </a:xfrm>
            <a:prstGeom prst="curvedConnector3">
              <a:avLst>
                <a:gd name="adj1" fmla="val 50000"/>
              </a:avLst>
            </a:prstGeom>
            <a:noFill/>
            <a:ln w="19050" cap="flat" cmpd="sng">
              <a:solidFill>
                <a:srgbClr val="434343"/>
              </a:solidFill>
              <a:prstDash val="solid"/>
              <a:round/>
              <a:headEnd type="none" w="lg" len="lg"/>
              <a:tailEnd type="triangle" w="lg" len="lg"/>
            </a:ln>
          </p:spPr>
        </p:cxnSp>
      </p:grpSp>
      <p:pic>
        <p:nvPicPr>
          <p:cNvPr id="589" name="Shape 589"/>
          <p:cNvPicPr preferRelativeResize="0"/>
          <p:nvPr/>
        </p:nvPicPr>
        <p:blipFill>
          <a:blip r:embed="rId5">
            <a:alphaModFix/>
          </a:blip>
          <a:stretch>
            <a:fillRect/>
          </a:stretch>
        </p:blipFill>
        <p:spPr>
          <a:xfrm>
            <a:off x="441325" y="4637525"/>
            <a:ext cx="561900" cy="868384"/>
          </a:xfrm>
          <a:prstGeom prst="rect">
            <a:avLst/>
          </a:prstGeom>
          <a:noFill/>
          <a:ln>
            <a:noFill/>
          </a:ln>
        </p:spPr>
      </p:pic>
      <p:sp>
        <p:nvSpPr>
          <p:cNvPr id="590" name="Shape 590"/>
          <p:cNvSpPr txBox="1"/>
          <p:nvPr/>
        </p:nvSpPr>
        <p:spPr>
          <a:xfrm>
            <a:off x="177775" y="5473750"/>
            <a:ext cx="1044900" cy="228600"/>
          </a:xfrm>
          <a:prstGeom prst="rect">
            <a:avLst/>
          </a:prstGeom>
          <a:noFill/>
          <a:ln>
            <a:noFill/>
          </a:ln>
        </p:spPr>
        <p:txBody>
          <a:bodyPr lIns="91425" tIns="91425" rIns="91425" bIns="91425" anchor="t" anchorCtr="0">
            <a:noAutofit/>
          </a:bodyPr>
          <a:lstStyle/>
          <a:p>
            <a:pPr lvl="0" algn="ctr" rtl="0">
              <a:spcBef>
                <a:spcPts val="0"/>
              </a:spcBef>
              <a:buNone/>
            </a:pPr>
            <a:r>
              <a:rPr lang="en" sz="1100"/>
              <a:t>Head of </a:t>
            </a:r>
            <a:br>
              <a:rPr lang="en" sz="1100"/>
            </a:br>
            <a:r>
              <a:rPr lang="en" sz="1100"/>
              <a:t>Development</a:t>
            </a:r>
          </a:p>
        </p:txBody>
      </p:sp>
      <p:sp>
        <p:nvSpPr>
          <p:cNvPr id="591" name="Shape 591"/>
          <p:cNvSpPr txBox="1"/>
          <p:nvPr/>
        </p:nvSpPr>
        <p:spPr>
          <a:xfrm>
            <a:off x="2013350" y="4689250"/>
            <a:ext cx="6858000" cy="1167299"/>
          </a:xfrm>
          <a:prstGeom prst="rect">
            <a:avLst/>
          </a:prstGeom>
          <a:noFill/>
          <a:ln>
            <a:noFill/>
          </a:ln>
        </p:spPr>
        <p:txBody>
          <a:bodyPr lIns="91425" tIns="91425" rIns="91425" bIns="91425" anchor="t" anchorCtr="0">
            <a:noAutofit/>
          </a:bodyPr>
          <a:lstStyle/>
          <a:p>
            <a:pPr rtl="0">
              <a:lnSpc>
                <a:spcPct val="115000"/>
              </a:lnSpc>
              <a:spcBef>
                <a:spcPts val="0"/>
              </a:spcBef>
              <a:buNone/>
            </a:pPr>
            <a:r>
              <a:rPr lang="en" sz="1200">
                <a:solidFill>
                  <a:schemeClr val="dk1"/>
                </a:solidFill>
              </a:rPr>
              <a:t>How do I reduce dependencies and allow changes to happen more frequently?</a:t>
            </a:r>
          </a:p>
          <a:p>
            <a:pPr rtl="0">
              <a:lnSpc>
                <a:spcPct val="115000"/>
              </a:lnSpc>
              <a:spcBef>
                <a:spcPts val="0"/>
              </a:spcBef>
              <a:buNone/>
            </a:pPr>
            <a:endParaRPr sz="1200">
              <a:solidFill>
                <a:schemeClr val="dk1"/>
              </a:solidFill>
            </a:endParaRPr>
          </a:p>
          <a:p>
            <a:pPr rtl="0">
              <a:lnSpc>
                <a:spcPct val="115000"/>
              </a:lnSpc>
              <a:spcBef>
                <a:spcPts val="0"/>
              </a:spcBef>
              <a:buNone/>
            </a:pPr>
            <a:r>
              <a:rPr lang="en" sz="1200">
                <a:solidFill>
                  <a:schemeClr val="dk1"/>
                </a:solidFill>
              </a:rPr>
              <a:t>How can I allow particular capabilities of my applications scale independently?</a:t>
            </a:r>
          </a:p>
          <a:p>
            <a:pPr rtl="0">
              <a:lnSpc>
                <a:spcPct val="115000"/>
              </a:lnSpc>
              <a:spcBef>
                <a:spcPts val="0"/>
              </a:spcBef>
              <a:buNone/>
            </a:pPr>
            <a:endParaRPr sz="1200">
              <a:solidFill>
                <a:schemeClr val="dk1"/>
              </a:solidFill>
            </a:endParaRPr>
          </a:p>
          <a:p>
            <a:pPr lvl="0" rtl="0">
              <a:lnSpc>
                <a:spcPct val="115000"/>
              </a:lnSpc>
              <a:spcBef>
                <a:spcPts val="0"/>
              </a:spcBef>
              <a:buNone/>
            </a:pPr>
            <a:r>
              <a:rPr lang="en" sz="1200">
                <a:solidFill>
                  <a:schemeClr val="dk1"/>
                </a:solidFill>
              </a:rPr>
              <a:t>How can I help my developers move their functionality from development to operational faster?</a:t>
            </a:r>
          </a:p>
        </p:txBody>
      </p:sp>
      <p:grpSp>
        <p:nvGrpSpPr>
          <p:cNvPr id="592" name="Shape 592"/>
          <p:cNvGrpSpPr/>
          <p:nvPr/>
        </p:nvGrpSpPr>
        <p:grpSpPr>
          <a:xfrm>
            <a:off x="3855500" y="2447650"/>
            <a:ext cx="1271024" cy="1227149"/>
            <a:chOff x="3855500" y="2447650"/>
            <a:chExt cx="1271024" cy="1227149"/>
          </a:xfrm>
        </p:grpSpPr>
        <p:pic>
          <p:nvPicPr>
            <p:cNvPr id="593" name="Shape 593"/>
            <p:cNvPicPr preferRelativeResize="0"/>
            <p:nvPr/>
          </p:nvPicPr>
          <p:blipFill>
            <a:blip r:embed="rId3">
              <a:alphaModFix/>
            </a:blip>
            <a:stretch>
              <a:fillRect/>
            </a:stretch>
          </p:blipFill>
          <p:spPr>
            <a:xfrm>
              <a:off x="4581525" y="2887325"/>
              <a:ext cx="350046" cy="540999"/>
            </a:xfrm>
            <a:prstGeom prst="rect">
              <a:avLst/>
            </a:prstGeom>
            <a:noFill/>
            <a:ln>
              <a:noFill/>
            </a:ln>
          </p:spPr>
        </p:pic>
        <p:sp>
          <p:nvSpPr>
            <p:cNvPr id="594" name="Shape 594"/>
            <p:cNvSpPr txBox="1"/>
            <p:nvPr/>
          </p:nvSpPr>
          <p:spPr>
            <a:xfrm>
              <a:off x="4375024" y="3493300"/>
              <a:ext cx="751499" cy="181499"/>
            </a:xfrm>
            <a:prstGeom prst="rect">
              <a:avLst/>
            </a:prstGeom>
            <a:noFill/>
            <a:ln>
              <a:noFill/>
            </a:ln>
          </p:spPr>
          <p:txBody>
            <a:bodyPr lIns="91425" tIns="91425" rIns="91425" bIns="91425" anchor="t" anchorCtr="0">
              <a:noAutofit/>
            </a:bodyPr>
            <a:lstStyle/>
            <a:p>
              <a:pPr lvl="0" algn="ctr" rtl="0">
                <a:spcBef>
                  <a:spcPts val="0"/>
                </a:spcBef>
                <a:buNone/>
              </a:pPr>
              <a:r>
                <a:rPr lang="en" sz="900"/>
                <a:t>Operations</a:t>
              </a:r>
            </a:p>
          </p:txBody>
        </p:sp>
        <p:cxnSp>
          <p:nvCxnSpPr>
            <p:cNvPr id="595" name="Shape 595"/>
            <p:cNvCxnSpPr/>
            <p:nvPr/>
          </p:nvCxnSpPr>
          <p:spPr>
            <a:xfrm rot="10800000">
              <a:off x="3855500" y="2680525"/>
              <a:ext cx="641699" cy="150899"/>
            </a:xfrm>
            <a:prstGeom prst="curvedConnector3">
              <a:avLst>
                <a:gd name="adj1" fmla="val 50000"/>
              </a:avLst>
            </a:prstGeom>
            <a:noFill/>
            <a:ln w="19050" cap="flat" cmpd="sng">
              <a:solidFill>
                <a:srgbClr val="434343"/>
              </a:solidFill>
              <a:prstDash val="solid"/>
              <a:round/>
              <a:headEnd type="none" w="lg" len="lg"/>
              <a:tailEnd type="triangle" w="lg" len="lg"/>
            </a:ln>
          </p:spPr>
        </p:cxnSp>
        <p:sp>
          <p:nvSpPr>
            <p:cNvPr id="596" name="Shape 596"/>
            <p:cNvSpPr txBox="1"/>
            <p:nvPr/>
          </p:nvSpPr>
          <p:spPr>
            <a:xfrm>
              <a:off x="4581500" y="2447650"/>
              <a:ext cx="350100" cy="374699"/>
            </a:xfrm>
            <a:prstGeom prst="rect">
              <a:avLst/>
            </a:prstGeom>
            <a:noFill/>
            <a:ln>
              <a:noFill/>
            </a:ln>
          </p:spPr>
          <p:txBody>
            <a:bodyPr lIns="91425" tIns="91425" rIns="91425" bIns="91425" anchor="t" anchorCtr="0">
              <a:noAutofit/>
            </a:bodyPr>
            <a:lstStyle/>
            <a:p>
              <a:pPr>
                <a:spcBef>
                  <a:spcPts val="0"/>
                </a:spcBef>
                <a:buNone/>
              </a:pPr>
              <a:r>
                <a:rPr lang="en" sz="2400"/>
                <a:t>?</a:t>
              </a:r>
            </a:p>
          </p:txBody>
        </p:sp>
      </p:grpSp>
      <p:grpSp>
        <p:nvGrpSpPr>
          <p:cNvPr id="597" name="Shape 597"/>
          <p:cNvGrpSpPr/>
          <p:nvPr/>
        </p:nvGrpSpPr>
        <p:grpSpPr>
          <a:xfrm>
            <a:off x="5391650" y="1814050"/>
            <a:ext cx="2314599" cy="1017400"/>
            <a:chOff x="5391650" y="1814050"/>
            <a:chExt cx="2314599" cy="1017400"/>
          </a:xfrm>
        </p:grpSpPr>
        <p:sp>
          <p:nvSpPr>
            <p:cNvPr id="598" name="Shape 598"/>
            <p:cNvSpPr/>
            <p:nvPr/>
          </p:nvSpPr>
          <p:spPr>
            <a:xfrm>
              <a:off x="5391750" y="1830350"/>
              <a:ext cx="2314499" cy="1001100"/>
            </a:xfrm>
            <a:prstGeom prst="wedgeRoundRectCallout">
              <a:avLst>
                <a:gd name="adj1" fmla="val -70944"/>
                <a:gd name="adj2" fmla="val 53350"/>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599" name="Shape 599"/>
            <p:cNvSpPr txBox="1"/>
            <p:nvPr/>
          </p:nvSpPr>
          <p:spPr>
            <a:xfrm>
              <a:off x="5391650" y="1814050"/>
              <a:ext cx="2269800" cy="920699"/>
            </a:xfrm>
            <a:prstGeom prst="rect">
              <a:avLst/>
            </a:prstGeom>
            <a:noFill/>
            <a:ln>
              <a:noFill/>
            </a:ln>
          </p:spPr>
          <p:txBody>
            <a:bodyPr lIns="91425" tIns="91425" rIns="91425" bIns="91425" anchor="t" anchorCtr="0">
              <a:noAutofit/>
            </a:bodyPr>
            <a:lstStyle/>
            <a:p>
              <a:pPr rtl="0">
                <a:lnSpc>
                  <a:spcPct val="115000"/>
                </a:lnSpc>
                <a:spcBef>
                  <a:spcPts val="0"/>
                </a:spcBef>
                <a:buNone/>
              </a:pPr>
              <a:r>
                <a:rPr lang="en" sz="1200">
                  <a:solidFill>
                    <a:schemeClr val="dk1"/>
                  </a:solidFill>
                </a:rPr>
                <a:t>How to deploy in Production?</a:t>
              </a:r>
            </a:p>
            <a:p>
              <a:pPr rtl="0">
                <a:lnSpc>
                  <a:spcPct val="115000"/>
                </a:lnSpc>
                <a:spcBef>
                  <a:spcPts val="0"/>
                </a:spcBef>
                <a:buNone/>
              </a:pPr>
              <a:r>
                <a:rPr lang="en" sz="1200">
                  <a:solidFill>
                    <a:schemeClr val="dk1"/>
                  </a:solidFill>
                </a:rPr>
                <a:t>How to configure and secure?</a:t>
              </a:r>
            </a:p>
            <a:p>
              <a:pPr rtl="0">
                <a:lnSpc>
                  <a:spcPct val="115000"/>
                </a:lnSpc>
                <a:spcBef>
                  <a:spcPts val="0"/>
                </a:spcBef>
                <a:buNone/>
              </a:pPr>
              <a:r>
                <a:rPr lang="en" sz="1200">
                  <a:solidFill>
                    <a:schemeClr val="dk1"/>
                  </a:solidFill>
                </a:rPr>
                <a:t>How to scale?</a:t>
              </a:r>
            </a:p>
            <a:p>
              <a:pPr lvl="0" rtl="0">
                <a:lnSpc>
                  <a:spcPct val="115000"/>
                </a:lnSpc>
                <a:spcBef>
                  <a:spcPts val="0"/>
                </a:spcBef>
                <a:buNone/>
              </a:pPr>
              <a:r>
                <a:rPr lang="en" sz="1200">
                  <a:solidFill>
                    <a:schemeClr val="dk1"/>
                  </a:solidFill>
                </a:rPr>
                <a:t>How to update?</a:t>
              </a:r>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3"/>
                                        </p:tgtEl>
                                        <p:attrNameLst>
                                          <p:attrName>style.visibility</p:attrName>
                                        </p:attrNameLst>
                                      </p:cBhvr>
                                      <p:to>
                                        <p:strVal val="visible"/>
                                      </p:to>
                                    </p:set>
                                    <p:animEffect transition="in" filter="fade">
                                      <p:cBhvr>
                                        <p:cTn id="7" dur="1000"/>
                                        <p:tgtEl>
                                          <p:spTgt spid="5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7"/>
                                        </p:tgtEl>
                                        <p:attrNameLst>
                                          <p:attrName>style.visibility</p:attrName>
                                        </p:attrNameLst>
                                      </p:cBhvr>
                                      <p:to>
                                        <p:strVal val="visible"/>
                                      </p:to>
                                    </p:set>
                                    <p:animEffect transition="in" filter="fade">
                                      <p:cBhvr>
                                        <p:cTn id="12" dur="1000"/>
                                        <p:tgtEl>
                                          <p:spTgt spid="57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2"/>
                                        </p:tgtEl>
                                        <p:attrNameLst>
                                          <p:attrName>style.visibility</p:attrName>
                                        </p:attrNameLst>
                                      </p:cBhvr>
                                      <p:to>
                                        <p:strVal val="visible"/>
                                      </p:to>
                                    </p:set>
                                    <p:animEffect transition="in" filter="fade">
                                      <p:cBhvr>
                                        <p:cTn id="17" dur="1000"/>
                                        <p:tgtEl>
                                          <p:spTgt spid="59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97"/>
                                        </p:tgtEl>
                                        <p:attrNameLst>
                                          <p:attrName>style.visibility</p:attrName>
                                        </p:attrNameLst>
                                      </p:cBhvr>
                                      <p:to>
                                        <p:strVal val="visible"/>
                                      </p:to>
                                    </p:set>
                                    <p:animEffect transition="in" filter="fade">
                                      <p:cBhvr>
                                        <p:cTn id="22" dur="1000"/>
                                        <p:tgtEl>
                                          <p:spTgt spid="5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89"/>
                                        </p:tgtEl>
                                        <p:attrNameLst>
                                          <p:attrName>style.visibility</p:attrName>
                                        </p:attrNameLst>
                                      </p:cBhvr>
                                      <p:to>
                                        <p:strVal val="visible"/>
                                      </p:to>
                                    </p:set>
                                    <p:animEffect transition="in" filter="fade">
                                      <p:cBhvr>
                                        <p:cTn id="27" dur="1000"/>
                                        <p:tgtEl>
                                          <p:spTgt spid="589"/>
                                        </p:tgtEl>
                                      </p:cBhvr>
                                    </p:animEffect>
                                  </p:childTnLst>
                                </p:cTn>
                              </p:par>
                              <p:par>
                                <p:cTn id="28" presetID="10" presetClass="entr" presetSubtype="0" fill="hold" nodeType="withEffect">
                                  <p:stCondLst>
                                    <p:cond delay="0"/>
                                  </p:stCondLst>
                                  <p:childTnLst>
                                    <p:set>
                                      <p:cBhvr>
                                        <p:cTn id="29" dur="1" fill="hold">
                                          <p:stCondLst>
                                            <p:cond delay="0"/>
                                          </p:stCondLst>
                                        </p:cTn>
                                        <p:tgtEl>
                                          <p:spTgt spid="590"/>
                                        </p:tgtEl>
                                        <p:attrNameLst>
                                          <p:attrName>style.visibility</p:attrName>
                                        </p:attrNameLst>
                                      </p:cBhvr>
                                      <p:to>
                                        <p:strVal val="visible"/>
                                      </p:to>
                                    </p:set>
                                    <p:animEffect transition="in" filter="fade">
                                      <p:cBhvr>
                                        <p:cTn id="30" dur="1000"/>
                                        <p:tgtEl>
                                          <p:spTgt spid="59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61"/>
                                        </p:tgtEl>
                                        <p:attrNameLst>
                                          <p:attrName>style.visibility</p:attrName>
                                        </p:attrNameLst>
                                      </p:cBhvr>
                                      <p:to>
                                        <p:strVal val="visible"/>
                                      </p:to>
                                    </p:set>
                                    <p:animEffect transition="in" filter="fade">
                                      <p:cBhvr>
                                        <p:cTn id="35" dur="1000"/>
                                        <p:tgtEl>
                                          <p:spTgt spid="561"/>
                                        </p:tgtEl>
                                      </p:cBhvr>
                                    </p:animEffect>
                                  </p:childTnLst>
                                </p:cTn>
                              </p:par>
                              <p:par>
                                <p:cTn id="36" presetID="10" presetClass="entr" presetSubtype="0" fill="hold" nodeType="withEffect">
                                  <p:stCondLst>
                                    <p:cond delay="0"/>
                                  </p:stCondLst>
                                  <p:childTnLst>
                                    <p:set>
                                      <p:cBhvr>
                                        <p:cTn id="37" dur="1" fill="hold">
                                          <p:stCondLst>
                                            <p:cond delay="0"/>
                                          </p:stCondLst>
                                        </p:cTn>
                                        <p:tgtEl>
                                          <p:spTgt spid="591"/>
                                        </p:tgtEl>
                                        <p:attrNameLst>
                                          <p:attrName>style.visibility</p:attrName>
                                        </p:attrNameLst>
                                      </p:cBhvr>
                                      <p:to>
                                        <p:strVal val="visible"/>
                                      </p:to>
                                    </p:set>
                                    <p:animEffect transition="in" filter="fade">
                                      <p:cBhvr>
                                        <p:cTn id="38" dur="1000"/>
                                        <p:tgtEl>
                                          <p:spTgt spid="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lvl="0" rtl="0">
              <a:spcBef>
                <a:spcPts val="0"/>
              </a:spcBef>
              <a:buClr>
                <a:schemeClr val="dk1"/>
              </a:buClr>
              <a:buSzPct val="25000"/>
              <a:buFont typeface="Arial"/>
              <a:buNone/>
            </a:pPr>
            <a:r>
              <a:rPr lang="en" sz="3000">
                <a:solidFill>
                  <a:schemeClr val="dk1"/>
                </a:solidFill>
              </a:rPr>
              <a:t>MODERNIZE DEVELOPMENT</a:t>
            </a:r>
          </a:p>
          <a:p>
            <a:pPr lvl="0" rtl="0">
              <a:spcBef>
                <a:spcPts val="0"/>
              </a:spcBef>
              <a:buClr>
                <a:schemeClr val="dk1"/>
              </a:buClr>
              <a:buSzPct val="25000"/>
              <a:buFont typeface="Arial"/>
              <a:buNone/>
            </a:pPr>
            <a:r>
              <a:rPr lang="en" sz="1800">
                <a:solidFill>
                  <a:schemeClr val="dk1"/>
                </a:solidFill>
              </a:rPr>
              <a:t>EXAMPLE</a:t>
            </a:r>
          </a:p>
        </p:txBody>
      </p:sp>
      <p:pic>
        <p:nvPicPr>
          <p:cNvPr id="605" name="Shape 605"/>
          <p:cNvPicPr preferRelativeResize="0"/>
          <p:nvPr/>
        </p:nvPicPr>
        <p:blipFill>
          <a:blip r:embed="rId3">
            <a:alphaModFix/>
          </a:blip>
          <a:stretch>
            <a:fillRect/>
          </a:stretch>
        </p:blipFill>
        <p:spPr>
          <a:xfrm>
            <a:off x="441325" y="4637525"/>
            <a:ext cx="561900" cy="868384"/>
          </a:xfrm>
          <a:prstGeom prst="rect">
            <a:avLst/>
          </a:prstGeom>
          <a:noFill/>
          <a:ln>
            <a:noFill/>
          </a:ln>
        </p:spPr>
      </p:pic>
      <p:sp>
        <p:nvSpPr>
          <p:cNvPr id="606" name="Shape 606"/>
          <p:cNvSpPr txBox="1"/>
          <p:nvPr/>
        </p:nvSpPr>
        <p:spPr>
          <a:xfrm>
            <a:off x="177775" y="5473750"/>
            <a:ext cx="1044900" cy="228600"/>
          </a:xfrm>
          <a:prstGeom prst="rect">
            <a:avLst/>
          </a:prstGeom>
          <a:noFill/>
          <a:ln>
            <a:noFill/>
          </a:ln>
        </p:spPr>
        <p:txBody>
          <a:bodyPr lIns="91425" tIns="91425" rIns="91425" bIns="91425" anchor="t" anchorCtr="0">
            <a:noAutofit/>
          </a:bodyPr>
          <a:lstStyle/>
          <a:p>
            <a:pPr lvl="0" algn="ctr" rtl="0">
              <a:spcBef>
                <a:spcPts val="0"/>
              </a:spcBef>
              <a:buNone/>
            </a:pPr>
            <a:r>
              <a:rPr lang="en" sz="1100"/>
              <a:t>Head of </a:t>
            </a:r>
            <a:br>
              <a:rPr lang="en" sz="1100"/>
            </a:br>
            <a:r>
              <a:rPr lang="en" sz="1100"/>
              <a:t>Development</a:t>
            </a:r>
          </a:p>
        </p:txBody>
      </p:sp>
      <p:sp>
        <p:nvSpPr>
          <p:cNvPr id="607" name="Shape 607"/>
          <p:cNvSpPr txBox="1"/>
          <p:nvPr/>
        </p:nvSpPr>
        <p:spPr>
          <a:xfrm>
            <a:off x="5436850" y="1545375"/>
            <a:ext cx="1136099" cy="261600"/>
          </a:xfrm>
          <a:prstGeom prst="rect">
            <a:avLst/>
          </a:prstGeom>
          <a:noFill/>
          <a:ln>
            <a:noFill/>
          </a:ln>
        </p:spPr>
        <p:txBody>
          <a:bodyPr lIns="91425" tIns="91425" rIns="91425" bIns="91425" anchor="t" anchorCtr="0">
            <a:noAutofit/>
          </a:bodyPr>
          <a:lstStyle/>
          <a:p>
            <a:pPr lvl="0" rtl="0">
              <a:spcBef>
                <a:spcPts val="0"/>
              </a:spcBef>
              <a:buNone/>
            </a:pPr>
            <a:r>
              <a:rPr lang="en" sz="1100"/>
              <a:t>Microservices</a:t>
            </a:r>
          </a:p>
        </p:txBody>
      </p:sp>
      <p:cxnSp>
        <p:nvCxnSpPr>
          <p:cNvPr id="608" name="Shape 608"/>
          <p:cNvCxnSpPr/>
          <p:nvPr/>
        </p:nvCxnSpPr>
        <p:spPr>
          <a:xfrm flipH="1">
            <a:off x="2933325" y="1660175"/>
            <a:ext cx="23699" cy="2936999"/>
          </a:xfrm>
          <a:prstGeom prst="straightConnector1">
            <a:avLst/>
          </a:prstGeom>
          <a:noFill/>
          <a:ln w="19050" cap="flat" cmpd="sng">
            <a:solidFill>
              <a:srgbClr val="434343"/>
            </a:solidFill>
            <a:prstDash val="dash"/>
            <a:round/>
            <a:headEnd type="none" w="lg" len="lg"/>
            <a:tailEnd type="none" w="lg" len="lg"/>
          </a:ln>
        </p:spPr>
      </p:cxnSp>
      <p:grpSp>
        <p:nvGrpSpPr>
          <p:cNvPr id="609" name="Shape 609"/>
          <p:cNvGrpSpPr/>
          <p:nvPr/>
        </p:nvGrpSpPr>
        <p:grpSpPr>
          <a:xfrm>
            <a:off x="2937975" y="1545375"/>
            <a:ext cx="2109474" cy="2252024"/>
            <a:chOff x="2937975" y="1545375"/>
            <a:chExt cx="2109474" cy="2252024"/>
          </a:xfrm>
        </p:grpSpPr>
        <p:sp>
          <p:nvSpPr>
            <p:cNvPr id="610" name="Shape 610"/>
            <p:cNvSpPr txBox="1"/>
            <p:nvPr/>
          </p:nvSpPr>
          <p:spPr>
            <a:xfrm>
              <a:off x="3714550" y="1545375"/>
              <a:ext cx="1332899" cy="261600"/>
            </a:xfrm>
            <a:prstGeom prst="rect">
              <a:avLst/>
            </a:prstGeom>
            <a:noFill/>
            <a:ln>
              <a:noFill/>
            </a:ln>
          </p:spPr>
          <p:txBody>
            <a:bodyPr lIns="91425" tIns="91425" rIns="91425" bIns="91425" anchor="t" anchorCtr="0">
              <a:noAutofit/>
            </a:bodyPr>
            <a:lstStyle/>
            <a:p>
              <a:pPr lvl="0" algn="ctr" rtl="0">
                <a:spcBef>
                  <a:spcPts val="0"/>
                </a:spcBef>
                <a:buNone/>
              </a:pPr>
              <a:r>
                <a:rPr lang="en" sz="1100"/>
                <a:t>Cross Functional</a:t>
              </a:r>
            </a:p>
          </p:txBody>
        </p:sp>
        <p:pic>
          <p:nvPicPr>
            <p:cNvPr id="611" name="Shape 611"/>
            <p:cNvPicPr preferRelativeResize="0"/>
            <p:nvPr/>
          </p:nvPicPr>
          <p:blipFill>
            <a:blip r:embed="rId4">
              <a:alphaModFix/>
            </a:blip>
            <a:stretch>
              <a:fillRect/>
            </a:stretch>
          </p:blipFill>
          <p:spPr>
            <a:xfrm>
              <a:off x="3939001" y="2097725"/>
              <a:ext cx="622992" cy="747597"/>
            </a:xfrm>
            <a:prstGeom prst="rect">
              <a:avLst/>
            </a:prstGeom>
            <a:noFill/>
            <a:ln>
              <a:noFill/>
            </a:ln>
          </p:spPr>
        </p:pic>
        <p:pic>
          <p:nvPicPr>
            <p:cNvPr id="612" name="Shape 612"/>
            <p:cNvPicPr preferRelativeResize="0"/>
            <p:nvPr/>
          </p:nvPicPr>
          <p:blipFill>
            <a:blip r:embed="rId4">
              <a:alphaModFix/>
            </a:blip>
            <a:stretch>
              <a:fillRect/>
            </a:stretch>
          </p:blipFill>
          <p:spPr>
            <a:xfrm>
              <a:off x="3939001" y="3012125"/>
              <a:ext cx="622992" cy="747597"/>
            </a:xfrm>
            <a:prstGeom prst="rect">
              <a:avLst/>
            </a:prstGeom>
            <a:noFill/>
            <a:ln>
              <a:noFill/>
            </a:ln>
          </p:spPr>
        </p:pic>
        <p:sp>
          <p:nvSpPr>
            <p:cNvPr id="613" name="Shape 613"/>
            <p:cNvSpPr txBox="1"/>
            <p:nvPr/>
          </p:nvSpPr>
          <p:spPr>
            <a:xfrm>
              <a:off x="2937975" y="3095700"/>
              <a:ext cx="963899" cy="701699"/>
            </a:xfrm>
            <a:prstGeom prst="rect">
              <a:avLst/>
            </a:prstGeom>
            <a:noFill/>
            <a:ln>
              <a:noFill/>
            </a:ln>
          </p:spPr>
          <p:txBody>
            <a:bodyPr lIns="91425" tIns="91425" rIns="91425" bIns="91425" anchor="t" anchorCtr="0">
              <a:noAutofit/>
            </a:bodyPr>
            <a:lstStyle/>
            <a:p>
              <a:pPr algn="r" rtl="0">
                <a:spcBef>
                  <a:spcPts val="0"/>
                </a:spcBef>
                <a:buNone/>
              </a:pPr>
              <a:r>
                <a:rPr lang="en" sz="900">
                  <a:solidFill>
                    <a:schemeClr val="dk1"/>
                  </a:solidFill>
                </a:rPr>
                <a:t>User Interface</a:t>
              </a:r>
            </a:p>
            <a:p>
              <a:pPr algn="r" rtl="0">
                <a:spcBef>
                  <a:spcPts val="0"/>
                </a:spcBef>
                <a:buNone/>
              </a:pPr>
              <a:r>
                <a:rPr lang="en" sz="900"/>
                <a:t>DBAs</a:t>
              </a:r>
            </a:p>
            <a:p>
              <a:pPr algn="r" rtl="0">
                <a:spcBef>
                  <a:spcPts val="0"/>
                </a:spcBef>
                <a:buNone/>
              </a:pPr>
              <a:r>
                <a:rPr lang="en" sz="900"/>
                <a:t>Middleware</a:t>
              </a:r>
            </a:p>
            <a:p>
              <a:pPr lvl="0" algn="r" rtl="0">
                <a:spcBef>
                  <a:spcPts val="0"/>
                </a:spcBef>
                <a:buNone/>
              </a:pPr>
              <a:r>
                <a:rPr lang="en" sz="900"/>
                <a:t>Operations</a:t>
              </a:r>
            </a:p>
          </p:txBody>
        </p:sp>
        <p:sp>
          <p:nvSpPr>
            <p:cNvPr id="614" name="Shape 614"/>
            <p:cNvSpPr txBox="1"/>
            <p:nvPr/>
          </p:nvSpPr>
          <p:spPr>
            <a:xfrm>
              <a:off x="2937975" y="2105100"/>
              <a:ext cx="963899" cy="701699"/>
            </a:xfrm>
            <a:prstGeom prst="rect">
              <a:avLst/>
            </a:prstGeom>
            <a:noFill/>
            <a:ln>
              <a:noFill/>
            </a:ln>
          </p:spPr>
          <p:txBody>
            <a:bodyPr lIns="91425" tIns="91425" rIns="91425" bIns="91425" anchor="t" anchorCtr="0">
              <a:noAutofit/>
            </a:bodyPr>
            <a:lstStyle/>
            <a:p>
              <a:pPr lvl="0" algn="r" rtl="0">
                <a:spcBef>
                  <a:spcPts val="0"/>
                </a:spcBef>
                <a:buNone/>
              </a:pPr>
              <a:r>
                <a:rPr lang="en" sz="900">
                  <a:solidFill>
                    <a:schemeClr val="dk1"/>
                  </a:solidFill>
                </a:rPr>
                <a:t>User Interface</a:t>
              </a:r>
            </a:p>
            <a:p>
              <a:pPr lvl="0" algn="r" rtl="0">
                <a:spcBef>
                  <a:spcPts val="0"/>
                </a:spcBef>
                <a:buNone/>
              </a:pPr>
              <a:r>
                <a:rPr lang="en" sz="900"/>
                <a:t>DBAs</a:t>
              </a:r>
            </a:p>
            <a:p>
              <a:pPr lvl="0" algn="r" rtl="0">
                <a:spcBef>
                  <a:spcPts val="0"/>
                </a:spcBef>
                <a:buNone/>
              </a:pPr>
              <a:r>
                <a:rPr lang="en" sz="900"/>
                <a:t>Middleware</a:t>
              </a:r>
            </a:p>
            <a:p>
              <a:pPr lvl="0" algn="r" rtl="0">
                <a:spcBef>
                  <a:spcPts val="0"/>
                </a:spcBef>
                <a:buNone/>
              </a:pPr>
              <a:r>
                <a:rPr lang="en" sz="900"/>
                <a:t>Operations</a:t>
              </a:r>
            </a:p>
          </p:txBody>
        </p:sp>
      </p:grpSp>
      <p:grpSp>
        <p:nvGrpSpPr>
          <p:cNvPr id="615" name="Shape 615"/>
          <p:cNvGrpSpPr/>
          <p:nvPr/>
        </p:nvGrpSpPr>
        <p:grpSpPr>
          <a:xfrm>
            <a:off x="207849" y="1545375"/>
            <a:ext cx="2709774" cy="2939875"/>
            <a:chOff x="207849" y="1545375"/>
            <a:chExt cx="2709774" cy="2939875"/>
          </a:xfrm>
        </p:grpSpPr>
        <p:sp>
          <p:nvSpPr>
            <p:cNvPr id="616" name="Shape 616"/>
            <p:cNvSpPr txBox="1"/>
            <p:nvPr/>
          </p:nvSpPr>
          <p:spPr>
            <a:xfrm>
              <a:off x="1210400" y="1545375"/>
              <a:ext cx="936899" cy="252899"/>
            </a:xfrm>
            <a:prstGeom prst="rect">
              <a:avLst/>
            </a:prstGeom>
            <a:noFill/>
            <a:ln>
              <a:noFill/>
            </a:ln>
          </p:spPr>
          <p:txBody>
            <a:bodyPr lIns="91425" tIns="91425" rIns="91425" bIns="91425" anchor="t" anchorCtr="0">
              <a:noAutofit/>
            </a:bodyPr>
            <a:lstStyle/>
            <a:p>
              <a:pPr lvl="0" rtl="0">
                <a:spcBef>
                  <a:spcPts val="0"/>
                </a:spcBef>
                <a:buNone/>
              </a:pPr>
              <a:r>
                <a:rPr lang="en" sz="1100"/>
                <a:t>Monolithic</a:t>
              </a:r>
            </a:p>
          </p:txBody>
        </p:sp>
        <p:sp>
          <p:nvSpPr>
            <p:cNvPr id="617" name="Shape 617"/>
            <p:cNvSpPr txBox="1"/>
            <p:nvPr/>
          </p:nvSpPr>
          <p:spPr>
            <a:xfrm>
              <a:off x="272644" y="1545375"/>
              <a:ext cx="762299" cy="252899"/>
            </a:xfrm>
            <a:prstGeom prst="rect">
              <a:avLst/>
            </a:prstGeom>
            <a:noFill/>
            <a:ln>
              <a:noFill/>
            </a:ln>
          </p:spPr>
          <p:txBody>
            <a:bodyPr lIns="91425" tIns="91425" rIns="91425" bIns="91425" anchor="t" anchorCtr="0">
              <a:noAutofit/>
            </a:bodyPr>
            <a:lstStyle/>
            <a:p>
              <a:pPr lvl="0" algn="ctr" rtl="0">
                <a:spcBef>
                  <a:spcPts val="0"/>
                </a:spcBef>
                <a:buNone/>
              </a:pPr>
              <a:r>
                <a:rPr lang="en" sz="1100"/>
                <a:t>Siloed</a:t>
              </a:r>
            </a:p>
          </p:txBody>
        </p:sp>
        <p:pic>
          <p:nvPicPr>
            <p:cNvPr id="618" name="Shape 618"/>
            <p:cNvPicPr preferRelativeResize="0"/>
            <p:nvPr/>
          </p:nvPicPr>
          <p:blipFill>
            <a:blip r:embed="rId5">
              <a:alphaModFix/>
            </a:blip>
            <a:stretch>
              <a:fillRect/>
            </a:stretch>
          </p:blipFill>
          <p:spPr>
            <a:xfrm>
              <a:off x="287939" y="3402864"/>
              <a:ext cx="206223" cy="318712"/>
            </a:xfrm>
            <a:prstGeom prst="rect">
              <a:avLst/>
            </a:prstGeom>
            <a:noFill/>
            <a:ln>
              <a:noFill/>
            </a:ln>
          </p:spPr>
        </p:pic>
        <p:pic>
          <p:nvPicPr>
            <p:cNvPr id="619" name="Shape 619"/>
            <p:cNvPicPr preferRelativeResize="0"/>
            <p:nvPr/>
          </p:nvPicPr>
          <p:blipFill>
            <a:blip r:embed="rId5">
              <a:alphaModFix/>
            </a:blip>
            <a:stretch>
              <a:fillRect/>
            </a:stretch>
          </p:blipFill>
          <p:spPr>
            <a:xfrm>
              <a:off x="505099" y="3405010"/>
              <a:ext cx="206223" cy="318712"/>
            </a:xfrm>
            <a:prstGeom prst="rect">
              <a:avLst/>
            </a:prstGeom>
            <a:noFill/>
            <a:ln>
              <a:noFill/>
            </a:ln>
          </p:spPr>
        </p:pic>
        <p:pic>
          <p:nvPicPr>
            <p:cNvPr id="620" name="Shape 620"/>
            <p:cNvPicPr preferRelativeResize="0"/>
            <p:nvPr/>
          </p:nvPicPr>
          <p:blipFill>
            <a:blip r:embed="rId5">
              <a:alphaModFix/>
            </a:blip>
            <a:stretch>
              <a:fillRect/>
            </a:stretch>
          </p:blipFill>
          <p:spPr>
            <a:xfrm>
              <a:off x="711322" y="3405010"/>
              <a:ext cx="206223" cy="318712"/>
            </a:xfrm>
            <a:prstGeom prst="rect">
              <a:avLst/>
            </a:prstGeom>
            <a:noFill/>
            <a:ln>
              <a:noFill/>
            </a:ln>
          </p:spPr>
        </p:pic>
        <p:sp>
          <p:nvSpPr>
            <p:cNvPr id="621" name="Shape 621"/>
            <p:cNvSpPr txBox="1"/>
            <p:nvPr/>
          </p:nvSpPr>
          <p:spPr>
            <a:xfrm>
              <a:off x="321539" y="3653640"/>
              <a:ext cx="561899" cy="181499"/>
            </a:xfrm>
            <a:prstGeom prst="rect">
              <a:avLst/>
            </a:prstGeom>
            <a:noFill/>
            <a:ln>
              <a:noFill/>
            </a:ln>
          </p:spPr>
          <p:txBody>
            <a:bodyPr lIns="91425" tIns="91425" rIns="91425" bIns="91425" anchor="t" anchorCtr="0">
              <a:noAutofit/>
            </a:bodyPr>
            <a:lstStyle/>
            <a:p>
              <a:pPr lvl="0" algn="ctr" rtl="0">
                <a:spcBef>
                  <a:spcPts val="0"/>
                </a:spcBef>
                <a:buNone/>
              </a:pPr>
              <a:r>
                <a:rPr lang="en" sz="900"/>
                <a:t>DBAs</a:t>
              </a:r>
            </a:p>
          </p:txBody>
        </p:sp>
        <p:pic>
          <p:nvPicPr>
            <p:cNvPr id="622" name="Shape 622"/>
            <p:cNvPicPr preferRelativeResize="0"/>
            <p:nvPr/>
          </p:nvPicPr>
          <p:blipFill>
            <a:blip r:embed="rId6">
              <a:alphaModFix/>
            </a:blip>
            <a:stretch>
              <a:fillRect/>
            </a:stretch>
          </p:blipFill>
          <p:spPr>
            <a:xfrm>
              <a:off x="259879" y="2871232"/>
              <a:ext cx="262365" cy="405476"/>
            </a:xfrm>
            <a:prstGeom prst="rect">
              <a:avLst/>
            </a:prstGeom>
            <a:noFill/>
            <a:ln>
              <a:noFill/>
            </a:ln>
          </p:spPr>
        </p:pic>
        <p:pic>
          <p:nvPicPr>
            <p:cNvPr id="623" name="Shape 623"/>
            <p:cNvPicPr preferRelativeResize="0"/>
            <p:nvPr/>
          </p:nvPicPr>
          <p:blipFill>
            <a:blip r:embed="rId6">
              <a:alphaModFix/>
            </a:blip>
            <a:stretch>
              <a:fillRect/>
            </a:stretch>
          </p:blipFill>
          <p:spPr>
            <a:xfrm>
              <a:off x="510510" y="2871232"/>
              <a:ext cx="262365" cy="405476"/>
            </a:xfrm>
            <a:prstGeom prst="rect">
              <a:avLst/>
            </a:prstGeom>
            <a:noFill/>
            <a:ln>
              <a:noFill/>
            </a:ln>
          </p:spPr>
        </p:pic>
        <p:pic>
          <p:nvPicPr>
            <p:cNvPr id="624" name="Shape 624"/>
            <p:cNvPicPr preferRelativeResize="0"/>
            <p:nvPr/>
          </p:nvPicPr>
          <p:blipFill>
            <a:blip r:embed="rId6">
              <a:alphaModFix/>
            </a:blip>
            <a:stretch>
              <a:fillRect/>
            </a:stretch>
          </p:blipFill>
          <p:spPr>
            <a:xfrm>
              <a:off x="772875" y="2871232"/>
              <a:ext cx="262365" cy="405476"/>
            </a:xfrm>
            <a:prstGeom prst="rect">
              <a:avLst/>
            </a:prstGeom>
            <a:noFill/>
            <a:ln>
              <a:noFill/>
            </a:ln>
          </p:spPr>
        </p:pic>
        <p:sp>
          <p:nvSpPr>
            <p:cNvPr id="625" name="Shape 625"/>
            <p:cNvSpPr txBox="1"/>
            <p:nvPr/>
          </p:nvSpPr>
          <p:spPr>
            <a:xfrm>
              <a:off x="207849" y="3196342"/>
              <a:ext cx="888600" cy="154199"/>
            </a:xfrm>
            <a:prstGeom prst="rect">
              <a:avLst/>
            </a:prstGeom>
            <a:noFill/>
            <a:ln>
              <a:noFill/>
            </a:ln>
          </p:spPr>
          <p:txBody>
            <a:bodyPr lIns="91425" tIns="91425" rIns="91425" bIns="91425" anchor="t" anchorCtr="0">
              <a:noAutofit/>
            </a:bodyPr>
            <a:lstStyle/>
            <a:p>
              <a:pPr lvl="0" algn="ctr" rtl="0">
                <a:spcBef>
                  <a:spcPts val="0"/>
                </a:spcBef>
                <a:buNone/>
              </a:pPr>
              <a:r>
                <a:rPr lang="en" sz="900"/>
                <a:t>Middleware</a:t>
              </a:r>
            </a:p>
          </p:txBody>
        </p:sp>
        <p:pic>
          <p:nvPicPr>
            <p:cNvPr id="626" name="Shape 626"/>
            <p:cNvPicPr preferRelativeResize="0"/>
            <p:nvPr/>
          </p:nvPicPr>
          <p:blipFill>
            <a:blip r:embed="rId3">
              <a:alphaModFix/>
            </a:blip>
            <a:stretch>
              <a:fillRect/>
            </a:stretch>
          </p:blipFill>
          <p:spPr>
            <a:xfrm>
              <a:off x="258193" y="2330435"/>
              <a:ext cx="262365" cy="405485"/>
            </a:xfrm>
            <a:prstGeom prst="rect">
              <a:avLst/>
            </a:prstGeom>
            <a:noFill/>
            <a:ln>
              <a:noFill/>
            </a:ln>
          </p:spPr>
        </p:pic>
        <p:sp>
          <p:nvSpPr>
            <p:cNvPr id="627" name="Shape 627"/>
            <p:cNvSpPr txBox="1"/>
            <p:nvPr/>
          </p:nvSpPr>
          <p:spPr>
            <a:xfrm>
              <a:off x="207850" y="2662191"/>
              <a:ext cx="936899" cy="154199"/>
            </a:xfrm>
            <a:prstGeom prst="rect">
              <a:avLst/>
            </a:prstGeom>
            <a:noFill/>
            <a:ln>
              <a:noFill/>
            </a:ln>
          </p:spPr>
          <p:txBody>
            <a:bodyPr lIns="91425" tIns="91425" rIns="91425" bIns="91425" anchor="t" anchorCtr="0">
              <a:noAutofit/>
            </a:bodyPr>
            <a:lstStyle/>
            <a:p>
              <a:pPr lvl="0" algn="ctr" rtl="0">
                <a:spcBef>
                  <a:spcPts val="0"/>
                </a:spcBef>
                <a:buNone/>
              </a:pPr>
              <a:r>
                <a:rPr lang="en" sz="900"/>
                <a:t>User Interface</a:t>
              </a:r>
            </a:p>
          </p:txBody>
        </p:sp>
        <p:pic>
          <p:nvPicPr>
            <p:cNvPr id="628" name="Shape 628"/>
            <p:cNvPicPr preferRelativeResize="0"/>
            <p:nvPr/>
          </p:nvPicPr>
          <p:blipFill>
            <a:blip r:embed="rId3">
              <a:alphaModFix/>
            </a:blip>
            <a:stretch>
              <a:fillRect/>
            </a:stretch>
          </p:blipFill>
          <p:spPr>
            <a:xfrm>
              <a:off x="507421" y="2325695"/>
              <a:ext cx="262365" cy="405485"/>
            </a:xfrm>
            <a:prstGeom prst="rect">
              <a:avLst/>
            </a:prstGeom>
            <a:noFill/>
            <a:ln>
              <a:noFill/>
            </a:ln>
          </p:spPr>
        </p:pic>
        <p:pic>
          <p:nvPicPr>
            <p:cNvPr id="629" name="Shape 629"/>
            <p:cNvPicPr preferRelativeResize="0"/>
            <p:nvPr/>
          </p:nvPicPr>
          <p:blipFill>
            <a:blip r:embed="rId3">
              <a:alphaModFix/>
            </a:blip>
            <a:stretch>
              <a:fillRect/>
            </a:stretch>
          </p:blipFill>
          <p:spPr>
            <a:xfrm>
              <a:off x="766598" y="2325695"/>
              <a:ext cx="262365" cy="405485"/>
            </a:xfrm>
            <a:prstGeom prst="rect">
              <a:avLst/>
            </a:prstGeom>
            <a:noFill/>
            <a:ln>
              <a:noFill/>
            </a:ln>
          </p:spPr>
        </p:pic>
        <p:sp>
          <p:nvSpPr>
            <p:cNvPr id="630" name="Shape 630"/>
            <p:cNvSpPr/>
            <p:nvPr/>
          </p:nvSpPr>
          <p:spPr>
            <a:xfrm>
              <a:off x="1228005" y="2438280"/>
              <a:ext cx="726900" cy="11418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1" name="Shape 631"/>
            <p:cNvSpPr/>
            <p:nvPr/>
          </p:nvSpPr>
          <p:spPr>
            <a:xfrm>
              <a:off x="1313207" y="2530391"/>
              <a:ext cx="234300" cy="179700"/>
            </a:xfrm>
            <a:prstGeom prst="triangle">
              <a:avLst>
                <a:gd name="adj"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2" name="Shape 632"/>
            <p:cNvSpPr/>
            <p:nvPr/>
          </p:nvSpPr>
          <p:spPr>
            <a:xfrm>
              <a:off x="1334273" y="2881680"/>
              <a:ext cx="206100" cy="2223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3" name="Shape 633"/>
            <p:cNvSpPr/>
            <p:nvPr/>
          </p:nvSpPr>
          <p:spPr>
            <a:xfrm>
              <a:off x="1306213" y="3264111"/>
              <a:ext cx="262199" cy="156000"/>
            </a:xfrm>
            <a:prstGeom prst="parallelogram">
              <a:avLst>
                <a:gd name="adj" fmla="val 25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4" name="Shape 634"/>
            <p:cNvSpPr/>
            <p:nvPr/>
          </p:nvSpPr>
          <p:spPr>
            <a:xfrm>
              <a:off x="1641068" y="2867246"/>
              <a:ext cx="234300" cy="252899"/>
            </a:xfrm>
            <a:prstGeom prst="diamond">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5" name="Shape 635"/>
            <p:cNvSpPr/>
            <p:nvPr/>
          </p:nvSpPr>
          <p:spPr>
            <a:xfrm>
              <a:off x="1641068" y="2531964"/>
              <a:ext cx="234300" cy="175499"/>
            </a:xfrm>
            <a:prstGeom prst="trapezoid">
              <a:avLst>
                <a:gd name="adj" fmla="val 25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36" name="Shape 636"/>
            <p:cNvSpPr/>
            <p:nvPr/>
          </p:nvSpPr>
          <p:spPr>
            <a:xfrm>
              <a:off x="1655098" y="3252049"/>
              <a:ext cx="206100" cy="195900"/>
            </a:xfrm>
            <a:prstGeom prst="pentagon">
              <a:avLst>
                <a:gd name="hf" fmla="val 105146"/>
                <a:gd name="vf" fmla="val 110557"/>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637" name="Shape 637"/>
            <p:cNvCxnSpPr>
              <a:stCxn id="633" idx="4"/>
              <a:endCxn id="638" idx="0"/>
            </p:cNvCxnSpPr>
            <p:nvPr/>
          </p:nvCxnSpPr>
          <p:spPr>
            <a:xfrm>
              <a:off x="1437313" y="3420111"/>
              <a:ext cx="214200" cy="462000"/>
            </a:xfrm>
            <a:prstGeom prst="straightConnector1">
              <a:avLst/>
            </a:prstGeom>
            <a:noFill/>
            <a:ln w="19050" cap="flat" cmpd="sng">
              <a:solidFill>
                <a:srgbClr val="434343"/>
              </a:solidFill>
              <a:prstDash val="solid"/>
              <a:round/>
              <a:headEnd type="triangle" w="lg" len="lg"/>
              <a:tailEnd type="none" w="lg" len="lg"/>
            </a:ln>
          </p:spPr>
        </p:cxnSp>
        <p:sp>
          <p:nvSpPr>
            <p:cNvPr id="638" name="Shape 638"/>
            <p:cNvSpPr txBox="1"/>
            <p:nvPr/>
          </p:nvSpPr>
          <p:spPr>
            <a:xfrm>
              <a:off x="1083550" y="3882250"/>
              <a:ext cx="1136099" cy="603000"/>
            </a:xfrm>
            <a:prstGeom prst="rect">
              <a:avLst/>
            </a:prstGeom>
            <a:noFill/>
            <a:ln>
              <a:noFill/>
            </a:ln>
          </p:spPr>
          <p:txBody>
            <a:bodyPr lIns="91425" tIns="91425" rIns="91425" bIns="91425" anchor="t" anchorCtr="0">
              <a:noAutofit/>
            </a:bodyPr>
            <a:lstStyle/>
            <a:p>
              <a:pPr lvl="0" rtl="0">
                <a:spcBef>
                  <a:spcPts val="0"/>
                </a:spcBef>
                <a:buNone/>
              </a:pPr>
              <a:r>
                <a:rPr lang="en" sz="1000"/>
                <a:t>Craftwork</a:t>
              </a:r>
              <a:br>
                <a:rPr lang="en" sz="1000"/>
              </a:br>
              <a:r>
                <a:rPr lang="en" sz="1000"/>
                <a:t>Platforms and</a:t>
              </a:r>
              <a:br>
                <a:rPr lang="en" sz="1000"/>
              </a:br>
              <a:r>
                <a:rPr lang="en" sz="1000"/>
                <a:t>Configurations</a:t>
              </a:r>
            </a:p>
          </p:txBody>
        </p:sp>
        <p:cxnSp>
          <p:nvCxnSpPr>
            <p:cNvPr id="639" name="Shape 639"/>
            <p:cNvCxnSpPr>
              <a:stCxn id="636" idx="3"/>
              <a:endCxn id="638" idx="0"/>
            </p:cNvCxnSpPr>
            <p:nvPr/>
          </p:nvCxnSpPr>
          <p:spPr>
            <a:xfrm flipH="1">
              <a:off x="1651648" y="3447949"/>
              <a:ext cx="106500" cy="434400"/>
            </a:xfrm>
            <a:prstGeom prst="straightConnector1">
              <a:avLst/>
            </a:prstGeom>
            <a:noFill/>
            <a:ln w="19050" cap="flat" cmpd="sng">
              <a:solidFill>
                <a:srgbClr val="434343"/>
              </a:solidFill>
              <a:prstDash val="solid"/>
              <a:round/>
              <a:headEnd type="triangle" w="lg" len="lg"/>
              <a:tailEnd type="none" w="lg" len="lg"/>
            </a:ln>
          </p:spPr>
        </p:cxnSp>
        <p:pic>
          <p:nvPicPr>
            <p:cNvPr id="640" name="Shape 640"/>
            <p:cNvPicPr preferRelativeResize="0"/>
            <p:nvPr/>
          </p:nvPicPr>
          <p:blipFill>
            <a:blip r:embed="rId5">
              <a:alphaModFix/>
            </a:blip>
            <a:stretch>
              <a:fillRect/>
            </a:stretch>
          </p:blipFill>
          <p:spPr>
            <a:xfrm>
              <a:off x="2410774" y="3047996"/>
              <a:ext cx="262200" cy="405228"/>
            </a:xfrm>
            <a:prstGeom prst="rect">
              <a:avLst/>
            </a:prstGeom>
            <a:noFill/>
            <a:ln>
              <a:noFill/>
            </a:ln>
          </p:spPr>
        </p:pic>
        <p:sp>
          <p:nvSpPr>
            <p:cNvPr id="641" name="Shape 641"/>
            <p:cNvSpPr txBox="1"/>
            <p:nvPr/>
          </p:nvSpPr>
          <p:spPr>
            <a:xfrm>
              <a:off x="2166124" y="3442000"/>
              <a:ext cx="751499" cy="181499"/>
            </a:xfrm>
            <a:prstGeom prst="rect">
              <a:avLst/>
            </a:prstGeom>
            <a:noFill/>
            <a:ln>
              <a:noFill/>
            </a:ln>
          </p:spPr>
          <p:txBody>
            <a:bodyPr lIns="91425" tIns="91425" rIns="91425" bIns="91425" anchor="t" anchorCtr="0">
              <a:noAutofit/>
            </a:bodyPr>
            <a:lstStyle/>
            <a:p>
              <a:pPr lvl="0" algn="ctr" rtl="0">
                <a:spcBef>
                  <a:spcPts val="0"/>
                </a:spcBef>
                <a:buNone/>
              </a:pPr>
              <a:r>
                <a:rPr lang="en" sz="900"/>
                <a:t>Operations</a:t>
              </a:r>
            </a:p>
          </p:txBody>
        </p:sp>
        <p:cxnSp>
          <p:nvCxnSpPr>
            <p:cNvPr id="642" name="Shape 642"/>
            <p:cNvCxnSpPr>
              <a:endCxn id="630" idx="3"/>
            </p:cNvCxnSpPr>
            <p:nvPr/>
          </p:nvCxnSpPr>
          <p:spPr>
            <a:xfrm rot="10800000">
              <a:off x="1954905" y="3009180"/>
              <a:ext cx="385200" cy="149100"/>
            </a:xfrm>
            <a:prstGeom prst="curvedConnector3">
              <a:avLst>
                <a:gd name="adj1" fmla="val 50000"/>
              </a:avLst>
            </a:prstGeom>
            <a:noFill/>
            <a:ln w="19050" cap="flat" cmpd="sng">
              <a:solidFill>
                <a:srgbClr val="434343"/>
              </a:solidFill>
              <a:prstDash val="solid"/>
              <a:round/>
              <a:headEnd type="none" w="lg" len="lg"/>
              <a:tailEnd type="triangle" w="lg" len="lg"/>
            </a:ln>
          </p:spPr>
        </p:cxnSp>
        <p:sp>
          <p:nvSpPr>
            <p:cNvPr id="643" name="Shape 643"/>
            <p:cNvSpPr txBox="1"/>
            <p:nvPr/>
          </p:nvSpPr>
          <p:spPr>
            <a:xfrm>
              <a:off x="2366824" y="2701150"/>
              <a:ext cx="350100" cy="374699"/>
            </a:xfrm>
            <a:prstGeom prst="rect">
              <a:avLst/>
            </a:prstGeom>
            <a:noFill/>
            <a:ln>
              <a:noFill/>
            </a:ln>
          </p:spPr>
          <p:txBody>
            <a:bodyPr lIns="91425" tIns="91425" rIns="91425" bIns="91425" anchor="t" anchorCtr="0">
              <a:noAutofit/>
            </a:bodyPr>
            <a:lstStyle/>
            <a:p>
              <a:pPr lvl="0" algn="ctr" rtl="0">
                <a:spcBef>
                  <a:spcPts val="0"/>
                </a:spcBef>
                <a:buNone/>
              </a:pPr>
              <a:r>
                <a:rPr lang="en"/>
                <a:t>?</a:t>
              </a:r>
            </a:p>
          </p:txBody>
        </p:sp>
      </p:grpSp>
      <p:grpSp>
        <p:nvGrpSpPr>
          <p:cNvPr id="644" name="Shape 644"/>
          <p:cNvGrpSpPr/>
          <p:nvPr/>
        </p:nvGrpSpPr>
        <p:grpSpPr>
          <a:xfrm>
            <a:off x="4217650" y="2198866"/>
            <a:ext cx="2642999" cy="2963608"/>
            <a:chOff x="4217650" y="2198866"/>
            <a:chExt cx="2642999" cy="2963608"/>
          </a:xfrm>
        </p:grpSpPr>
        <p:sp>
          <p:nvSpPr>
            <p:cNvPr id="645" name="Shape 645"/>
            <p:cNvSpPr/>
            <p:nvPr/>
          </p:nvSpPr>
          <p:spPr>
            <a:xfrm>
              <a:off x="5066048" y="2393125"/>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46" name="Shape 646"/>
            <p:cNvSpPr/>
            <p:nvPr/>
          </p:nvSpPr>
          <p:spPr>
            <a:xfrm>
              <a:off x="5066048" y="2805990"/>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47" name="Shape 647"/>
            <p:cNvSpPr/>
            <p:nvPr/>
          </p:nvSpPr>
          <p:spPr>
            <a:xfrm>
              <a:off x="5549317" y="2805990"/>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48" name="Shape 648"/>
            <p:cNvSpPr/>
            <p:nvPr/>
          </p:nvSpPr>
          <p:spPr>
            <a:xfrm>
              <a:off x="5549317" y="2393125"/>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49" name="Shape 649"/>
            <p:cNvSpPr/>
            <p:nvPr/>
          </p:nvSpPr>
          <p:spPr>
            <a:xfrm>
              <a:off x="5066048" y="3202090"/>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0" name="Shape 650"/>
            <p:cNvSpPr/>
            <p:nvPr/>
          </p:nvSpPr>
          <p:spPr>
            <a:xfrm>
              <a:off x="5549317" y="3202090"/>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1" name="Shape 651"/>
            <p:cNvSpPr/>
            <p:nvPr/>
          </p:nvSpPr>
          <p:spPr>
            <a:xfrm>
              <a:off x="5158662" y="2458917"/>
              <a:ext cx="227999" cy="170699"/>
            </a:xfrm>
            <a:prstGeom prst="trapezoid">
              <a:avLst>
                <a:gd name="adj" fmla="val 25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2" name="Shape 652"/>
            <p:cNvSpPr/>
            <p:nvPr/>
          </p:nvSpPr>
          <p:spPr>
            <a:xfrm>
              <a:off x="5665187" y="2456931"/>
              <a:ext cx="227999" cy="174899"/>
            </a:xfrm>
            <a:prstGeom prst="triangle">
              <a:avLst>
                <a:gd name="adj"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3" name="Shape 653"/>
            <p:cNvSpPr/>
            <p:nvPr/>
          </p:nvSpPr>
          <p:spPr>
            <a:xfrm>
              <a:off x="5172317" y="2840558"/>
              <a:ext cx="200699" cy="2166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4" name="Shape 654"/>
            <p:cNvSpPr/>
            <p:nvPr/>
          </p:nvSpPr>
          <p:spPr>
            <a:xfrm>
              <a:off x="5641932" y="2834165"/>
              <a:ext cx="227999" cy="246000"/>
            </a:xfrm>
            <a:prstGeom prst="diamond">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5" name="Shape 655"/>
            <p:cNvSpPr/>
            <p:nvPr/>
          </p:nvSpPr>
          <p:spPr>
            <a:xfrm>
              <a:off x="5156500" y="3273560"/>
              <a:ext cx="255300" cy="151799"/>
            </a:xfrm>
            <a:prstGeom prst="parallelogram">
              <a:avLst>
                <a:gd name="adj" fmla="val 25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6" name="Shape 656"/>
            <p:cNvSpPr/>
            <p:nvPr/>
          </p:nvSpPr>
          <p:spPr>
            <a:xfrm>
              <a:off x="5647062" y="3254061"/>
              <a:ext cx="200699" cy="190800"/>
            </a:xfrm>
            <a:prstGeom prst="pentagon">
              <a:avLst>
                <a:gd name="hf" fmla="val 105146"/>
                <a:gd name="vf" fmla="val 110557"/>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7" name="Shape 657"/>
            <p:cNvSpPr/>
            <p:nvPr/>
          </p:nvSpPr>
          <p:spPr>
            <a:xfrm>
              <a:off x="5712975" y="4315223"/>
              <a:ext cx="128400" cy="138599"/>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658" name="Shape 658"/>
            <p:cNvSpPr/>
            <p:nvPr/>
          </p:nvSpPr>
          <p:spPr>
            <a:xfrm>
              <a:off x="4811075" y="2354400"/>
              <a:ext cx="197999" cy="297300"/>
            </a:xfrm>
            <a:prstGeom prst="curvedLeftArrow">
              <a:avLst>
                <a:gd name="adj1" fmla="val 25000"/>
                <a:gd name="adj2" fmla="val 50000"/>
                <a:gd name="adj3" fmla="val 25000"/>
              </a:avLst>
            </a:prstGeom>
            <a:solidFill>
              <a:srgbClr val="FFFFF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59" name="Shape 659"/>
            <p:cNvSpPr/>
            <p:nvPr/>
          </p:nvSpPr>
          <p:spPr>
            <a:xfrm rot="10800000">
              <a:off x="4582475" y="2354399"/>
              <a:ext cx="197999" cy="297300"/>
            </a:xfrm>
            <a:prstGeom prst="curvedLeftArrow">
              <a:avLst>
                <a:gd name="adj1" fmla="val 25000"/>
                <a:gd name="adj2" fmla="val 50000"/>
                <a:gd name="adj3" fmla="val 25000"/>
              </a:avLst>
            </a:prstGeom>
            <a:solidFill>
              <a:srgbClr val="FFFFF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60" name="Shape 660"/>
            <p:cNvSpPr/>
            <p:nvPr/>
          </p:nvSpPr>
          <p:spPr>
            <a:xfrm>
              <a:off x="4811075" y="3268800"/>
              <a:ext cx="197999" cy="297300"/>
            </a:xfrm>
            <a:prstGeom prst="curvedLeftArrow">
              <a:avLst>
                <a:gd name="adj1" fmla="val 25000"/>
                <a:gd name="adj2" fmla="val 50000"/>
                <a:gd name="adj3" fmla="val 25000"/>
              </a:avLst>
            </a:prstGeom>
            <a:solidFill>
              <a:srgbClr val="FFFFF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61" name="Shape 661"/>
            <p:cNvSpPr/>
            <p:nvPr/>
          </p:nvSpPr>
          <p:spPr>
            <a:xfrm rot="10800000">
              <a:off x="4582475" y="3268799"/>
              <a:ext cx="197999" cy="297300"/>
            </a:xfrm>
            <a:prstGeom prst="curvedLeftArrow">
              <a:avLst>
                <a:gd name="adj1" fmla="val 25000"/>
                <a:gd name="adj2" fmla="val 50000"/>
                <a:gd name="adj3" fmla="val 25000"/>
              </a:avLst>
            </a:prstGeom>
            <a:solidFill>
              <a:srgbClr val="FFFFF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662" name="Shape 662"/>
            <p:cNvCxnSpPr>
              <a:stCxn id="655" idx="4"/>
              <a:endCxn id="663" idx="0"/>
            </p:cNvCxnSpPr>
            <p:nvPr/>
          </p:nvCxnSpPr>
          <p:spPr>
            <a:xfrm>
              <a:off x="5284150" y="3425360"/>
              <a:ext cx="255000" cy="434100"/>
            </a:xfrm>
            <a:prstGeom prst="straightConnector1">
              <a:avLst/>
            </a:prstGeom>
            <a:noFill/>
            <a:ln w="19050" cap="flat" cmpd="sng">
              <a:solidFill>
                <a:srgbClr val="434343"/>
              </a:solidFill>
              <a:prstDash val="solid"/>
              <a:round/>
              <a:headEnd type="triangle" w="lg" len="lg"/>
              <a:tailEnd type="none" w="lg" len="lg"/>
            </a:ln>
          </p:spPr>
        </p:cxnSp>
        <p:cxnSp>
          <p:nvCxnSpPr>
            <p:cNvPr id="664" name="Shape 664"/>
            <p:cNvCxnSpPr>
              <a:stCxn id="656" idx="3"/>
              <a:endCxn id="663" idx="0"/>
            </p:cNvCxnSpPr>
            <p:nvPr/>
          </p:nvCxnSpPr>
          <p:spPr>
            <a:xfrm flipH="1">
              <a:off x="5539212" y="3444861"/>
              <a:ext cx="208200" cy="414600"/>
            </a:xfrm>
            <a:prstGeom prst="straightConnector1">
              <a:avLst/>
            </a:prstGeom>
            <a:noFill/>
            <a:ln w="19050" cap="flat" cmpd="sng">
              <a:solidFill>
                <a:srgbClr val="434343"/>
              </a:solidFill>
              <a:prstDash val="solid"/>
              <a:round/>
              <a:headEnd type="triangle" w="lg" len="lg"/>
              <a:tailEnd type="none" w="lg" len="lg"/>
            </a:ln>
          </p:spPr>
        </p:cxnSp>
        <p:sp>
          <p:nvSpPr>
            <p:cNvPr id="663" name="Shape 663"/>
            <p:cNvSpPr txBox="1"/>
            <p:nvPr/>
          </p:nvSpPr>
          <p:spPr>
            <a:xfrm>
              <a:off x="4217650" y="3859575"/>
              <a:ext cx="2642999" cy="1302900"/>
            </a:xfrm>
            <a:prstGeom prst="rect">
              <a:avLst/>
            </a:prstGeom>
            <a:noFill/>
            <a:ln>
              <a:noFill/>
            </a:ln>
          </p:spPr>
          <p:txBody>
            <a:bodyPr lIns="91425" tIns="91425" rIns="91425" bIns="91425" anchor="t" anchorCtr="0">
              <a:noAutofit/>
            </a:bodyPr>
            <a:lstStyle/>
            <a:p>
              <a:pPr lvl="0" rtl="0">
                <a:spcBef>
                  <a:spcPts val="0"/>
                </a:spcBef>
                <a:buNone/>
              </a:pPr>
              <a:r>
                <a:rPr lang="en" sz="1000"/>
                <a:t>Standardized Platforms and Configurations created by Development and Operations allow for common understanding of deployment, security, updates, scaling</a:t>
              </a:r>
            </a:p>
          </p:txBody>
        </p:sp>
        <p:sp>
          <p:nvSpPr>
            <p:cNvPr id="665" name="Shape 665"/>
            <p:cNvSpPr txBox="1"/>
            <p:nvPr/>
          </p:nvSpPr>
          <p:spPr>
            <a:xfrm>
              <a:off x="5012825" y="2198866"/>
              <a:ext cx="963899" cy="246000"/>
            </a:xfrm>
            <a:prstGeom prst="rect">
              <a:avLst/>
            </a:prstGeom>
            <a:noFill/>
            <a:ln>
              <a:noFill/>
            </a:ln>
          </p:spPr>
          <p:txBody>
            <a:bodyPr lIns="91425" tIns="91425" rIns="91425" bIns="91425" anchor="ctr" anchorCtr="0">
              <a:noAutofit/>
            </a:bodyPr>
            <a:lstStyle/>
            <a:p>
              <a:pPr lvl="0" algn="ctr" rtl="0">
                <a:spcBef>
                  <a:spcPts val="0"/>
                </a:spcBef>
                <a:buNone/>
              </a:pPr>
              <a:r>
                <a:rPr lang="en" sz="900">
                  <a:solidFill>
                    <a:schemeClr val="dk1"/>
                  </a:solidFill>
                </a:rPr>
                <a:t>Dev/QE</a:t>
              </a:r>
            </a:p>
          </p:txBody>
        </p:sp>
      </p:grpSp>
      <p:grpSp>
        <p:nvGrpSpPr>
          <p:cNvPr id="666" name="Shape 666"/>
          <p:cNvGrpSpPr/>
          <p:nvPr/>
        </p:nvGrpSpPr>
        <p:grpSpPr>
          <a:xfrm>
            <a:off x="1714175" y="4855375"/>
            <a:ext cx="6273600" cy="1272075"/>
            <a:chOff x="1714175" y="4855375"/>
            <a:chExt cx="6273600" cy="1272075"/>
          </a:xfrm>
        </p:grpSpPr>
        <p:sp>
          <p:nvSpPr>
            <p:cNvPr id="667" name="Shape 667"/>
            <p:cNvSpPr/>
            <p:nvPr/>
          </p:nvSpPr>
          <p:spPr>
            <a:xfrm>
              <a:off x="1714175" y="4880050"/>
              <a:ext cx="6273600" cy="1247400"/>
            </a:xfrm>
            <a:prstGeom prst="wedgeRoundRectCallout">
              <a:avLst>
                <a:gd name="adj1" fmla="val -60209"/>
                <a:gd name="adj2" fmla="val -53307"/>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68" name="Shape 668"/>
            <p:cNvSpPr txBox="1"/>
            <p:nvPr/>
          </p:nvSpPr>
          <p:spPr>
            <a:xfrm>
              <a:off x="1937150" y="4855375"/>
              <a:ext cx="5948700" cy="1141800"/>
            </a:xfrm>
            <a:prstGeom prst="rect">
              <a:avLst/>
            </a:prstGeom>
            <a:noFill/>
            <a:ln>
              <a:noFill/>
            </a:ln>
          </p:spPr>
          <p:txBody>
            <a:bodyPr lIns="91425" tIns="91425" rIns="91425" bIns="91425" anchor="t" anchorCtr="0">
              <a:noAutofit/>
            </a:bodyPr>
            <a:lstStyle/>
            <a:p>
              <a:pPr lvl="0" rtl="0">
                <a:spcBef>
                  <a:spcPts val="0"/>
                </a:spcBef>
                <a:buClr>
                  <a:schemeClr val="dk1"/>
                </a:buClr>
                <a:buSzPct val="78571"/>
                <a:buFont typeface="Arial"/>
                <a:buNone/>
              </a:pPr>
              <a:r>
                <a:rPr lang="en">
                  <a:solidFill>
                    <a:srgbClr val="0000FF"/>
                  </a:solidFill>
                </a:rPr>
                <a:t>Double Success Rate of Change through cross functional-team</a:t>
              </a:r>
            </a:p>
            <a:p>
              <a:pPr lvl="0" rtl="0">
                <a:spcBef>
                  <a:spcPts val="0"/>
                </a:spcBef>
                <a:buClr>
                  <a:schemeClr val="dk1"/>
                </a:buClr>
                <a:buFont typeface="Arial"/>
                <a:buNone/>
              </a:pPr>
              <a:endParaRPr>
                <a:solidFill>
                  <a:srgbClr val="0000FF"/>
                </a:solidFill>
              </a:endParaRPr>
            </a:p>
            <a:p>
              <a:pPr lvl="0" rtl="0">
                <a:spcBef>
                  <a:spcPts val="0"/>
                </a:spcBef>
                <a:buClr>
                  <a:schemeClr val="dk1"/>
                </a:buClr>
                <a:buSzPct val="78571"/>
                <a:buFont typeface="Arial"/>
                <a:buNone/>
              </a:pPr>
              <a:r>
                <a:rPr lang="en">
                  <a:solidFill>
                    <a:srgbClr val="0000FF"/>
                  </a:solidFill>
                </a:rPr>
                <a:t>Increase ability to scale to meet demand of specific services</a:t>
              </a:r>
            </a:p>
            <a:p>
              <a:pPr rtl="0">
                <a:spcBef>
                  <a:spcPts val="0"/>
                </a:spcBef>
                <a:buNone/>
              </a:pPr>
              <a:endParaRPr>
                <a:solidFill>
                  <a:srgbClr val="0000FF"/>
                </a:solidFill>
              </a:endParaRPr>
            </a:p>
            <a:p>
              <a:pPr lvl="0" rtl="0">
                <a:spcBef>
                  <a:spcPts val="0"/>
                </a:spcBef>
                <a:buNone/>
              </a:pPr>
              <a:r>
                <a:rPr lang="en">
                  <a:solidFill>
                    <a:srgbClr val="0000FF"/>
                  </a:solidFill>
                </a:rPr>
                <a:t>Faster Cycle Time through standardization and automation</a:t>
              </a:r>
            </a:p>
          </p:txBody>
        </p:sp>
      </p:grpSp>
      <p:grpSp>
        <p:nvGrpSpPr>
          <p:cNvPr id="669" name="Shape 669"/>
          <p:cNvGrpSpPr/>
          <p:nvPr/>
        </p:nvGrpSpPr>
        <p:grpSpPr>
          <a:xfrm>
            <a:off x="5066050" y="2036650"/>
            <a:ext cx="3239301" cy="1672425"/>
            <a:chOff x="5066050" y="2036650"/>
            <a:chExt cx="3239301" cy="1672425"/>
          </a:xfrm>
        </p:grpSpPr>
        <p:sp>
          <p:nvSpPr>
            <p:cNvPr id="670" name="Shape 670"/>
            <p:cNvSpPr/>
            <p:nvPr/>
          </p:nvSpPr>
          <p:spPr>
            <a:xfrm>
              <a:off x="7873833" y="3105025"/>
              <a:ext cx="423000" cy="309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1" name="Shape 671"/>
            <p:cNvSpPr/>
            <p:nvPr/>
          </p:nvSpPr>
          <p:spPr>
            <a:xfrm>
              <a:off x="7882351" y="2283935"/>
              <a:ext cx="423000" cy="309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2" name="Shape 672"/>
            <p:cNvSpPr/>
            <p:nvPr/>
          </p:nvSpPr>
          <p:spPr>
            <a:xfrm>
              <a:off x="7817766" y="2348520"/>
              <a:ext cx="423000" cy="309600"/>
            </a:xfrm>
            <a:prstGeom prst="rect">
              <a:avLst/>
            </a:prstGeom>
            <a:solidFill>
              <a:srgbClr val="FFFFF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3" name="Shape 673"/>
            <p:cNvSpPr/>
            <p:nvPr/>
          </p:nvSpPr>
          <p:spPr>
            <a:xfrm>
              <a:off x="7912617" y="2406460"/>
              <a:ext cx="233399" cy="179100"/>
            </a:xfrm>
            <a:prstGeom prst="triangle">
              <a:avLst>
                <a:gd name="adj"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4" name="Shape 674"/>
            <p:cNvSpPr/>
            <p:nvPr/>
          </p:nvSpPr>
          <p:spPr>
            <a:xfrm>
              <a:off x="7432575" y="2461900"/>
              <a:ext cx="308399" cy="126300"/>
            </a:xfrm>
            <a:prstGeom prst="rightArrow">
              <a:avLst>
                <a:gd name="adj1" fmla="val 50000"/>
                <a:gd name="adj2" fmla="val 5000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5" name="Shape 675"/>
            <p:cNvSpPr/>
            <p:nvPr/>
          </p:nvSpPr>
          <p:spPr>
            <a:xfrm>
              <a:off x="7432575" y="3376300"/>
              <a:ext cx="308399" cy="126300"/>
            </a:xfrm>
            <a:prstGeom prst="rightArrow">
              <a:avLst>
                <a:gd name="adj1" fmla="val 50000"/>
                <a:gd name="adj2" fmla="val 5000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6" name="Shape 676"/>
            <p:cNvSpPr/>
            <p:nvPr/>
          </p:nvSpPr>
          <p:spPr>
            <a:xfrm>
              <a:off x="7809248" y="3169610"/>
              <a:ext cx="423000" cy="309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7" name="Shape 677"/>
            <p:cNvSpPr/>
            <p:nvPr/>
          </p:nvSpPr>
          <p:spPr>
            <a:xfrm>
              <a:off x="7918085" y="3222846"/>
              <a:ext cx="205499" cy="195299"/>
            </a:xfrm>
            <a:prstGeom prst="pentagon">
              <a:avLst>
                <a:gd name="hf" fmla="val 105146"/>
                <a:gd name="vf" fmla="val 110557"/>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8" name="Shape 678"/>
            <p:cNvSpPr/>
            <p:nvPr/>
          </p:nvSpPr>
          <p:spPr>
            <a:xfrm>
              <a:off x="6437648" y="2393125"/>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79" name="Shape 679"/>
            <p:cNvSpPr/>
            <p:nvPr/>
          </p:nvSpPr>
          <p:spPr>
            <a:xfrm>
              <a:off x="6437648" y="2805990"/>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0" name="Shape 680"/>
            <p:cNvSpPr/>
            <p:nvPr/>
          </p:nvSpPr>
          <p:spPr>
            <a:xfrm>
              <a:off x="6920917" y="2805990"/>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1" name="Shape 681"/>
            <p:cNvSpPr/>
            <p:nvPr/>
          </p:nvSpPr>
          <p:spPr>
            <a:xfrm>
              <a:off x="6920917" y="2393125"/>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2" name="Shape 682"/>
            <p:cNvSpPr/>
            <p:nvPr/>
          </p:nvSpPr>
          <p:spPr>
            <a:xfrm>
              <a:off x="6437648" y="3202090"/>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3" name="Shape 683"/>
            <p:cNvSpPr/>
            <p:nvPr/>
          </p:nvSpPr>
          <p:spPr>
            <a:xfrm>
              <a:off x="6920917" y="3202090"/>
              <a:ext cx="413100" cy="3024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4" name="Shape 684"/>
            <p:cNvSpPr/>
            <p:nvPr/>
          </p:nvSpPr>
          <p:spPr>
            <a:xfrm>
              <a:off x="6530262" y="2458917"/>
              <a:ext cx="227999" cy="170699"/>
            </a:xfrm>
            <a:prstGeom prst="trapezoid">
              <a:avLst>
                <a:gd name="adj" fmla="val 25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5" name="Shape 685"/>
            <p:cNvSpPr/>
            <p:nvPr/>
          </p:nvSpPr>
          <p:spPr>
            <a:xfrm>
              <a:off x="7036787" y="2456931"/>
              <a:ext cx="227999" cy="174899"/>
            </a:xfrm>
            <a:prstGeom prst="triangle">
              <a:avLst>
                <a:gd name="adj"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6" name="Shape 686"/>
            <p:cNvSpPr/>
            <p:nvPr/>
          </p:nvSpPr>
          <p:spPr>
            <a:xfrm>
              <a:off x="6543917" y="2840558"/>
              <a:ext cx="200699" cy="2166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7" name="Shape 687"/>
            <p:cNvSpPr/>
            <p:nvPr/>
          </p:nvSpPr>
          <p:spPr>
            <a:xfrm>
              <a:off x="7013532" y="2834165"/>
              <a:ext cx="227999" cy="246000"/>
            </a:xfrm>
            <a:prstGeom prst="diamond">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8" name="Shape 688"/>
            <p:cNvSpPr/>
            <p:nvPr/>
          </p:nvSpPr>
          <p:spPr>
            <a:xfrm>
              <a:off x="6528100" y="3273560"/>
              <a:ext cx="255300" cy="151799"/>
            </a:xfrm>
            <a:prstGeom prst="parallelogram">
              <a:avLst>
                <a:gd name="adj" fmla="val 25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89" name="Shape 689"/>
            <p:cNvSpPr/>
            <p:nvPr/>
          </p:nvSpPr>
          <p:spPr>
            <a:xfrm>
              <a:off x="7018663" y="3254061"/>
              <a:ext cx="200699" cy="190800"/>
            </a:xfrm>
            <a:prstGeom prst="pentagon">
              <a:avLst>
                <a:gd name="hf" fmla="val 105146"/>
                <a:gd name="vf" fmla="val 110557"/>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90" name="Shape 690"/>
            <p:cNvSpPr/>
            <p:nvPr/>
          </p:nvSpPr>
          <p:spPr>
            <a:xfrm>
              <a:off x="5066050" y="2036650"/>
              <a:ext cx="2452800" cy="246000"/>
            </a:xfrm>
            <a:prstGeom prst="rightArrow">
              <a:avLst>
                <a:gd name="adj1" fmla="val 50000"/>
                <a:gd name="adj2" fmla="val 5000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691" name="Shape 691"/>
            <p:cNvSpPr txBox="1"/>
            <p:nvPr/>
          </p:nvSpPr>
          <p:spPr>
            <a:xfrm>
              <a:off x="6384425" y="2198866"/>
              <a:ext cx="963899" cy="246000"/>
            </a:xfrm>
            <a:prstGeom prst="rect">
              <a:avLst/>
            </a:prstGeom>
            <a:noFill/>
            <a:ln>
              <a:noFill/>
            </a:ln>
          </p:spPr>
          <p:txBody>
            <a:bodyPr lIns="91425" tIns="91425" rIns="91425" bIns="91425" anchor="ctr" anchorCtr="0">
              <a:noAutofit/>
            </a:bodyPr>
            <a:lstStyle/>
            <a:p>
              <a:pPr lvl="0" algn="ctr" rtl="0">
                <a:spcBef>
                  <a:spcPts val="0"/>
                </a:spcBef>
                <a:buNone/>
              </a:pPr>
              <a:r>
                <a:rPr lang="en" sz="900">
                  <a:solidFill>
                    <a:schemeClr val="dk1"/>
                  </a:solidFill>
                </a:rPr>
                <a:t>Production</a:t>
              </a:r>
            </a:p>
          </p:txBody>
        </p:sp>
        <p:sp>
          <p:nvSpPr>
            <p:cNvPr id="692" name="Shape 692"/>
            <p:cNvSpPr txBox="1"/>
            <p:nvPr/>
          </p:nvSpPr>
          <p:spPr>
            <a:xfrm>
              <a:off x="7317725" y="2548675"/>
              <a:ext cx="479999" cy="246000"/>
            </a:xfrm>
            <a:prstGeom prst="rect">
              <a:avLst/>
            </a:prstGeom>
            <a:noFill/>
            <a:ln>
              <a:noFill/>
            </a:ln>
          </p:spPr>
          <p:txBody>
            <a:bodyPr lIns="91425" tIns="91425" rIns="91425" bIns="91425" anchor="ctr" anchorCtr="0">
              <a:noAutofit/>
            </a:bodyPr>
            <a:lstStyle/>
            <a:p>
              <a:pPr lvl="0" algn="ctr" rtl="0">
                <a:spcBef>
                  <a:spcPts val="0"/>
                </a:spcBef>
                <a:buNone/>
              </a:pPr>
              <a:r>
                <a:rPr lang="en" sz="900">
                  <a:solidFill>
                    <a:schemeClr val="dk1"/>
                  </a:solidFill>
                </a:rPr>
                <a:t>Scale</a:t>
              </a:r>
            </a:p>
          </p:txBody>
        </p:sp>
        <p:sp>
          <p:nvSpPr>
            <p:cNvPr id="693" name="Shape 693"/>
            <p:cNvSpPr txBox="1"/>
            <p:nvPr/>
          </p:nvSpPr>
          <p:spPr>
            <a:xfrm>
              <a:off x="7317725" y="3463075"/>
              <a:ext cx="479999" cy="246000"/>
            </a:xfrm>
            <a:prstGeom prst="rect">
              <a:avLst/>
            </a:prstGeom>
            <a:noFill/>
            <a:ln>
              <a:noFill/>
            </a:ln>
          </p:spPr>
          <p:txBody>
            <a:bodyPr lIns="91425" tIns="91425" rIns="91425" bIns="91425" anchor="ctr" anchorCtr="0">
              <a:noAutofit/>
            </a:bodyPr>
            <a:lstStyle/>
            <a:p>
              <a:pPr lvl="0" algn="ctr" rtl="0">
                <a:spcBef>
                  <a:spcPts val="0"/>
                </a:spcBef>
                <a:buNone/>
              </a:pPr>
              <a:r>
                <a:rPr lang="en" sz="900">
                  <a:solidFill>
                    <a:schemeClr val="dk1"/>
                  </a:solidFill>
                </a:rPr>
                <a:t>Scale</a:t>
              </a:r>
            </a:p>
          </p:txBody>
        </p:sp>
        <p:sp>
          <p:nvSpPr>
            <p:cNvPr id="694" name="Shape 694"/>
            <p:cNvSpPr/>
            <p:nvPr/>
          </p:nvSpPr>
          <p:spPr>
            <a:xfrm>
              <a:off x="6786925" y="3476162"/>
              <a:ext cx="234899" cy="152399"/>
            </a:xfrm>
            <a:prstGeom prst="ellipse">
              <a:avLst/>
            </a:prstGeom>
            <a:noFill/>
            <a:ln>
              <a:noFill/>
            </a:ln>
          </p:spPr>
          <p:txBody>
            <a:bodyPr lIns="91425" tIns="91425" rIns="91425" bIns="91425" anchor="ctr" anchorCtr="0">
              <a:noAutofit/>
            </a:bodyPr>
            <a:lstStyle/>
            <a:p>
              <a:pPr>
                <a:spcBef>
                  <a:spcPts val="0"/>
                </a:spcBef>
                <a:buNone/>
              </a:pPr>
              <a:endParaRPr/>
            </a:p>
          </p:txBody>
        </p:sp>
      </p:grpSp>
      <p:grpSp>
        <p:nvGrpSpPr>
          <p:cNvPr id="695" name="Shape 695"/>
          <p:cNvGrpSpPr/>
          <p:nvPr/>
        </p:nvGrpSpPr>
        <p:grpSpPr>
          <a:xfrm>
            <a:off x="6904375" y="3628562"/>
            <a:ext cx="1328099" cy="1002212"/>
            <a:chOff x="6904375" y="3628562"/>
            <a:chExt cx="1328099" cy="1002212"/>
          </a:xfrm>
        </p:grpSpPr>
        <p:pic>
          <p:nvPicPr>
            <p:cNvPr id="696" name="Shape 696"/>
            <p:cNvPicPr preferRelativeResize="0"/>
            <p:nvPr/>
          </p:nvPicPr>
          <p:blipFill>
            <a:blip r:embed="rId5">
              <a:alphaModFix/>
            </a:blip>
            <a:stretch>
              <a:fillRect/>
            </a:stretch>
          </p:blipFill>
          <p:spPr>
            <a:xfrm>
              <a:off x="7725624" y="4055271"/>
              <a:ext cx="262200" cy="405228"/>
            </a:xfrm>
            <a:prstGeom prst="rect">
              <a:avLst/>
            </a:prstGeom>
            <a:noFill/>
            <a:ln>
              <a:noFill/>
            </a:ln>
          </p:spPr>
        </p:pic>
        <p:sp>
          <p:nvSpPr>
            <p:cNvPr id="697" name="Shape 697"/>
            <p:cNvSpPr txBox="1"/>
            <p:nvPr/>
          </p:nvSpPr>
          <p:spPr>
            <a:xfrm>
              <a:off x="7480974" y="4449275"/>
              <a:ext cx="751499" cy="181499"/>
            </a:xfrm>
            <a:prstGeom prst="rect">
              <a:avLst/>
            </a:prstGeom>
            <a:noFill/>
            <a:ln>
              <a:noFill/>
            </a:ln>
          </p:spPr>
          <p:txBody>
            <a:bodyPr lIns="91425" tIns="91425" rIns="91425" bIns="91425" anchor="t" anchorCtr="0">
              <a:noAutofit/>
            </a:bodyPr>
            <a:lstStyle/>
            <a:p>
              <a:pPr lvl="0" algn="ctr" rtl="0">
                <a:spcBef>
                  <a:spcPts val="0"/>
                </a:spcBef>
                <a:buNone/>
              </a:pPr>
              <a:r>
                <a:rPr lang="en" sz="900"/>
                <a:t>Operations</a:t>
              </a:r>
            </a:p>
          </p:txBody>
        </p:sp>
        <p:cxnSp>
          <p:nvCxnSpPr>
            <p:cNvPr id="698" name="Shape 698"/>
            <p:cNvCxnSpPr>
              <a:endCxn id="694" idx="4"/>
            </p:cNvCxnSpPr>
            <p:nvPr/>
          </p:nvCxnSpPr>
          <p:spPr>
            <a:xfrm rot="10800000">
              <a:off x="6904375" y="3628562"/>
              <a:ext cx="711900" cy="661500"/>
            </a:xfrm>
            <a:prstGeom prst="curvedConnector2">
              <a:avLst/>
            </a:prstGeom>
            <a:noFill/>
            <a:ln w="19050" cap="flat" cmpd="sng">
              <a:solidFill>
                <a:srgbClr val="434343"/>
              </a:solidFill>
              <a:prstDash val="solid"/>
              <a:round/>
              <a:headEnd type="none" w="lg" len="lg"/>
              <a:tailEnd type="triangle" w="lg" len="lg"/>
            </a:ln>
          </p:spPr>
        </p:cxnSp>
        <p:sp>
          <p:nvSpPr>
            <p:cNvPr id="699" name="Shape 699"/>
            <p:cNvSpPr txBox="1"/>
            <p:nvPr/>
          </p:nvSpPr>
          <p:spPr>
            <a:xfrm>
              <a:off x="6936725" y="3844075"/>
              <a:ext cx="823500" cy="246000"/>
            </a:xfrm>
            <a:prstGeom prst="rect">
              <a:avLst/>
            </a:prstGeom>
            <a:noFill/>
            <a:ln>
              <a:noFill/>
            </a:ln>
          </p:spPr>
          <p:txBody>
            <a:bodyPr lIns="91425" tIns="91425" rIns="91425" bIns="91425" anchor="ctr" anchorCtr="0">
              <a:noAutofit/>
            </a:bodyPr>
            <a:lstStyle/>
            <a:p>
              <a:pPr lvl="0" algn="ctr" rtl="0">
                <a:spcBef>
                  <a:spcPts val="0"/>
                </a:spcBef>
                <a:buNone/>
              </a:pPr>
              <a:r>
                <a:rPr lang="en" sz="900">
                  <a:solidFill>
                    <a:schemeClr val="dk1"/>
                  </a:solidFill>
                </a:rPr>
                <a:t>Monitor</a:t>
              </a:r>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5"/>
                                        </p:tgtEl>
                                        <p:attrNameLst>
                                          <p:attrName>style.visibility</p:attrName>
                                        </p:attrNameLst>
                                      </p:cBhvr>
                                      <p:to>
                                        <p:strVal val="visible"/>
                                      </p:to>
                                    </p:set>
                                    <p:animEffect transition="in" filter="fade">
                                      <p:cBhvr>
                                        <p:cTn id="7" dur="1000"/>
                                        <p:tgtEl>
                                          <p:spTgt spid="615"/>
                                        </p:tgtEl>
                                      </p:cBhvr>
                                    </p:animEffect>
                                  </p:childTnLst>
                                </p:cTn>
                              </p:par>
                              <p:par>
                                <p:cTn id="8" presetID="10" presetClass="entr" presetSubtype="0" fill="hold" nodeType="withEffect">
                                  <p:stCondLst>
                                    <p:cond delay="0"/>
                                  </p:stCondLst>
                                  <p:childTnLst>
                                    <p:set>
                                      <p:cBhvr>
                                        <p:cTn id="9" dur="1" fill="hold">
                                          <p:stCondLst>
                                            <p:cond delay="0"/>
                                          </p:stCondLst>
                                        </p:cTn>
                                        <p:tgtEl>
                                          <p:spTgt spid="608"/>
                                        </p:tgtEl>
                                        <p:attrNameLst>
                                          <p:attrName>style.visibility</p:attrName>
                                        </p:attrNameLst>
                                      </p:cBhvr>
                                      <p:to>
                                        <p:strVal val="visible"/>
                                      </p:to>
                                    </p:set>
                                    <p:animEffect transition="in" filter="fade">
                                      <p:cBhvr>
                                        <p:cTn id="10" dur="1000"/>
                                        <p:tgtEl>
                                          <p:spTgt spid="60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05"/>
                                        </p:tgtEl>
                                        <p:attrNameLst>
                                          <p:attrName>style.visibility</p:attrName>
                                        </p:attrNameLst>
                                      </p:cBhvr>
                                      <p:to>
                                        <p:strVal val="visible"/>
                                      </p:to>
                                    </p:set>
                                    <p:animEffect transition="in" filter="fade">
                                      <p:cBhvr>
                                        <p:cTn id="15" dur="1000"/>
                                        <p:tgtEl>
                                          <p:spTgt spid="605"/>
                                        </p:tgtEl>
                                      </p:cBhvr>
                                    </p:animEffect>
                                  </p:childTnLst>
                                </p:cTn>
                              </p:par>
                              <p:par>
                                <p:cTn id="16" presetID="10" presetClass="entr" presetSubtype="0" fill="hold" nodeType="withEffect">
                                  <p:stCondLst>
                                    <p:cond delay="0"/>
                                  </p:stCondLst>
                                  <p:childTnLst>
                                    <p:set>
                                      <p:cBhvr>
                                        <p:cTn id="17" dur="1" fill="hold">
                                          <p:stCondLst>
                                            <p:cond delay="0"/>
                                          </p:stCondLst>
                                        </p:cTn>
                                        <p:tgtEl>
                                          <p:spTgt spid="606"/>
                                        </p:tgtEl>
                                        <p:attrNameLst>
                                          <p:attrName>style.visibility</p:attrName>
                                        </p:attrNameLst>
                                      </p:cBhvr>
                                      <p:to>
                                        <p:strVal val="visible"/>
                                      </p:to>
                                    </p:set>
                                    <p:animEffect transition="in" filter="fade">
                                      <p:cBhvr>
                                        <p:cTn id="18" dur="1000"/>
                                        <p:tgtEl>
                                          <p:spTgt spid="60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09"/>
                                        </p:tgtEl>
                                        <p:attrNameLst>
                                          <p:attrName>style.visibility</p:attrName>
                                        </p:attrNameLst>
                                      </p:cBhvr>
                                      <p:to>
                                        <p:strVal val="visible"/>
                                      </p:to>
                                    </p:set>
                                    <p:animEffect transition="in" filter="fade">
                                      <p:cBhvr>
                                        <p:cTn id="23" dur="1000"/>
                                        <p:tgtEl>
                                          <p:spTgt spid="60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44"/>
                                        </p:tgtEl>
                                        <p:attrNameLst>
                                          <p:attrName>style.visibility</p:attrName>
                                        </p:attrNameLst>
                                      </p:cBhvr>
                                      <p:to>
                                        <p:strVal val="visible"/>
                                      </p:to>
                                    </p:set>
                                    <p:animEffect transition="in" filter="fade">
                                      <p:cBhvr>
                                        <p:cTn id="28" dur="1000"/>
                                        <p:tgtEl>
                                          <p:spTgt spid="644"/>
                                        </p:tgtEl>
                                      </p:cBhvr>
                                    </p:animEffect>
                                  </p:childTnLst>
                                </p:cTn>
                              </p:par>
                              <p:par>
                                <p:cTn id="29" presetID="10" presetClass="entr" presetSubtype="0" fill="hold" nodeType="withEffect">
                                  <p:stCondLst>
                                    <p:cond delay="0"/>
                                  </p:stCondLst>
                                  <p:childTnLst>
                                    <p:set>
                                      <p:cBhvr>
                                        <p:cTn id="30" dur="1" fill="hold">
                                          <p:stCondLst>
                                            <p:cond delay="0"/>
                                          </p:stCondLst>
                                        </p:cTn>
                                        <p:tgtEl>
                                          <p:spTgt spid="607"/>
                                        </p:tgtEl>
                                        <p:attrNameLst>
                                          <p:attrName>style.visibility</p:attrName>
                                        </p:attrNameLst>
                                      </p:cBhvr>
                                      <p:to>
                                        <p:strVal val="visible"/>
                                      </p:to>
                                    </p:set>
                                    <p:animEffect transition="in" filter="fade">
                                      <p:cBhvr>
                                        <p:cTn id="31" dur="1000"/>
                                        <p:tgtEl>
                                          <p:spTgt spid="60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69"/>
                                        </p:tgtEl>
                                        <p:attrNameLst>
                                          <p:attrName>style.visibility</p:attrName>
                                        </p:attrNameLst>
                                      </p:cBhvr>
                                      <p:to>
                                        <p:strVal val="visible"/>
                                      </p:to>
                                    </p:set>
                                    <p:animEffect transition="in" filter="fade">
                                      <p:cBhvr>
                                        <p:cTn id="36" dur="1000"/>
                                        <p:tgtEl>
                                          <p:spTgt spid="66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95"/>
                                        </p:tgtEl>
                                        <p:attrNameLst>
                                          <p:attrName>style.visibility</p:attrName>
                                        </p:attrNameLst>
                                      </p:cBhvr>
                                      <p:to>
                                        <p:strVal val="visible"/>
                                      </p:to>
                                    </p:set>
                                    <p:animEffect transition="in" filter="fade">
                                      <p:cBhvr>
                                        <p:cTn id="41" dur="1000"/>
                                        <p:tgtEl>
                                          <p:spTgt spid="69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66"/>
                                        </p:tgtEl>
                                        <p:attrNameLst>
                                          <p:attrName>style.visibility</p:attrName>
                                        </p:attrNameLst>
                                      </p:cBhvr>
                                      <p:to>
                                        <p:strVal val="visible"/>
                                      </p:to>
                                    </p:set>
                                    <p:animEffect transition="in" filter="fade">
                                      <p:cBhvr>
                                        <p:cTn id="46" dur="1000"/>
                                        <p:tgtEl>
                                          <p:spTgt spid="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03"/>
        <p:cNvGrpSpPr/>
        <p:nvPr/>
      </p:nvGrpSpPr>
      <p:grpSpPr>
        <a:xfrm>
          <a:off x="0" y="0"/>
          <a:ext cx="0" cy="0"/>
          <a:chOff x="0" y="0"/>
          <a:chExt cx="0" cy="0"/>
        </a:xfrm>
      </p:grpSpPr>
      <p:sp>
        <p:nvSpPr>
          <p:cNvPr id="704" name="Shape 704"/>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lvl="0" rtl="0">
              <a:spcBef>
                <a:spcPts val="0"/>
              </a:spcBef>
              <a:buClr>
                <a:schemeClr val="dk1"/>
              </a:buClr>
              <a:buSzPct val="25000"/>
              <a:buFont typeface="Arial"/>
              <a:buNone/>
            </a:pPr>
            <a:r>
              <a:rPr lang="en" sz="3000">
                <a:solidFill>
                  <a:schemeClr val="dk1"/>
                </a:solidFill>
              </a:rPr>
              <a:t>MODERNIZE DEVELOPMENT</a:t>
            </a:r>
          </a:p>
          <a:p>
            <a:pPr lvl="0" rtl="0">
              <a:spcBef>
                <a:spcPts val="0"/>
              </a:spcBef>
              <a:buClr>
                <a:schemeClr val="dk1"/>
              </a:buClr>
              <a:buFont typeface="Arial"/>
              <a:buNone/>
            </a:pPr>
            <a:endParaRPr sz="1800">
              <a:solidFill>
                <a:schemeClr val="dk1"/>
              </a:solidFill>
            </a:endParaRPr>
          </a:p>
        </p:txBody>
      </p:sp>
      <p:cxnSp>
        <p:nvCxnSpPr>
          <p:cNvPr id="705" name="Shape 705"/>
          <p:cNvCxnSpPr/>
          <p:nvPr/>
        </p:nvCxnSpPr>
        <p:spPr>
          <a:xfrm>
            <a:off x="2993100" y="1972125"/>
            <a:ext cx="33599" cy="3996899"/>
          </a:xfrm>
          <a:prstGeom prst="straightConnector1">
            <a:avLst/>
          </a:prstGeom>
          <a:noFill/>
          <a:ln w="19050" cap="flat" cmpd="sng">
            <a:solidFill>
              <a:srgbClr val="434343"/>
            </a:solidFill>
            <a:prstDash val="solid"/>
            <a:round/>
            <a:headEnd type="none" w="lg" len="lg"/>
            <a:tailEnd type="none" w="lg" len="lg"/>
          </a:ln>
        </p:spPr>
      </p:cxnSp>
      <p:cxnSp>
        <p:nvCxnSpPr>
          <p:cNvPr id="706" name="Shape 706"/>
          <p:cNvCxnSpPr/>
          <p:nvPr/>
        </p:nvCxnSpPr>
        <p:spPr>
          <a:xfrm>
            <a:off x="6117300" y="1972125"/>
            <a:ext cx="33599" cy="3996899"/>
          </a:xfrm>
          <a:prstGeom prst="straightConnector1">
            <a:avLst/>
          </a:prstGeom>
          <a:noFill/>
          <a:ln w="19050" cap="flat" cmpd="sng">
            <a:solidFill>
              <a:srgbClr val="434343"/>
            </a:solidFill>
            <a:prstDash val="solid"/>
            <a:round/>
            <a:headEnd type="none" w="lg" len="lg"/>
            <a:tailEnd type="none" w="lg" len="lg"/>
          </a:ln>
        </p:spPr>
      </p:cxnSp>
      <p:sp>
        <p:nvSpPr>
          <p:cNvPr id="707" name="Shape 707"/>
          <p:cNvSpPr txBox="1"/>
          <p:nvPr/>
        </p:nvSpPr>
        <p:spPr>
          <a:xfrm>
            <a:off x="3210825" y="6386275"/>
            <a:ext cx="3917999" cy="471599"/>
          </a:xfrm>
          <a:prstGeom prst="rect">
            <a:avLst/>
          </a:prstGeom>
          <a:noFill/>
          <a:ln>
            <a:noFill/>
          </a:ln>
        </p:spPr>
        <p:txBody>
          <a:bodyPr lIns="0" tIns="0" rIns="0" bIns="0" anchor="t" anchorCtr="0">
            <a:noAutofit/>
          </a:bodyPr>
          <a:lstStyle/>
          <a:p>
            <a:pPr marL="0" marR="0" lvl="0" indent="0" algn="l" rtl="0">
              <a:lnSpc>
                <a:spcPct val="100000"/>
              </a:lnSpc>
              <a:spcBef>
                <a:spcPts val="0"/>
              </a:spcBef>
              <a:spcAft>
                <a:spcPts val="0"/>
              </a:spcAft>
              <a:buClr>
                <a:srgbClr val="37424A"/>
              </a:buClr>
              <a:buSzPct val="25000"/>
              <a:buFont typeface="Arial"/>
              <a:buNone/>
            </a:pPr>
            <a:r>
              <a:rPr lang="en" sz="600" b="1" u="sng">
                <a:solidFill>
                  <a:schemeClr val="hlink"/>
                </a:solidFill>
                <a:hlinkClick r:id="rId3"/>
              </a:rPr>
              <a:t>https://www.youtube.com/watch?feature=player_embedded&amp;v=ZMNilG8dPiM</a:t>
            </a:r>
          </a:p>
          <a:p>
            <a:pPr marL="0" marR="0" lvl="0" indent="0" algn="l" rtl="0">
              <a:lnSpc>
                <a:spcPct val="100000"/>
              </a:lnSpc>
              <a:spcBef>
                <a:spcPts val="0"/>
              </a:spcBef>
              <a:spcAft>
                <a:spcPts val="0"/>
              </a:spcAft>
              <a:buClr>
                <a:srgbClr val="37424A"/>
              </a:buClr>
              <a:buSzPct val="25000"/>
              <a:buFont typeface="Arial"/>
              <a:buNone/>
            </a:pPr>
            <a:r>
              <a:rPr lang="en" sz="600" b="1" u="sng">
                <a:solidFill>
                  <a:schemeClr val="hlink"/>
                </a:solidFill>
                <a:hlinkClick r:id="rId4"/>
              </a:rPr>
              <a:t>www.openshift.com/customers</a:t>
            </a:r>
          </a:p>
          <a:p>
            <a:pPr marL="0" marR="0" lvl="0" indent="0" algn="l" rtl="0">
              <a:lnSpc>
                <a:spcPct val="100000"/>
              </a:lnSpc>
              <a:spcBef>
                <a:spcPts val="0"/>
              </a:spcBef>
              <a:spcAft>
                <a:spcPts val="0"/>
              </a:spcAft>
              <a:buClr>
                <a:srgbClr val="37424A"/>
              </a:buClr>
              <a:buFont typeface="Arial"/>
              <a:buNone/>
            </a:pPr>
            <a:endParaRPr sz="600" b="1"/>
          </a:p>
        </p:txBody>
      </p:sp>
      <p:pic>
        <p:nvPicPr>
          <p:cNvPr id="708" name="Shape 708"/>
          <p:cNvPicPr preferRelativeResize="0"/>
          <p:nvPr/>
        </p:nvPicPr>
        <p:blipFill>
          <a:blip r:embed="rId5">
            <a:alphaModFix/>
          </a:blip>
          <a:stretch>
            <a:fillRect/>
          </a:stretch>
        </p:blipFill>
        <p:spPr>
          <a:xfrm>
            <a:off x="377275" y="1841063"/>
            <a:ext cx="2119800" cy="767241"/>
          </a:xfrm>
          <a:prstGeom prst="rect">
            <a:avLst/>
          </a:prstGeom>
          <a:noFill/>
          <a:ln>
            <a:noFill/>
          </a:ln>
        </p:spPr>
      </p:pic>
      <p:pic>
        <p:nvPicPr>
          <p:cNvPr id="709" name="Shape 709"/>
          <p:cNvPicPr preferRelativeResize="0"/>
          <p:nvPr/>
        </p:nvPicPr>
        <p:blipFill>
          <a:blip r:embed="rId6">
            <a:alphaModFix/>
          </a:blip>
          <a:stretch>
            <a:fillRect/>
          </a:stretch>
        </p:blipFill>
        <p:spPr>
          <a:xfrm>
            <a:off x="3274225" y="1905596"/>
            <a:ext cx="2724150" cy="638175"/>
          </a:xfrm>
          <a:prstGeom prst="rect">
            <a:avLst/>
          </a:prstGeom>
          <a:noFill/>
          <a:ln>
            <a:noFill/>
          </a:ln>
        </p:spPr>
      </p:pic>
      <p:pic>
        <p:nvPicPr>
          <p:cNvPr id="710" name="Shape 710"/>
          <p:cNvPicPr preferRelativeResize="0"/>
          <p:nvPr/>
        </p:nvPicPr>
        <p:blipFill>
          <a:blip r:embed="rId7">
            <a:alphaModFix/>
          </a:blip>
          <a:stretch>
            <a:fillRect/>
          </a:stretch>
        </p:blipFill>
        <p:spPr>
          <a:xfrm>
            <a:off x="6775525" y="1712384"/>
            <a:ext cx="1934599" cy="1024600"/>
          </a:xfrm>
          <a:prstGeom prst="rect">
            <a:avLst/>
          </a:prstGeom>
          <a:noFill/>
          <a:ln>
            <a:noFill/>
          </a:ln>
        </p:spPr>
      </p:pic>
      <p:sp>
        <p:nvSpPr>
          <p:cNvPr id="711" name="Shape 711"/>
          <p:cNvSpPr txBox="1"/>
          <p:nvPr/>
        </p:nvSpPr>
        <p:spPr>
          <a:xfrm>
            <a:off x="6172200" y="2841200"/>
            <a:ext cx="3000000" cy="3280200"/>
          </a:xfrm>
          <a:prstGeom prst="rect">
            <a:avLst/>
          </a:prstGeom>
          <a:noFill/>
          <a:ln>
            <a:noFill/>
          </a:ln>
        </p:spPr>
        <p:txBody>
          <a:bodyPr lIns="91425" tIns="91425" rIns="91425" bIns="91425" anchor="t" anchorCtr="0">
            <a:noAutofit/>
          </a:bodyPr>
          <a:lstStyle/>
          <a:p>
            <a:pPr lvl="0" rtl="0">
              <a:spcBef>
                <a:spcPts val="0"/>
              </a:spcBef>
              <a:buNone/>
            </a:pPr>
            <a:r>
              <a:rPr lang="en" sz="1000">
                <a:solidFill>
                  <a:schemeClr val="dk1"/>
                </a:solidFill>
              </a:rPr>
              <a:t>CHALLENGE</a:t>
            </a:r>
          </a:p>
          <a:p>
            <a:pPr marL="457200" lvl="0" indent="-292100" rtl="0">
              <a:spcBef>
                <a:spcPts val="0"/>
              </a:spcBef>
              <a:buClr>
                <a:schemeClr val="dk1"/>
              </a:buClr>
              <a:buSzPct val="100000"/>
              <a:buChar char="●"/>
            </a:pPr>
            <a:r>
              <a:rPr lang="en" sz="1000">
                <a:solidFill>
                  <a:schemeClr val="dk1"/>
                </a:solidFill>
              </a:rPr>
              <a:t>Cisco IT organization has to support thousand of application developers</a:t>
            </a:r>
          </a:p>
          <a:p>
            <a:pPr marL="457200" lvl="0" indent="-292100" rtl="0">
              <a:spcBef>
                <a:spcPts val="0"/>
              </a:spcBef>
              <a:buClr>
                <a:schemeClr val="dk1"/>
              </a:buClr>
              <a:buSzPct val="100000"/>
              <a:buChar char="●"/>
            </a:pPr>
            <a:r>
              <a:rPr lang="en" sz="1000">
                <a:solidFill>
                  <a:schemeClr val="dk1"/>
                </a:solidFill>
              </a:rPr>
              <a:t>Built out large virtualization farm to provide developer environments (over 15,000 JVMs deployed)</a:t>
            </a:r>
          </a:p>
          <a:p>
            <a:pPr marL="457200" lvl="0" indent="-292100" rtl="0">
              <a:spcBef>
                <a:spcPts val="0"/>
              </a:spcBef>
              <a:buClr>
                <a:schemeClr val="dk1"/>
              </a:buClr>
              <a:buSzPct val="100000"/>
              <a:buChar char="●"/>
            </a:pPr>
            <a:r>
              <a:rPr lang="en" sz="1000">
                <a:solidFill>
                  <a:schemeClr val="dk1"/>
                </a:solidFill>
              </a:rPr>
              <a:t>Needed to improve developer productivity and expand access to new languages/frameworks</a:t>
            </a:r>
          </a:p>
          <a:p>
            <a:pPr rtl="0">
              <a:spcBef>
                <a:spcPts val="0"/>
              </a:spcBef>
              <a:buNone/>
            </a:pPr>
            <a:endParaRPr sz="1000">
              <a:solidFill>
                <a:schemeClr val="dk1"/>
              </a:solidFill>
            </a:endParaRPr>
          </a:p>
          <a:p>
            <a:pPr rtl="0">
              <a:spcBef>
                <a:spcPts val="0"/>
              </a:spcBef>
              <a:buNone/>
            </a:pPr>
            <a:r>
              <a:rPr lang="en" sz="1000">
                <a:solidFill>
                  <a:schemeClr val="dk1"/>
                </a:solidFill>
              </a:rPr>
              <a:t>BENEFITS</a:t>
            </a:r>
          </a:p>
          <a:p>
            <a:pPr marL="457200" lvl="0" indent="-292100" rtl="0">
              <a:lnSpc>
                <a:spcPct val="115000"/>
              </a:lnSpc>
              <a:spcBef>
                <a:spcPts val="0"/>
              </a:spcBef>
              <a:buClr>
                <a:schemeClr val="dk1"/>
              </a:buClr>
              <a:buSzPct val="100000"/>
              <a:buChar char="●"/>
            </a:pPr>
            <a:r>
              <a:rPr lang="en" sz="1000">
                <a:solidFill>
                  <a:schemeClr val="dk1"/>
                </a:solidFill>
              </a:rPr>
              <a:t>Automated provisioning for developers via new Lightweight Application Environment (LAE)</a:t>
            </a:r>
          </a:p>
          <a:p>
            <a:pPr marL="457200" lvl="0" indent="-292100" rtl="0">
              <a:lnSpc>
                <a:spcPct val="115000"/>
              </a:lnSpc>
              <a:spcBef>
                <a:spcPts val="0"/>
              </a:spcBef>
              <a:buClr>
                <a:schemeClr val="dk1"/>
              </a:buClr>
              <a:buSzPct val="100000"/>
              <a:buChar char="●"/>
            </a:pPr>
            <a:r>
              <a:rPr lang="en" sz="1000">
                <a:solidFill>
                  <a:schemeClr val="dk1"/>
                </a:solidFill>
              </a:rPr>
              <a:t>Able to offer standardized stacks for different languages including Java and Node.js</a:t>
            </a:r>
          </a:p>
          <a:p>
            <a:pPr marL="457200" lvl="0" indent="-292100" rtl="0">
              <a:lnSpc>
                <a:spcPct val="115000"/>
              </a:lnSpc>
              <a:spcBef>
                <a:spcPts val="0"/>
              </a:spcBef>
              <a:buClr>
                <a:schemeClr val="dk1"/>
              </a:buClr>
              <a:buSzPct val="100000"/>
              <a:buChar char="●"/>
            </a:pPr>
            <a:r>
              <a:rPr lang="en" sz="1000">
                <a:solidFill>
                  <a:schemeClr val="dk1"/>
                </a:solidFill>
              </a:rPr>
              <a:t>Containers provide better infrastructure utilization and easier to manage operationally</a:t>
            </a:r>
          </a:p>
        </p:txBody>
      </p:sp>
      <p:sp>
        <p:nvSpPr>
          <p:cNvPr id="712" name="Shape 712"/>
          <p:cNvSpPr txBox="1"/>
          <p:nvPr/>
        </p:nvSpPr>
        <p:spPr>
          <a:xfrm>
            <a:off x="3048000" y="2841200"/>
            <a:ext cx="3000000" cy="3280200"/>
          </a:xfrm>
          <a:prstGeom prst="rect">
            <a:avLst/>
          </a:prstGeom>
          <a:noFill/>
          <a:ln>
            <a:noFill/>
          </a:ln>
        </p:spPr>
        <p:txBody>
          <a:bodyPr lIns="91425" tIns="91425" rIns="91425" bIns="91425" anchor="t" anchorCtr="0">
            <a:noAutofit/>
          </a:bodyPr>
          <a:lstStyle/>
          <a:p>
            <a:pPr lvl="0" rtl="0">
              <a:spcBef>
                <a:spcPts val="0"/>
              </a:spcBef>
              <a:buNone/>
            </a:pPr>
            <a:r>
              <a:rPr lang="en" sz="1000">
                <a:solidFill>
                  <a:schemeClr val="dk1"/>
                </a:solidFill>
              </a:rPr>
              <a:t>CHALLENGE</a:t>
            </a:r>
          </a:p>
          <a:p>
            <a:pPr marL="457200" lvl="0" indent="-292100" rtl="0">
              <a:lnSpc>
                <a:spcPct val="120000"/>
              </a:lnSpc>
              <a:spcBef>
                <a:spcPts val="0"/>
              </a:spcBef>
              <a:buClr>
                <a:schemeClr val="dk1"/>
              </a:buClr>
              <a:buSzPct val="100000"/>
              <a:buChar char="●"/>
            </a:pPr>
            <a:r>
              <a:rPr lang="en" sz="1000">
                <a:solidFill>
                  <a:schemeClr val="dk1"/>
                </a:solidFill>
              </a:rPr>
              <a:t>Customers want more on-demand enterprise web &amp; mobile apps</a:t>
            </a:r>
          </a:p>
          <a:p>
            <a:pPr marL="457200" lvl="0" indent="-292100" rtl="0">
              <a:lnSpc>
                <a:spcPct val="120000"/>
              </a:lnSpc>
              <a:spcBef>
                <a:spcPts val="0"/>
              </a:spcBef>
              <a:buClr>
                <a:schemeClr val="dk1"/>
              </a:buClr>
              <a:buSzPct val="100000"/>
              <a:buChar char="●"/>
            </a:pPr>
            <a:r>
              <a:rPr lang="en" sz="1000">
                <a:solidFill>
                  <a:schemeClr val="dk1"/>
                </a:solidFill>
              </a:rPr>
              <a:t>Needed faster time to market for new CA SaaS offerings</a:t>
            </a:r>
          </a:p>
          <a:p>
            <a:pPr marL="457200" lvl="0" indent="-292100" rtl="0">
              <a:lnSpc>
                <a:spcPct val="120000"/>
              </a:lnSpc>
              <a:spcBef>
                <a:spcPts val="0"/>
              </a:spcBef>
              <a:buClr>
                <a:schemeClr val="dk1"/>
              </a:buClr>
              <a:buSzPct val="100000"/>
              <a:buChar char="●"/>
            </a:pPr>
            <a:r>
              <a:rPr lang="en" sz="1000">
                <a:solidFill>
                  <a:schemeClr val="dk1"/>
                </a:solidFill>
              </a:rPr>
              <a:t>Wanted a common platform for multiple product teams to build apps on</a:t>
            </a:r>
          </a:p>
          <a:p>
            <a:pPr lvl="0" rtl="0">
              <a:spcBef>
                <a:spcPts val="0"/>
              </a:spcBef>
              <a:buNone/>
            </a:pPr>
            <a:endParaRPr sz="1000">
              <a:solidFill>
                <a:schemeClr val="dk1"/>
              </a:solidFill>
            </a:endParaRPr>
          </a:p>
          <a:p>
            <a:pPr lvl="0" rtl="0">
              <a:spcBef>
                <a:spcPts val="0"/>
              </a:spcBef>
              <a:buNone/>
            </a:pPr>
            <a:r>
              <a:rPr lang="en" sz="1000">
                <a:solidFill>
                  <a:schemeClr val="dk1"/>
                </a:solidFill>
              </a:rPr>
              <a:t>BENEFITS</a:t>
            </a:r>
          </a:p>
          <a:p>
            <a:pPr marL="457200" lvl="0" indent="-292100" rtl="0">
              <a:lnSpc>
                <a:spcPct val="115000"/>
              </a:lnSpc>
              <a:spcBef>
                <a:spcPts val="0"/>
              </a:spcBef>
              <a:buClr>
                <a:schemeClr val="dk1"/>
              </a:buClr>
              <a:buSzPct val="100000"/>
              <a:buChar char="●"/>
            </a:pPr>
            <a:r>
              <a:rPr lang="en" sz="1000">
                <a:solidFill>
                  <a:schemeClr val="dk1"/>
                </a:solidFill>
              </a:rPr>
              <a:t>Enables product teams to more quickly build, deploy and update apps</a:t>
            </a:r>
          </a:p>
          <a:p>
            <a:pPr marL="457200" lvl="0" indent="-292100" rtl="0">
              <a:lnSpc>
                <a:spcPct val="115000"/>
              </a:lnSpc>
              <a:spcBef>
                <a:spcPts val="0"/>
              </a:spcBef>
              <a:buClr>
                <a:schemeClr val="dk1"/>
              </a:buClr>
              <a:buSzPct val="100000"/>
              <a:buChar char="●"/>
            </a:pPr>
            <a:r>
              <a:rPr lang="en" sz="1000">
                <a:solidFill>
                  <a:schemeClr val="dk1"/>
                </a:solidFill>
              </a:rPr>
              <a:t>Able to experiment and take apps from concept to production faster</a:t>
            </a:r>
          </a:p>
          <a:p>
            <a:pPr marL="457200" lvl="0" indent="-292100" rtl="0">
              <a:lnSpc>
                <a:spcPct val="115000"/>
              </a:lnSpc>
              <a:spcBef>
                <a:spcPts val="0"/>
              </a:spcBef>
              <a:buClr>
                <a:schemeClr val="dk1"/>
              </a:buClr>
              <a:buSzPct val="100000"/>
              <a:buChar char="●"/>
            </a:pPr>
            <a:r>
              <a:rPr lang="en" sz="1000">
                <a:solidFill>
                  <a:schemeClr val="dk1"/>
                </a:solidFill>
              </a:rPr>
              <a:t>Containers provide better utilization of hardware and horizontal scaling</a:t>
            </a:r>
          </a:p>
          <a:p>
            <a:pPr lvl="0" rtl="0">
              <a:lnSpc>
                <a:spcPct val="115000"/>
              </a:lnSpc>
              <a:spcBef>
                <a:spcPts val="0"/>
              </a:spcBef>
              <a:buNone/>
            </a:pPr>
            <a:endParaRPr sz="1000">
              <a:solidFill>
                <a:schemeClr val="dk1"/>
              </a:solidFill>
            </a:endParaRPr>
          </a:p>
        </p:txBody>
      </p:sp>
      <p:sp>
        <p:nvSpPr>
          <p:cNvPr id="713" name="Shape 713"/>
          <p:cNvSpPr txBox="1"/>
          <p:nvPr/>
        </p:nvSpPr>
        <p:spPr>
          <a:xfrm>
            <a:off x="0" y="2841200"/>
            <a:ext cx="3000000" cy="3280200"/>
          </a:xfrm>
          <a:prstGeom prst="rect">
            <a:avLst/>
          </a:prstGeom>
          <a:noFill/>
          <a:ln>
            <a:noFill/>
          </a:ln>
        </p:spPr>
        <p:txBody>
          <a:bodyPr lIns="91425" tIns="91425" rIns="91425" bIns="91425" anchor="t" anchorCtr="0">
            <a:noAutofit/>
          </a:bodyPr>
          <a:lstStyle/>
          <a:p>
            <a:pPr lvl="0" rtl="0">
              <a:spcBef>
                <a:spcPts val="0"/>
              </a:spcBef>
              <a:buNone/>
            </a:pPr>
            <a:r>
              <a:rPr lang="en" sz="1000">
                <a:solidFill>
                  <a:schemeClr val="dk1"/>
                </a:solidFill>
              </a:rPr>
              <a:t>CHALLENGE</a:t>
            </a:r>
          </a:p>
          <a:p>
            <a:pPr marL="457200" lvl="0" indent="-292100" rtl="0">
              <a:lnSpc>
                <a:spcPct val="120000"/>
              </a:lnSpc>
              <a:spcBef>
                <a:spcPts val="0"/>
              </a:spcBef>
              <a:buClr>
                <a:schemeClr val="dk1"/>
              </a:buClr>
              <a:buSzPct val="100000"/>
              <a:buChar char="●"/>
            </a:pPr>
            <a:r>
              <a:rPr lang="en" sz="1000">
                <a:solidFill>
                  <a:schemeClr val="dk1"/>
                </a:solidFill>
              </a:rPr>
              <a:t>Leading financial analytics software provider, with solutions to calculate risk such as FICO credit score</a:t>
            </a:r>
          </a:p>
          <a:p>
            <a:pPr marL="457200" lvl="0" indent="-292100" rtl="0">
              <a:lnSpc>
                <a:spcPct val="120000"/>
              </a:lnSpc>
              <a:spcBef>
                <a:spcPts val="0"/>
              </a:spcBef>
              <a:buClr>
                <a:schemeClr val="dk1"/>
              </a:buClr>
              <a:buSzPct val="100000"/>
              <a:buChar char="●"/>
            </a:pPr>
            <a:r>
              <a:rPr lang="en" sz="1000">
                <a:solidFill>
                  <a:schemeClr val="dk1"/>
                </a:solidFill>
              </a:rPr>
              <a:t>Wanted to expand their business by diversifying their offerings and serving new markets</a:t>
            </a:r>
          </a:p>
          <a:p>
            <a:pPr marL="457200" lvl="0" indent="-292100" rtl="0">
              <a:lnSpc>
                <a:spcPct val="120000"/>
              </a:lnSpc>
              <a:spcBef>
                <a:spcPts val="0"/>
              </a:spcBef>
              <a:buClr>
                <a:schemeClr val="dk1"/>
              </a:buClr>
              <a:buSzPct val="100000"/>
              <a:buChar char="●"/>
            </a:pPr>
            <a:r>
              <a:rPr lang="en" sz="1000">
                <a:solidFill>
                  <a:schemeClr val="dk1"/>
                </a:solidFill>
              </a:rPr>
              <a:t>Decided to build a new FICO Analytics Cloud to enable online access to FICO tools &amp; services</a:t>
            </a:r>
          </a:p>
          <a:p>
            <a:pPr lvl="0" rtl="0">
              <a:spcBef>
                <a:spcPts val="0"/>
              </a:spcBef>
              <a:buNone/>
            </a:pPr>
            <a:endParaRPr sz="1000">
              <a:solidFill>
                <a:schemeClr val="dk1"/>
              </a:solidFill>
            </a:endParaRPr>
          </a:p>
          <a:p>
            <a:pPr lvl="0" rtl="0">
              <a:spcBef>
                <a:spcPts val="0"/>
              </a:spcBef>
              <a:buNone/>
            </a:pPr>
            <a:r>
              <a:rPr lang="en" sz="1000">
                <a:solidFill>
                  <a:schemeClr val="dk1"/>
                </a:solidFill>
              </a:rPr>
              <a:t>BENEFITS</a:t>
            </a:r>
          </a:p>
          <a:p>
            <a:pPr marL="457200" lvl="0" indent="-292100" rtl="0">
              <a:lnSpc>
                <a:spcPct val="115000"/>
              </a:lnSpc>
              <a:spcBef>
                <a:spcPts val="0"/>
              </a:spcBef>
              <a:buClr>
                <a:schemeClr val="dk1"/>
              </a:buClr>
              <a:buSzPct val="100000"/>
              <a:buChar char="●"/>
            </a:pPr>
            <a:r>
              <a:rPr lang="en" sz="1000">
                <a:solidFill>
                  <a:schemeClr val="dk1"/>
                </a:solidFill>
              </a:rPr>
              <a:t>Allows FICO clients to get faster time to value</a:t>
            </a:r>
          </a:p>
          <a:p>
            <a:pPr marL="457200" lvl="0" indent="-292100" rtl="0">
              <a:lnSpc>
                <a:spcPct val="115000"/>
              </a:lnSpc>
              <a:spcBef>
                <a:spcPts val="0"/>
              </a:spcBef>
              <a:buClr>
                <a:schemeClr val="dk1"/>
              </a:buClr>
              <a:buSzPct val="100000"/>
              <a:buChar char="●"/>
            </a:pPr>
            <a:r>
              <a:rPr lang="en" sz="1000">
                <a:solidFill>
                  <a:schemeClr val="dk1"/>
                </a:solidFill>
              </a:rPr>
              <a:t>Improved IT operational efficiency</a:t>
            </a:r>
          </a:p>
          <a:p>
            <a:pPr marL="457200" lvl="0" indent="-292100" rtl="0">
              <a:lnSpc>
                <a:spcPct val="115000"/>
              </a:lnSpc>
              <a:spcBef>
                <a:spcPts val="0"/>
              </a:spcBef>
              <a:buClr>
                <a:schemeClr val="dk1"/>
              </a:buClr>
              <a:buSzPct val="100000"/>
              <a:buChar char="●"/>
            </a:pPr>
            <a:r>
              <a:rPr lang="en" sz="1000">
                <a:solidFill>
                  <a:schemeClr val="dk1"/>
                </a:solidFill>
              </a:rPr>
              <a:t>OpenShift also provides an embedded solution for on-premise platform delivery</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8"/>
                                        </p:tgtEl>
                                        <p:attrNameLst>
                                          <p:attrName>style.visibility</p:attrName>
                                        </p:attrNameLst>
                                      </p:cBhvr>
                                      <p:to>
                                        <p:strVal val="visible"/>
                                      </p:to>
                                    </p:set>
                                    <p:animEffect transition="in" filter="fade">
                                      <p:cBhvr>
                                        <p:cTn id="7" dur="1000"/>
                                        <p:tgtEl>
                                          <p:spTgt spid="708"/>
                                        </p:tgtEl>
                                      </p:cBhvr>
                                    </p:animEffect>
                                  </p:childTnLst>
                                </p:cTn>
                              </p:par>
                              <p:par>
                                <p:cTn id="8" presetID="10" presetClass="entr" presetSubtype="0" fill="hold" nodeType="withEffect">
                                  <p:stCondLst>
                                    <p:cond delay="0"/>
                                  </p:stCondLst>
                                  <p:childTnLst>
                                    <p:set>
                                      <p:cBhvr>
                                        <p:cTn id="9" dur="1" fill="hold">
                                          <p:stCondLst>
                                            <p:cond delay="0"/>
                                          </p:stCondLst>
                                        </p:cTn>
                                        <p:tgtEl>
                                          <p:spTgt spid="713"/>
                                        </p:tgtEl>
                                        <p:attrNameLst>
                                          <p:attrName>style.visibility</p:attrName>
                                        </p:attrNameLst>
                                      </p:cBhvr>
                                      <p:to>
                                        <p:strVal val="visible"/>
                                      </p:to>
                                    </p:set>
                                    <p:animEffect transition="in" filter="fade">
                                      <p:cBhvr>
                                        <p:cTn id="10" dur="1000"/>
                                        <p:tgtEl>
                                          <p:spTgt spid="7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05"/>
                                        </p:tgtEl>
                                        <p:attrNameLst>
                                          <p:attrName>style.visibility</p:attrName>
                                        </p:attrNameLst>
                                      </p:cBhvr>
                                      <p:to>
                                        <p:strVal val="visible"/>
                                      </p:to>
                                    </p:set>
                                    <p:animEffect transition="in" filter="fade">
                                      <p:cBhvr>
                                        <p:cTn id="15" dur="1000"/>
                                        <p:tgtEl>
                                          <p:spTgt spid="705"/>
                                        </p:tgtEl>
                                      </p:cBhvr>
                                    </p:animEffect>
                                  </p:childTnLst>
                                </p:cTn>
                              </p:par>
                              <p:par>
                                <p:cTn id="16" presetID="10" presetClass="entr" presetSubtype="0" fill="hold" nodeType="withEffect">
                                  <p:stCondLst>
                                    <p:cond delay="0"/>
                                  </p:stCondLst>
                                  <p:childTnLst>
                                    <p:set>
                                      <p:cBhvr>
                                        <p:cTn id="17" dur="1" fill="hold">
                                          <p:stCondLst>
                                            <p:cond delay="0"/>
                                          </p:stCondLst>
                                        </p:cTn>
                                        <p:tgtEl>
                                          <p:spTgt spid="709"/>
                                        </p:tgtEl>
                                        <p:attrNameLst>
                                          <p:attrName>style.visibility</p:attrName>
                                        </p:attrNameLst>
                                      </p:cBhvr>
                                      <p:to>
                                        <p:strVal val="visible"/>
                                      </p:to>
                                    </p:set>
                                    <p:animEffect transition="in" filter="fade">
                                      <p:cBhvr>
                                        <p:cTn id="18" dur="1000"/>
                                        <p:tgtEl>
                                          <p:spTgt spid="709"/>
                                        </p:tgtEl>
                                      </p:cBhvr>
                                    </p:animEffect>
                                  </p:childTnLst>
                                </p:cTn>
                              </p:par>
                              <p:par>
                                <p:cTn id="19" presetID="10" presetClass="entr" presetSubtype="0" fill="hold" nodeType="withEffect">
                                  <p:stCondLst>
                                    <p:cond delay="0"/>
                                  </p:stCondLst>
                                  <p:childTnLst>
                                    <p:set>
                                      <p:cBhvr>
                                        <p:cTn id="20" dur="1" fill="hold">
                                          <p:stCondLst>
                                            <p:cond delay="0"/>
                                          </p:stCondLst>
                                        </p:cTn>
                                        <p:tgtEl>
                                          <p:spTgt spid="712"/>
                                        </p:tgtEl>
                                        <p:attrNameLst>
                                          <p:attrName>style.visibility</p:attrName>
                                        </p:attrNameLst>
                                      </p:cBhvr>
                                      <p:to>
                                        <p:strVal val="visible"/>
                                      </p:to>
                                    </p:set>
                                    <p:animEffect transition="in" filter="fade">
                                      <p:cBhvr>
                                        <p:cTn id="21" dur="1000"/>
                                        <p:tgtEl>
                                          <p:spTgt spid="7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06"/>
                                        </p:tgtEl>
                                        <p:attrNameLst>
                                          <p:attrName>style.visibility</p:attrName>
                                        </p:attrNameLst>
                                      </p:cBhvr>
                                      <p:to>
                                        <p:strVal val="visible"/>
                                      </p:to>
                                    </p:set>
                                    <p:animEffect transition="in" filter="fade">
                                      <p:cBhvr>
                                        <p:cTn id="26" dur="1000"/>
                                        <p:tgtEl>
                                          <p:spTgt spid="706"/>
                                        </p:tgtEl>
                                      </p:cBhvr>
                                    </p:animEffect>
                                  </p:childTnLst>
                                </p:cTn>
                              </p:par>
                              <p:par>
                                <p:cTn id="27" presetID="10" presetClass="entr" presetSubtype="0" fill="hold" nodeType="withEffect">
                                  <p:stCondLst>
                                    <p:cond delay="0"/>
                                  </p:stCondLst>
                                  <p:childTnLst>
                                    <p:set>
                                      <p:cBhvr>
                                        <p:cTn id="28" dur="1" fill="hold">
                                          <p:stCondLst>
                                            <p:cond delay="0"/>
                                          </p:stCondLst>
                                        </p:cTn>
                                        <p:tgtEl>
                                          <p:spTgt spid="710"/>
                                        </p:tgtEl>
                                        <p:attrNameLst>
                                          <p:attrName>style.visibility</p:attrName>
                                        </p:attrNameLst>
                                      </p:cBhvr>
                                      <p:to>
                                        <p:strVal val="visible"/>
                                      </p:to>
                                    </p:set>
                                    <p:animEffect transition="in" filter="fade">
                                      <p:cBhvr>
                                        <p:cTn id="29" dur="1000"/>
                                        <p:tgtEl>
                                          <p:spTgt spid="710"/>
                                        </p:tgtEl>
                                      </p:cBhvr>
                                    </p:animEffect>
                                  </p:childTnLst>
                                </p:cTn>
                              </p:par>
                              <p:par>
                                <p:cTn id="30" presetID="10" presetClass="entr" presetSubtype="0" fill="hold" nodeType="withEffect">
                                  <p:stCondLst>
                                    <p:cond delay="0"/>
                                  </p:stCondLst>
                                  <p:childTnLst>
                                    <p:set>
                                      <p:cBhvr>
                                        <p:cTn id="31" dur="1" fill="hold">
                                          <p:stCondLst>
                                            <p:cond delay="0"/>
                                          </p:stCondLst>
                                        </p:cTn>
                                        <p:tgtEl>
                                          <p:spTgt spid="711"/>
                                        </p:tgtEl>
                                        <p:attrNameLst>
                                          <p:attrName>style.visibility</p:attrName>
                                        </p:attrNameLst>
                                      </p:cBhvr>
                                      <p:to>
                                        <p:strVal val="visible"/>
                                      </p:to>
                                    </p:set>
                                    <p:animEffect transition="in" filter="fade">
                                      <p:cBhvr>
                                        <p:cTn id="32" dur="1000"/>
                                        <p:tgtEl>
                                          <p:spTgt spid="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7"/>
        <p:cNvGrpSpPr/>
        <p:nvPr/>
      </p:nvGrpSpPr>
      <p:grpSpPr>
        <a:xfrm>
          <a:off x="0" y="0"/>
          <a:ext cx="0" cy="0"/>
          <a:chOff x="0" y="0"/>
          <a:chExt cx="0" cy="0"/>
        </a:xfrm>
      </p:grpSpPr>
      <p:sp>
        <p:nvSpPr>
          <p:cNvPr id="718" name="Shape 718"/>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600"/>
              <a:t>THE CHALLENGE</a:t>
            </a:r>
          </a:p>
        </p:txBody>
      </p:sp>
      <p:sp>
        <p:nvSpPr>
          <p:cNvPr id="719" name="Shape 719"/>
          <p:cNvSpPr txBox="1">
            <a:spLocks noGrp="1"/>
          </p:cNvSpPr>
          <p:nvPr>
            <p:ph type="title" idx="2"/>
          </p:nvPr>
        </p:nvSpPr>
        <p:spPr>
          <a:xfrm>
            <a:off x="685801" y="1463400"/>
            <a:ext cx="7772400" cy="292799"/>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ENABLING DEVOPS IN A BI-MODAL WORLD</a:t>
            </a:r>
          </a:p>
        </p:txBody>
      </p:sp>
      <p:pic>
        <p:nvPicPr>
          <p:cNvPr id="720" name="Shape 720"/>
          <p:cNvPicPr preferRelativeResize="0"/>
          <p:nvPr/>
        </p:nvPicPr>
        <p:blipFill>
          <a:blip r:embed="rId3">
            <a:alphaModFix/>
          </a:blip>
          <a:stretch>
            <a:fillRect/>
          </a:stretch>
        </p:blipFill>
        <p:spPr>
          <a:xfrm>
            <a:off x="3430962" y="4366109"/>
            <a:ext cx="1019588" cy="456401"/>
          </a:xfrm>
          <a:prstGeom prst="rect">
            <a:avLst/>
          </a:prstGeom>
          <a:noFill/>
          <a:ln>
            <a:noFill/>
          </a:ln>
        </p:spPr>
      </p:pic>
      <p:pic>
        <p:nvPicPr>
          <p:cNvPr id="721" name="Shape 721"/>
          <p:cNvPicPr preferRelativeResize="0"/>
          <p:nvPr/>
        </p:nvPicPr>
        <p:blipFill>
          <a:blip r:embed="rId4">
            <a:alphaModFix/>
          </a:blip>
          <a:stretch>
            <a:fillRect/>
          </a:stretch>
        </p:blipFill>
        <p:spPr>
          <a:xfrm>
            <a:off x="3446451" y="3953734"/>
            <a:ext cx="300888" cy="310400"/>
          </a:xfrm>
          <a:prstGeom prst="rect">
            <a:avLst/>
          </a:prstGeom>
          <a:noFill/>
          <a:ln>
            <a:noFill/>
          </a:ln>
        </p:spPr>
      </p:pic>
      <p:pic>
        <p:nvPicPr>
          <p:cNvPr id="722" name="Shape 722"/>
          <p:cNvPicPr preferRelativeResize="0"/>
          <p:nvPr/>
        </p:nvPicPr>
        <p:blipFill>
          <a:blip r:embed="rId4">
            <a:alphaModFix/>
          </a:blip>
          <a:stretch>
            <a:fillRect/>
          </a:stretch>
        </p:blipFill>
        <p:spPr>
          <a:xfrm>
            <a:off x="3784500" y="3953734"/>
            <a:ext cx="300888" cy="310400"/>
          </a:xfrm>
          <a:prstGeom prst="rect">
            <a:avLst/>
          </a:prstGeom>
          <a:noFill/>
          <a:ln>
            <a:noFill/>
          </a:ln>
        </p:spPr>
      </p:pic>
      <p:pic>
        <p:nvPicPr>
          <p:cNvPr id="723" name="Shape 723"/>
          <p:cNvPicPr preferRelativeResize="0"/>
          <p:nvPr/>
        </p:nvPicPr>
        <p:blipFill>
          <a:blip r:embed="rId4">
            <a:alphaModFix/>
          </a:blip>
          <a:stretch>
            <a:fillRect/>
          </a:stretch>
        </p:blipFill>
        <p:spPr>
          <a:xfrm>
            <a:off x="4122549" y="3953734"/>
            <a:ext cx="300888" cy="310400"/>
          </a:xfrm>
          <a:prstGeom prst="rect">
            <a:avLst/>
          </a:prstGeom>
          <a:noFill/>
          <a:ln>
            <a:noFill/>
          </a:ln>
        </p:spPr>
      </p:pic>
      <p:pic>
        <p:nvPicPr>
          <p:cNvPr id="724" name="Shape 724"/>
          <p:cNvPicPr preferRelativeResize="0"/>
          <p:nvPr/>
        </p:nvPicPr>
        <p:blipFill>
          <a:blip r:embed="rId5">
            <a:alphaModFix/>
          </a:blip>
          <a:stretch>
            <a:fillRect/>
          </a:stretch>
        </p:blipFill>
        <p:spPr>
          <a:xfrm>
            <a:off x="4939611" y="4320900"/>
            <a:ext cx="817533" cy="566304"/>
          </a:xfrm>
          <a:prstGeom prst="rect">
            <a:avLst/>
          </a:prstGeom>
          <a:noFill/>
          <a:ln>
            <a:noFill/>
          </a:ln>
        </p:spPr>
      </p:pic>
      <p:sp>
        <p:nvSpPr>
          <p:cNvPr id="725" name="Shape 725"/>
          <p:cNvSpPr txBox="1">
            <a:spLocks noGrp="1"/>
          </p:cNvSpPr>
          <p:nvPr>
            <p:ph type="ctrTitle" idx="3"/>
          </p:nvPr>
        </p:nvSpPr>
        <p:spPr>
          <a:xfrm>
            <a:off x="3349674"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Virtual</a:t>
            </a:r>
          </a:p>
        </p:txBody>
      </p:sp>
      <p:sp>
        <p:nvSpPr>
          <p:cNvPr id="726" name="Shape 726"/>
          <p:cNvSpPr txBox="1">
            <a:spLocks noGrp="1"/>
          </p:cNvSpPr>
          <p:nvPr>
            <p:ph type="ctrTitle" idx="4"/>
          </p:nvPr>
        </p:nvSpPr>
        <p:spPr>
          <a:xfrm>
            <a:off x="4997471"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Private</a:t>
            </a:r>
          </a:p>
        </p:txBody>
      </p:sp>
      <p:sp>
        <p:nvSpPr>
          <p:cNvPr id="727" name="Shape 727"/>
          <p:cNvSpPr txBox="1">
            <a:spLocks noGrp="1"/>
          </p:cNvSpPr>
          <p:nvPr>
            <p:ph type="ctrTitle" idx="5"/>
          </p:nvPr>
        </p:nvSpPr>
        <p:spPr>
          <a:xfrm>
            <a:off x="1786496"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Physical</a:t>
            </a:r>
          </a:p>
        </p:txBody>
      </p:sp>
      <p:pic>
        <p:nvPicPr>
          <p:cNvPr id="728" name="Shape 728"/>
          <p:cNvPicPr preferRelativeResize="0"/>
          <p:nvPr/>
        </p:nvPicPr>
        <p:blipFill>
          <a:blip r:embed="rId6">
            <a:alphaModFix/>
          </a:blip>
          <a:stretch>
            <a:fillRect/>
          </a:stretch>
        </p:blipFill>
        <p:spPr>
          <a:xfrm>
            <a:off x="6076117" y="4291968"/>
            <a:ext cx="817526" cy="566307"/>
          </a:xfrm>
          <a:prstGeom prst="rect">
            <a:avLst/>
          </a:prstGeom>
          <a:noFill/>
          <a:ln>
            <a:noFill/>
          </a:ln>
        </p:spPr>
      </p:pic>
      <p:sp>
        <p:nvSpPr>
          <p:cNvPr id="729" name="Shape 729"/>
          <p:cNvSpPr txBox="1">
            <a:spLocks noGrp="1"/>
          </p:cNvSpPr>
          <p:nvPr>
            <p:ph type="ctrTitle" idx="6"/>
          </p:nvPr>
        </p:nvSpPr>
        <p:spPr>
          <a:xfrm>
            <a:off x="6149683"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Public</a:t>
            </a:r>
          </a:p>
        </p:txBody>
      </p:sp>
      <p:pic>
        <p:nvPicPr>
          <p:cNvPr id="730" name="Shape 730"/>
          <p:cNvPicPr preferRelativeResize="0"/>
          <p:nvPr/>
        </p:nvPicPr>
        <p:blipFill>
          <a:blip r:embed="rId4">
            <a:alphaModFix/>
          </a:blip>
          <a:stretch>
            <a:fillRect/>
          </a:stretch>
        </p:blipFill>
        <p:spPr>
          <a:xfrm>
            <a:off x="6001791" y="3928054"/>
            <a:ext cx="300888" cy="310400"/>
          </a:xfrm>
          <a:prstGeom prst="rect">
            <a:avLst/>
          </a:prstGeom>
          <a:noFill/>
          <a:ln>
            <a:noFill/>
          </a:ln>
        </p:spPr>
      </p:pic>
      <p:pic>
        <p:nvPicPr>
          <p:cNvPr id="731" name="Shape 731"/>
          <p:cNvPicPr preferRelativeResize="0"/>
          <p:nvPr/>
        </p:nvPicPr>
        <p:blipFill>
          <a:blip r:embed="rId7">
            <a:alphaModFix/>
          </a:blip>
          <a:stretch>
            <a:fillRect/>
          </a:stretch>
        </p:blipFill>
        <p:spPr>
          <a:xfrm>
            <a:off x="2627527" y="4366108"/>
            <a:ext cx="369887" cy="456402"/>
          </a:xfrm>
          <a:prstGeom prst="rect">
            <a:avLst/>
          </a:prstGeom>
          <a:noFill/>
          <a:ln>
            <a:noFill/>
          </a:ln>
        </p:spPr>
      </p:pic>
      <p:pic>
        <p:nvPicPr>
          <p:cNvPr id="732" name="Shape 732"/>
          <p:cNvPicPr preferRelativeResize="0"/>
          <p:nvPr/>
        </p:nvPicPr>
        <p:blipFill>
          <a:blip r:embed="rId7">
            <a:alphaModFix/>
          </a:blip>
          <a:stretch>
            <a:fillRect/>
          </a:stretch>
        </p:blipFill>
        <p:spPr>
          <a:xfrm>
            <a:off x="2222259" y="4366108"/>
            <a:ext cx="369887" cy="456402"/>
          </a:xfrm>
          <a:prstGeom prst="rect">
            <a:avLst/>
          </a:prstGeom>
          <a:noFill/>
          <a:ln>
            <a:noFill/>
          </a:ln>
        </p:spPr>
      </p:pic>
      <p:pic>
        <p:nvPicPr>
          <p:cNvPr id="733" name="Shape 733"/>
          <p:cNvPicPr preferRelativeResize="0"/>
          <p:nvPr/>
        </p:nvPicPr>
        <p:blipFill>
          <a:blip r:embed="rId7">
            <a:alphaModFix/>
          </a:blip>
          <a:stretch>
            <a:fillRect/>
          </a:stretch>
        </p:blipFill>
        <p:spPr>
          <a:xfrm>
            <a:off x="1816991" y="4366108"/>
            <a:ext cx="369887" cy="456402"/>
          </a:xfrm>
          <a:prstGeom prst="rect">
            <a:avLst/>
          </a:prstGeom>
          <a:noFill/>
          <a:ln>
            <a:noFill/>
          </a:ln>
        </p:spPr>
      </p:pic>
      <p:pic>
        <p:nvPicPr>
          <p:cNvPr id="734" name="Shape 734"/>
          <p:cNvPicPr preferRelativeResize="0"/>
          <p:nvPr/>
        </p:nvPicPr>
        <p:blipFill>
          <a:blip r:embed="rId4">
            <a:alphaModFix/>
          </a:blip>
          <a:stretch>
            <a:fillRect/>
          </a:stretch>
        </p:blipFill>
        <p:spPr>
          <a:xfrm>
            <a:off x="1895881" y="3953734"/>
            <a:ext cx="300888" cy="310400"/>
          </a:xfrm>
          <a:prstGeom prst="rect">
            <a:avLst/>
          </a:prstGeom>
          <a:noFill/>
          <a:ln>
            <a:noFill/>
          </a:ln>
        </p:spPr>
      </p:pic>
      <p:pic>
        <p:nvPicPr>
          <p:cNvPr id="735" name="Shape 735"/>
          <p:cNvPicPr preferRelativeResize="0"/>
          <p:nvPr/>
        </p:nvPicPr>
        <p:blipFill>
          <a:blip r:embed="rId4">
            <a:alphaModFix/>
          </a:blip>
          <a:stretch>
            <a:fillRect/>
          </a:stretch>
        </p:blipFill>
        <p:spPr>
          <a:xfrm>
            <a:off x="2233930" y="3953734"/>
            <a:ext cx="300888" cy="310400"/>
          </a:xfrm>
          <a:prstGeom prst="rect">
            <a:avLst/>
          </a:prstGeom>
          <a:noFill/>
          <a:ln>
            <a:noFill/>
          </a:ln>
        </p:spPr>
      </p:pic>
      <p:pic>
        <p:nvPicPr>
          <p:cNvPr id="736" name="Shape 736"/>
          <p:cNvPicPr preferRelativeResize="0"/>
          <p:nvPr/>
        </p:nvPicPr>
        <p:blipFill>
          <a:blip r:embed="rId4">
            <a:alphaModFix/>
          </a:blip>
          <a:stretch>
            <a:fillRect/>
          </a:stretch>
        </p:blipFill>
        <p:spPr>
          <a:xfrm>
            <a:off x="2571979" y="3953734"/>
            <a:ext cx="300888" cy="310400"/>
          </a:xfrm>
          <a:prstGeom prst="rect">
            <a:avLst/>
          </a:prstGeom>
          <a:noFill/>
          <a:ln>
            <a:noFill/>
          </a:ln>
        </p:spPr>
      </p:pic>
      <p:pic>
        <p:nvPicPr>
          <p:cNvPr id="737" name="Shape 737"/>
          <p:cNvPicPr preferRelativeResize="0"/>
          <p:nvPr/>
        </p:nvPicPr>
        <p:blipFill>
          <a:blip r:embed="rId4">
            <a:alphaModFix/>
          </a:blip>
          <a:stretch>
            <a:fillRect/>
          </a:stretch>
        </p:blipFill>
        <p:spPr>
          <a:xfrm>
            <a:off x="6349404" y="3929429"/>
            <a:ext cx="300888" cy="310400"/>
          </a:xfrm>
          <a:prstGeom prst="rect">
            <a:avLst/>
          </a:prstGeom>
          <a:noFill/>
          <a:ln>
            <a:noFill/>
          </a:ln>
        </p:spPr>
      </p:pic>
      <p:pic>
        <p:nvPicPr>
          <p:cNvPr id="738" name="Shape 738"/>
          <p:cNvPicPr preferRelativeResize="0"/>
          <p:nvPr/>
        </p:nvPicPr>
        <p:blipFill>
          <a:blip r:embed="rId4">
            <a:alphaModFix/>
          </a:blip>
          <a:stretch>
            <a:fillRect/>
          </a:stretch>
        </p:blipFill>
        <p:spPr>
          <a:xfrm>
            <a:off x="6697029" y="3929429"/>
            <a:ext cx="300888" cy="310400"/>
          </a:xfrm>
          <a:prstGeom prst="rect">
            <a:avLst/>
          </a:prstGeom>
          <a:noFill/>
          <a:ln>
            <a:noFill/>
          </a:ln>
        </p:spPr>
      </p:pic>
      <p:sp>
        <p:nvSpPr>
          <p:cNvPr id="739" name="Shape 739"/>
          <p:cNvSpPr/>
          <p:nvPr/>
        </p:nvSpPr>
        <p:spPr>
          <a:xfrm>
            <a:off x="2069850" y="424980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740" name="Shape 740"/>
          <p:cNvSpPr txBox="1">
            <a:spLocks noGrp="1"/>
          </p:cNvSpPr>
          <p:nvPr>
            <p:ph type="ctrTitle" idx="7"/>
          </p:nvPr>
        </p:nvSpPr>
        <p:spPr>
          <a:xfrm>
            <a:off x="2069850" y="433422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LESS COMPLEX</a:t>
            </a:r>
          </a:p>
        </p:txBody>
      </p:sp>
      <p:sp>
        <p:nvSpPr>
          <p:cNvPr id="741" name="Shape 741"/>
          <p:cNvSpPr/>
          <p:nvPr/>
        </p:nvSpPr>
        <p:spPr>
          <a:xfrm>
            <a:off x="4649400" y="36892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742" name="Shape 742"/>
          <p:cNvSpPr txBox="1">
            <a:spLocks noGrp="1"/>
          </p:cNvSpPr>
          <p:nvPr>
            <p:ph type="ctrTitle" idx="8"/>
          </p:nvPr>
        </p:nvSpPr>
        <p:spPr>
          <a:xfrm>
            <a:off x="4649400" y="37736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AGILITY</a:t>
            </a:r>
          </a:p>
        </p:txBody>
      </p:sp>
      <p:sp>
        <p:nvSpPr>
          <p:cNvPr id="743" name="Shape 743"/>
          <p:cNvSpPr/>
          <p:nvPr/>
        </p:nvSpPr>
        <p:spPr>
          <a:xfrm>
            <a:off x="4649400" y="42988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744" name="Shape 744"/>
          <p:cNvSpPr txBox="1">
            <a:spLocks noGrp="1"/>
          </p:cNvSpPr>
          <p:nvPr>
            <p:ph type="ctrTitle" idx="9"/>
          </p:nvPr>
        </p:nvSpPr>
        <p:spPr>
          <a:xfrm>
            <a:off x="4649400" y="43832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SCALABILITY</a:t>
            </a:r>
          </a:p>
        </p:txBody>
      </p:sp>
      <p:sp>
        <p:nvSpPr>
          <p:cNvPr id="745" name="Shape 745"/>
          <p:cNvSpPr/>
          <p:nvPr/>
        </p:nvSpPr>
        <p:spPr>
          <a:xfrm>
            <a:off x="2069850" y="368925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746" name="Shape 746"/>
          <p:cNvSpPr txBox="1">
            <a:spLocks noGrp="1"/>
          </p:cNvSpPr>
          <p:nvPr>
            <p:ph type="ctrTitle" idx="13"/>
          </p:nvPr>
        </p:nvSpPr>
        <p:spPr>
          <a:xfrm>
            <a:off x="2069850" y="37736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RELEVANCE</a:t>
            </a:r>
          </a:p>
        </p:txBody>
      </p:sp>
      <p:sp>
        <p:nvSpPr>
          <p:cNvPr id="747" name="Shape 747"/>
          <p:cNvSpPr/>
          <p:nvPr/>
        </p:nvSpPr>
        <p:spPr>
          <a:xfrm>
            <a:off x="234625" y="3691237"/>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748" name="Shape 748"/>
          <p:cNvSpPr txBox="1">
            <a:spLocks noGrp="1"/>
          </p:cNvSpPr>
          <p:nvPr>
            <p:ph type="ctrTitle" idx="14"/>
          </p:nvPr>
        </p:nvSpPr>
        <p:spPr>
          <a:xfrm>
            <a:off x="234625" y="3775662"/>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ACCELERATE DELIVERY</a:t>
            </a:r>
          </a:p>
        </p:txBody>
      </p:sp>
      <p:sp>
        <p:nvSpPr>
          <p:cNvPr id="749" name="Shape 749"/>
          <p:cNvSpPr/>
          <p:nvPr/>
        </p:nvSpPr>
        <p:spPr>
          <a:xfrm>
            <a:off x="234625" y="4259750"/>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750" name="Shape 750"/>
          <p:cNvSpPr txBox="1">
            <a:spLocks noGrp="1"/>
          </p:cNvSpPr>
          <p:nvPr>
            <p:ph type="ctrTitle" idx="15"/>
          </p:nvPr>
        </p:nvSpPr>
        <p:spPr>
          <a:xfrm>
            <a:off x="234625" y="43441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OPTIMIZE IT</a:t>
            </a:r>
          </a:p>
        </p:txBody>
      </p:sp>
      <p:sp>
        <p:nvSpPr>
          <p:cNvPr id="751" name="Shape 751"/>
          <p:cNvSpPr/>
          <p:nvPr/>
        </p:nvSpPr>
        <p:spPr>
          <a:xfrm>
            <a:off x="6302825" y="3668575"/>
            <a:ext cx="2841299" cy="5097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752" name="Shape 752"/>
          <p:cNvSpPr txBox="1">
            <a:spLocks noGrp="1"/>
          </p:cNvSpPr>
          <p:nvPr>
            <p:ph type="ctrTitle" idx="16"/>
          </p:nvPr>
        </p:nvSpPr>
        <p:spPr>
          <a:xfrm>
            <a:off x="6302825" y="375302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MODERNIZE DEVELOPMENT </a:t>
            </a:r>
          </a:p>
          <a:p>
            <a:pPr marL="17462" marR="0" lvl="0" indent="-4762" algn="ctr" rtl="0">
              <a:lnSpc>
                <a:spcPct val="100000"/>
              </a:lnSpc>
              <a:spcBef>
                <a:spcPts val="0"/>
              </a:spcBef>
              <a:spcAft>
                <a:spcPts val="0"/>
              </a:spcAft>
              <a:buClr>
                <a:srgbClr val="000000"/>
              </a:buClr>
              <a:buSzPct val="25000"/>
              <a:buFont typeface="Arial"/>
              <a:buNone/>
            </a:pPr>
            <a:r>
              <a:rPr lang="en" sz="1200" b="1"/>
              <a:t>AND OPERATIONS</a:t>
            </a:r>
          </a:p>
        </p:txBody>
      </p:sp>
      <p:sp>
        <p:nvSpPr>
          <p:cNvPr id="753" name="Shape 753"/>
          <p:cNvSpPr/>
          <p:nvPr/>
        </p:nvSpPr>
        <p:spPr>
          <a:xfrm>
            <a:off x="6302691" y="4299850"/>
            <a:ext cx="2841299" cy="486900"/>
          </a:xfrm>
          <a:prstGeom prst="rect">
            <a:avLst/>
          </a:prstGeom>
          <a:solidFill>
            <a:schemeClr val="accent1"/>
          </a:solidFill>
          <a:ln>
            <a:noFill/>
          </a:ln>
        </p:spPr>
        <p:txBody>
          <a:bodyPr lIns="91425" tIns="91425" rIns="91425" bIns="91425" anchor="ctr" anchorCtr="0">
            <a:noAutofit/>
          </a:bodyPr>
          <a:lstStyle/>
          <a:p>
            <a:pPr lvl="0" rtl="0">
              <a:spcBef>
                <a:spcPts val="0"/>
              </a:spcBef>
              <a:buNone/>
            </a:pPr>
            <a:endParaRPr b="1"/>
          </a:p>
        </p:txBody>
      </p:sp>
      <p:sp>
        <p:nvSpPr>
          <p:cNvPr id="754" name="Shape 754"/>
          <p:cNvSpPr txBox="1">
            <a:spLocks noGrp="1"/>
          </p:cNvSpPr>
          <p:nvPr>
            <p:ph type="ctrTitle" idx="17"/>
          </p:nvPr>
        </p:nvSpPr>
        <p:spPr>
          <a:xfrm>
            <a:off x="6302675" y="438427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DELIVER CLOUD INFRASTRUCTURE </a:t>
            </a:r>
          </a:p>
          <a:p>
            <a:pPr marL="17462" marR="0" lvl="0" indent="-4762" algn="ctr" rtl="0">
              <a:lnSpc>
                <a:spcPct val="100000"/>
              </a:lnSpc>
              <a:spcBef>
                <a:spcPts val="0"/>
              </a:spcBef>
              <a:spcAft>
                <a:spcPts val="0"/>
              </a:spcAft>
              <a:buClr>
                <a:srgbClr val="000000"/>
              </a:buClr>
              <a:buSzPct val="25000"/>
              <a:buFont typeface="Arial"/>
              <a:buNone/>
            </a:pPr>
            <a:r>
              <a:rPr lang="en" sz="1200" b="1"/>
              <a:t>AND APPLICATIONS</a:t>
            </a:r>
          </a:p>
        </p:txBody>
      </p:sp>
      <p:sp>
        <p:nvSpPr>
          <p:cNvPr id="755" name="Shape 755"/>
          <p:cNvSpPr/>
          <p:nvPr/>
        </p:nvSpPr>
        <p:spPr>
          <a:xfrm>
            <a:off x="237025" y="2279375"/>
            <a:ext cx="40611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Self-Service</a:t>
            </a:r>
          </a:p>
          <a:p>
            <a:pPr lvl="0" rtl="0">
              <a:spcBef>
                <a:spcPts val="0"/>
              </a:spcBef>
              <a:buClr>
                <a:schemeClr val="dk1"/>
              </a:buClr>
              <a:buFont typeface="Arial"/>
              <a:buNone/>
            </a:pPr>
            <a:endParaRPr sz="900">
              <a:solidFill>
                <a:schemeClr val="lt1"/>
              </a:solidFill>
            </a:endParaRPr>
          </a:p>
          <a:p>
            <a:pPr lvl="0" rtl="0">
              <a:spcBef>
                <a:spcPts val="0"/>
              </a:spcBef>
              <a:buNone/>
            </a:pPr>
            <a:r>
              <a:rPr lang="en" sz="900">
                <a:solidFill>
                  <a:schemeClr val="lt1"/>
                </a:solidFill>
              </a:rPr>
              <a:t>Automation</a:t>
            </a:r>
          </a:p>
          <a:p>
            <a:pPr lvl="0" rtl="0">
              <a:spcBef>
                <a:spcPts val="0"/>
              </a:spcBef>
              <a:buNone/>
            </a:pPr>
            <a:endParaRPr sz="900">
              <a:solidFill>
                <a:schemeClr val="lt1"/>
              </a:solidFill>
            </a:endParaRPr>
          </a:p>
          <a:p>
            <a:pPr lvl="0" rtl="0">
              <a:spcBef>
                <a:spcPts val="0"/>
              </a:spcBef>
              <a:buNone/>
            </a:pPr>
            <a:r>
              <a:rPr lang="en" sz="900">
                <a:solidFill>
                  <a:schemeClr val="lt1"/>
                </a:solidFill>
              </a:rPr>
              <a:t>Re-usable Descriptions</a:t>
            </a:r>
          </a:p>
          <a:p>
            <a:pPr lvl="0" rtl="0">
              <a:spcBef>
                <a:spcPts val="0"/>
              </a:spcBef>
              <a:buNone/>
            </a:pPr>
            <a:endParaRPr sz="900">
              <a:solidFill>
                <a:schemeClr val="lt1"/>
              </a:solidFill>
            </a:endParaRPr>
          </a:p>
          <a:p>
            <a:pPr lvl="0" rtl="0">
              <a:spcBef>
                <a:spcPts val="0"/>
              </a:spcBef>
              <a:buNone/>
            </a:pPr>
            <a:r>
              <a:rPr lang="en" sz="900">
                <a:solidFill>
                  <a:schemeClr val="lt1"/>
                </a:solidFill>
              </a:rPr>
              <a:t>Configuration Management</a:t>
            </a:r>
          </a:p>
          <a:p>
            <a:pPr lvl="0" rtl="0">
              <a:spcBef>
                <a:spcPts val="0"/>
              </a:spcBef>
              <a:buNone/>
            </a:pPr>
            <a:endParaRPr sz="900">
              <a:solidFill>
                <a:schemeClr val="lt1"/>
              </a:solidFill>
            </a:endParaRPr>
          </a:p>
          <a:p>
            <a:pPr lvl="0" rtl="0">
              <a:spcBef>
                <a:spcPts val="0"/>
              </a:spcBef>
              <a:buNone/>
            </a:pPr>
            <a:r>
              <a:rPr lang="en" sz="900">
                <a:solidFill>
                  <a:schemeClr val="lt1"/>
                </a:solidFill>
              </a:rPr>
              <a:t>Content Management</a:t>
            </a:r>
          </a:p>
        </p:txBody>
      </p:sp>
      <p:sp>
        <p:nvSpPr>
          <p:cNvPr id="756" name="Shape 756"/>
          <p:cNvSpPr/>
          <p:nvPr/>
        </p:nvSpPr>
        <p:spPr>
          <a:xfrm>
            <a:off x="4649400" y="2285925"/>
            <a:ext cx="44946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Microservices Architectures</a:t>
            </a:r>
          </a:p>
          <a:p>
            <a:pPr lvl="0" rtl="0">
              <a:spcBef>
                <a:spcPts val="0"/>
              </a:spcBef>
              <a:buNone/>
            </a:pPr>
            <a:endParaRPr sz="900">
              <a:solidFill>
                <a:schemeClr val="lt1"/>
              </a:solidFill>
            </a:endParaRPr>
          </a:p>
          <a:p>
            <a:pPr lvl="0" rtl="0">
              <a:spcBef>
                <a:spcPts val="0"/>
              </a:spcBef>
              <a:buNone/>
            </a:pPr>
            <a:r>
              <a:rPr lang="en" sz="900">
                <a:solidFill>
                  <a:schemeClr val="lt1"/>
                </a:solidFill>
              </a:rPr>
              <a:t>Container Based Applications</a:t>
            </a:r>
          </a:p>
          <a:p>
            <a:pPr lvl="0" rtl="0">
              <a:spcBef>
                <a:spcPts val="0"/>
              </a:spcBef>
              <a:buNone/>
            </a:pPr>
            <a:endParaRPr sz="900">
              <a:solidFill>
                <a:schemeClr val="lt1"/>
              </a:solidFill>
            </a:endParaRPr>
          </a:p>
          <a:p>
            <a:pPr lvl="0" rtl="0">
              <a:spcBef>
                <a:spcPts val="0"/>
              </a:spcBef>
              <a:buNone/>
            </a:pPr>
            <a:r>
              <a:rPr lang="en" sz="900">
                <a:solidFill>
                  <a:schemeClr val="lt1"/>
                </a:solidFill>
              </a:rPr>
              <a:t>Dynamic Scheduling</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Continuous Integration and Delivery</a:t>
            </a:r>
          </a:p>
        </p:txBody>
      </p:sp>
      <p:sp>
        <p:nvSpPr>
          <p:cNvPr id="757" name="Shape 757"/>
          <p:cNvSpPr/>
          <p:nvPr/>
        </p:nvSpPr>
        <p:spPr>
          <a:xfrm>
            <a:off x="237025" y="4736700"/>
            <a:ext cx="2065499"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Capacity Mgmt and Chargeback</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Audit and Control Policies</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Standard Operating Environment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Intelligent Workload Placement</a:t>
            </a:r>
          </a:p>
        </p:txBody>
      </p:sp>
      <p:sp>
        <p:nvSpPr>
          <p:cNvPr id="758" name="Shape 758"/>
          <p:cNvSpPr/>
          <p:nvPr/>
        </p:nvSpPr>
        <p:spPr>
          <a:xfrm>
            <a:off x="2294425" y="4736700"/>
            <a:ext cx="20037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endParaRPr sz="900">
              <a:solidFill>
                <a:schemeClr val="lt1"/>
              </a:solidFill>
            </a:endParaRPr>
          </a:p>
          <a:p>
            <a:pPr lvl="0" rtl="0">
              <a:spcBef>
                <a:spcPts val="0"/>
              </a:spcBef>
              <a:buNone/>
            </a:pPr>
            <a:endParaRPr sz="900">
              <a:solidFill>
                <a:schemeClr val="lt1"/>
              </a:solidFill>
            </a:endParaRPr>
          </a:p>
          <a:p>
            <a:pPr lvl="0" rtl="0">
              <a:spcBef>
                <a:spcPts val="0"/>
              </a:spcBef>
              <a:buNone/>
            </a:pPr>
            <a:r>
              <a:rPr lang="en" sz="900">
                <a:solidFill>
                  <a:schemeClr val="lt1"/>
                </a:solidFill>
              </a:rPr>
              <a:t>Forecasting and Trending</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Increased Performance/Security</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Improved Vendor Relations</a:t>
            </a:r>
          </a:p>
          <a:p>
            <a:pPr lvl="0" rtl="0">
              <a:spcBef>
                <a:spcPts val="0"/>
              </a:spcBef>
              <a:buNone/>
            </a:pPr>
            <a:endParaRPr sz="900">
              <a:solidFill>
                <a:schemeClr val="lt1"/>
              </a:solidFill>
            </a:endParaRPr>
          </a:p>
          <a:p>
            <a:pPr lvl="0" rtl="0">
              <a:spcBef>
                <a:spcPts val="0"/>
              </a:spcBef>
              <a:buNone/>
            </a:pPr>
            <a:endParaRPr sz="900">
              <a:solidFill>
                <a:schemeClr val="lt1"/>
              </a:solidFill>
            </a:endParaRPr>
          </a:p>
        </p:txBody>
      </p:sp>
      <p:sp>
        <p:nvSpPr>
          <p:cNvPr id="759" name="Shape 759"/>
          <p:cNvSpPr/>
          <p:nvPr/>
        </p:nvSpPr>
        <p:spPr>
          <a:xfrm>
            <a:off x="237025" y="2279375"/>
            <a:ext cx="2550599"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Red Hat CloudForms</a:t>
            </a:r>
          </a:p>
          <a:p>
            <a:pPr lvl="0" rtl="0">
              <a:spcBef>
                <a:spcPts val="0"/>
              </a:spcBef>
              <a:buNone/>
            </a:pPr>
            <a:endParaRPr sz="900">
              <a:solidFill>
                <a:schemeClr val="lt1"/>
              </a:solidFill>
            </a:endParaRPr>
          </a:p>
          <a:p>
            <a:pPr lvl="0" rtl="0">
              <a:spcBef>
                <a:spcPts val="0"/>
              </a:spcBef>
              <a:buNone/>
            </a:pPr>
            <a:r>
              <a:rPr lang="en" sz="900">
                <a:solidFill>
                  <a:schemeClr val="lt1"/>
                </a:solidFill>
              </a:rPr>
              <a:t>Red Hat Satellite</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Virtualization</a:t>
            </a:r>
            <a:br>
              <a:rPr lang="en" sz="900">
                <a:solidFill>
                  <a:schemeClr val="lt1"/>
                </a:solidFill>
              </a:rPr>
            </a:br>
            <a:r>
              <a:rPr lang="en" sz="900">
                <a:solidFill>
                  <a:schemeClr val="lt1"/>
                </a:solidFill>
              </a:rPr>
              <a:t>RHEL OpenStack Platform</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Linux</a:t>
            </a:r>
          </a:p>
        </p:txBody>
      </p:sp>
      <p:sp>
        <p:nvSpPr>
          <p:cNvPr id="760" name="Shape 760"/>
          <p:cNvSpPr/>
          <p:nvPr/>
        </p:nvSpPr>
        <p:spPr>
          <a:xfrm>
            <a:off x="237025" y="4717775"/>
            <a:ext cx="40611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Red Hat CloudForms</a:t>
            </a:r>
          </a:p>
          <a:p>
            <a:pPr lvl="0" rtl="0">
              <a:spcBef>
                <a:spcPts val="0"/>
              </a:spcBef>
              <a:buNone/>
            </a:pPr>
            <a:endParaRPr sz="900">
              <a:solidFill>
                <a:schemeClr val="lt1"/>
              </a:solidFill>
            </a:endParaRPr>
          </a:p>
          <a:p>
            <a:pPr lvl="0" rtl="0">
              <a:spcBef>
                <a:spcPts val="0"/>
              </a:spcBef>
              <a:buNone/>
            </a:pPr>
            <a:r>
              <a:rPr lang="en" sz="900">
                <a:solidFill>
                  <a:schemeClr val="lt1"/>
                </a:solidFill>
              </a:rPr>
              <a:t>Red Hat Satellite</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Virtualization</a:t>
            </a:r>
          </a:p>
          <a:p>
            <a:pPr lvl="0" rtl="0">
              <a:spcBef>
                <a:spcPts val="0"/>
              </a:spcBef>
              <a:buNone/>
            </a:pPr>
            <a:r>
              <a:rPr lang="en" sz="900">
                <a:solidFill>
                  <a:schemeClr val="lt1"/>
                </a:solidFill>
              </a:rPr>
              <a:t>RHEL OpenStack Platform</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Linux</a:t>
            </a:r>
          </a:p>
        </p:txBody>
      </p:sp>
      <p:sp>
        <p:nvSpPr>
          <p:cNvPr id="761" name="Shape 761"/>
          <p:cNvSpPr/>
          <p:nvPr/>
        </p:nvSpPr>
        <p:spPr>
          <a:xfrm>
            <a:off x="2421575" y="2279375"/>
            <a:ext cx="18138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
        <p:nvSpPr>
          <p:cNvPr id="762" name="Shape 762"/>
          <p:cNvSpPr/>
          <p:nvPr/>
        </p:nvSpPr>
        <p:spPr>
          <a:xfrm>
            <a:off x="2421575" y="4717775"/>
            <a:ext cx="18138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
        <p:nvSpPr>
          <p:cNvPr id="763" name="Shape 763"/>
          <p:cNvSpPr/>
          <p:nvPr/>
        </p:nvSpPr>
        <p:spPr>
          <a:xfrm>
            <a:off x="4649400" y="2285925"/>
            <a:ext cx="44946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Suite for Applications</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OpenShift Enterprise</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Red Hat CloudForms</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Red Hat Satellite</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122222"/>
              <a:buFont typeface="Arial"/>
              <a:buNone/>
            </a:pPr>
            <a:r>
              <a:rPr lang="en" sz="900">
                <a:solidFill>
                  <a:schemeClr val="lt1"/>
                </a:solidFill>
              </a:rPr>
              <a:t>RHEL OpenStack Platform</a:t>
            </a:r>
          </a:p>
        </p:txBody>
      </p:sp>
      <p:sp>
        <p:nvSpPr>
          <p:cNvPr id="764" name="Shape 764"/>
          <p:cNvSpPr/>
          <p:nvPr/>
        </p:nvSpPr>
        <p:spPr>
          <a:xfrm>
            <a:off x="4649400" y="4786750"/>
            <a:ext cx="4494600" cy="13671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Asynchronous Design</a:t>
            </a:r>
          </a:p>
          <a:p>
            <a:pPr lvl="0" rtl="0">
              <a:spcBef>
                <a:spcPts val="0"/>
              </a:spcBef>
              <a:buNone/>
            </a:pPr>
            <a:endParaRPr sz="900">
              <a:solidFill>
                <a:schemeClr val="lt1"/>
              </a:solidFill>
            </a:endParaRPr>
          </a:p>
          <a:p>
            <a:pPr lvl="0" rtl="0">
              <a:spcBef>
                <a:spcPts val="0"/>
              </a:spcBef>
              <a:buNone/>
            </a:pPr>
            <a:r>
              <a:rPr lang="en" sz="900">
                <a:solidFill>
                  <a:schemeClr val="lt1"/>
                </a:solidFill>
              </a:rPr>
              <a:t>API Driven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Software Defined Networking and Storage</a:t>
            </a:r>
          </a:p>
          <a:p>
            <a:pPr lvl="0" rtl="0">
              <a:spcBef>
                <a:spcPts val="0"/>
              </a:spcBef>
              <a:buNone/>
            </a:pPr>
            <a:endParaRPr sz="900">
              <a:solidFill>
                <a:schemeClr val="lt1"/>
              </a:solidFill>
            </a:endParaRPr>
          </a:p>
          <a:p>
            <a:pPr lvl="0" rtl="0">
              <a:spcBef>
                <a:spcPts val="0"/>
              </a:spcBef>
              <a:buNone/>
            </a:pPr>
            <a:r>
              <a:rPr lang="en" sz="900">
                <a:solidFill>
                  <a:schemeClr val="lt1"/>
                </a:solidFill>
              </a:rPr>
              <a:t>Quota Enforcement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Analytics, Alerting, Monitoring</a:t>
            </a:r>
          </a:p>
        </p:txBody>
      </p:sp>
      <p:sp>
        <p:nvSpPr>
          <p:cNvPr id="765" name="Shape 765"/>
          <p:cNvSpPr/>
          <p:nvPr/>
        </p:nvSpPr>
        <p:spPr>
          <a:xfrm>
            <a:off x="7298375" y="2349425"/>
            <a:ext cx="1813800" cy="1270799"/>
          </a:xfrm>
          <a:prstGeom prst="rect">
            <a:avLst/>
          </a:prstGeom>
          <a:solidFill>
            <a:srgbClr val="666666"/>
          </a:solidFill>
          <a:ln>
            <a:noFill/>
          </a:ln>
        </p:spPr>
        <p:txBody>
          <a:bodyPr lIns="91425" tIns="91425" rIns="91425" bIns="91425" anchor="ctr" anchorCtr="0">
            <a:noAutofit/>
          </a:bodyPr>
          <a:lstStyle/>
          <a:p>
            <a:pPr rtl="0">
              <a:spcBef>
                <a:spcPts val="0"/>
              </a:spcBef>
              <a:buNone/>
            </a:pPr>
            <a:r>
              <a:rPr lang="en" sz="900">
                <a:solidFill>
                  <a:schemeClr val="lt1"/>
                </a:solidFill>
              </a:rPr>
              <a:t>JBoss Middleware</a:t>
            </a:r>
          </a:p>
          <a:p>
            <a:pPr rtl="0">
              <a:spcBef>
                <a:spcPts val="0"/>
              </a:spcBef>
              <a:buNone/>
            </a:pPr>
            <a:endParaRPr sz="900">
              <a:solidFill>
                <a:schemeClr val="lt1"/>
              </a:solidFill>
            </a:endParaRPr>
          </a:p>
          <a:p>
            <a:pPr lvl="0" rtl="0">
              <a:spcBef>
                <a:spcPts val="0"/>
              </a:spcBef>
              <a:buNone/>
            </a:pPr>
            <a:r>
              <a:rPr lang="en" sz="900">
                <a:solidFill>
                  <a:schemeClr val="lt1"/>
                </a:solidFill>
              </a:rPr>
              <a:t>Red Hat Storage</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3"/>
                                        </p:tgtEl>
                                        <p:attrNameLst>
                                          <p:attrName>style.visibility</p:attrName>
                                        </p:attrNameLst>
                                      </p:cBhvr>
                                      <p:to>
                                        <p:strVal val="visible"/>
                                      </p:to>
                                    </p:set>
                                    <p:animEffect transition="in" filter="fade">
                                      <p:cBhvr>
                                        <p:cTn id="7" dur="1000"/>
                                        <p:tgtEl>
                                          <p:spTgt spid="763"/>
                                        </p:tgtEl>
                                      </p:cBhvr>
                                    </p:animEffect>
                                  </p:childTnLst>
                                </p:cTn>
                              </p:par>
                              <p:par>
                                <p:cTn id="8" presetID="10" presetClass="entr" presetSubtype="0" fill="hold" nodeType="withEffect">
                                  <p:stCondLst>
                                    <p:cond delay="0"/>
                                  </p:stCondLst>
                                  <p:childTnLst>
                                    <p:set>
                                      <p:cBhvr>
                                        <p:cTn id="9" dur="1" fill="hold">
                                          <p:stCondLst>
                                            <p:cond delay="0"/>
                                          </p:stCondLst>
                                        </p:cTn>
                                        <p:tgtEl>
                                          <p:spTgt spid="765"/>
                                        </p:tgtEl>
                                        <p:attrNameLst>
                                          <p:attrName>style.visibility</p:attrName>
                                        </p:attrNameLst>
                                      </p:cBhvr>
                                      <p:to>
                                        <p:strVal val="visible"/>
                                      </p:to>
                                    </p:set>
                                    <p:animEffect transition="in" filter="fade">
                                      <p:cBhvr>
                                        <p:cTn id="10" dur="1000"/>
                                        <p:tgtEl>
                                          <p:spTgt spid="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69"/>
        <p:cNvGrpSpPr/>
        <p:nvPr/>
      </p:nvGrpSpPr>
      <p:grpSpPr>
        <a:xfrm>
          <a:off x="0" y="0"/>
          <a:ext cx="0" cy="0"/>
          <a:chOff x="0" y="0"/>
          <a:chExt cx="0" cy="0"/>
        </a:xfrm>
      </p:grpSpPr>
      <p:sp>
        <p:nvSpPr>
          <p:cNvPr id="770" name="Shape 770"/>
          <p:cNvSpPr/>
          <p:nvPr/>
        </p:nvSpPr>
        <p:spPr>
          <a:xfrm>
            <a:off x="1714175" y="5021025"/>
            <a:ext cx="7314899" cy="1262699"/>
          </a:xfrm>
          <a:prstGeom prst="wedgeRoundRectCallout">
            <a:avLst>
              <a:gd name="adj1" fmla="val -59265"/>
              <a:gd name="adj2" fmla="val -38536"/>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771" name="Shape 771"/>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PUBLIC CLOUD LIKE INFRASTRUCTURE</a:t>
            </a:r>
          </a:p>
          <a:p>
            <a:pPr lvl="0" rtl="0">
              <a:spcBef>
                <a:spcPts val="0"/>
              </a:spcBef>
              <a:buClr>
                <a:schemeClr val="dk1"/>
              </a:buClr>
              <a:buSzPct val="25000"/>
              <a:buFont typeface="Arial"/>
              <a:buNone/>
            </a:pPr>
            <a:r>
              <a:rPr lang="en" sz="1800">
                <a:solidFill>
                  <a:schemeClr val="dk1"/>
                </a:solidFill>
              </a:rPr>
              <a:t>EXAMPLE</a:t>
            </a:r>
          </a:p>
        </p:txBody>
      </p:sp>
      <p:grpSp>
        <p:nvGrpSpPr>
          <p:cNvPr id="772" name="Shape 772"/>
          <p:cNvGrpSpPr/>
          <p:nvPr/>
        </p:nvGrpSpPr>
        <p:grpSpPr>
          <a:xfrm>
            <a:off x="177775" y="5018525"/>
            <a:ext cx="1044900" cy="1064825"/>
            <a:chOff x="177775" y="5018525"/>
            <a:chExt cx="1044900" cy="1064825"/>
          </a:xfrm>
        </p:grpSpPr>
        <p:pic>
          <p:nvPicPr>
            <p:cNvPr id="773" name="Shape 773"/>
            <p:cNvPicPr preferRelativeResize="0"/>
            <p:nvPr/>
          </p:nvPicPr>
          <p:blipFill>
            <a:blip r:embed="rId3">
              <a:alphaModFix/>
            </a:blip>
            <a:stretch>
              <a:fillRect/>
            </a:stretch>
          </p:blipFill>
          <p:spPr>
            <a:xfrm>
              <a:off x="441325" y="5018525"/>
              <a:ext cx="561900" cy="868384"/>
            </a:xfrm>
            <a:prstGeom prst="rect">
              <a:avLst/>
            </a:prstGeom>
            <a:noFill/>
            <a:ln>
              <a:noFill/>
            </a:ln>
          </p:spPr>
        </p:pic>
        <p:sp>
          <p:nvSpPr>
            <p:cNvPr id="774" name="Shape 774"/>
            <p:cNvSpPr txBox="1"/>
            <p:nvPr/>
          </p:nvSpPr>
          <p:spPr>
            <a:xfrm>
              <a:off x="177775" y="5854750"/>
              <a:ext cx="1044900" cy="228600"/>
            </a:xfrm>
            <a:prstGeom prst="rect">
              <a:avLst/>
            </a:prstGeom>
            <a:noFill/>
            <a:ln>
              <a:noFill/>
            </a:ln>
          </p:spPr>
          <p:txBody>
            <a:bodyPr lIns="91425" tIns="91425" rIns="91425" bIns="91425" anchor="t" anchorCtr="0">
              <a:noAutofit/>
            </a:bodyPr>
            <a:lstStyle/>
            <a:p>
              <a:pPr lvl="0" algn="ctr" rtl="0">
                <a:spcBef>
                  <a:spcPts val="0"/>
                </a:spcBef>
                <a:buNone/>
              </a:pPr>
              <a:r>
                <a:rPr lang="en" sz="1100"/>
                <a:t>Head of </a:t>
              </a:r>
              <a:br>
                <a:rPr lang="en" sz="1100"/>
              </a:br>
              <a:r>
                <a:rPr lang="en" sz="1100"/>
                <a:t>Operations</a:t>
              </a:r>
            </a:p>
          </p:txBody>
        </p:sp>
      </p:grpSp>
      <p:sp>
        <p:nvSpPr>
          <p:cNvPr id="775" name="Shape 775"/>
          <p:cNvSpPr txBox="1"/>
          <p:nvPr/>
        </p:nvSpPr>
        <p:spPr>
          <a:xfrm>
            <a:off x="1803575" y="5087825"/>
            <a:ext cx="7225499" cy="11283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000">
                <a:solidFill>
                  <a:schemeClr val="dk1"/>
                </a:solidFill>
              </a:rPr>
              <a:t>“How can I use commodity servers to create pools of computing and storage to </a:t>
            </a:r>
            <a:r>
              <a:rPr lang="en" sz="1000" b="1">
                <a:solidFill>
                  <a:schemeClr val="dk1"/>
                </a:solidFill>
              </a:rPr>
              <a:t>control costs at scale</a:t>
            </a:r>
            <a:r>
              <a:rPr lang="en" sz="1000">
                <a:solidFill>
                  <a:schemeClr val="dk1"/>
                </a:solidFill>
              </a:rPr>
              <a:t>?”</a:t>
            </a:r>
          </a:p>
          <a:p>
            <a:pPr rtl="0">
              <a:lnSpc>
                <a:spcPct val="115000"/>
              </a:lnSpc>
              <a:spcBef>
                <a:spcPts val="0"/>
              </a:spcBef>
              <a:buNone/>
            </a:pPr>
            <a:r>
              <a:rPr lang="en" sz="1000">
                <a:solidFill>
                  <a:schemeClr val="dk1"/>
                </a:solidFill>
              </a:rPr>
              <a:t>“How can I provide a distributed asynchronous architecture for </a:t>
            </a:r>
            <a:r>
              <a:rPr lang="en" sz="1000" b="1">
                <a:solidFill>
                  <a:schemeClr val="dk1"/>
                </a:solidFill>
              </a:rPr>
              <a:t>massive scalability</a:t>
            </a:r>
            <a:r>
              <a:rPr lang="en" sz="1000">
                <a:solidFill>
                  <a:schemeClr val="dk1"/>
                </a:solidFill>
              </a:rPr>
              <a:t>?”</a:t>
            </a:r>
          </a:p>
          <a:p>
            <a:pPr lvl="0" rtl="0">
              <a:lnSpc>
                <a:spcPct val="115000"/>
              </a:lnSpc>
              <a:spcBef>
                <a:spcPts val="0"/>
              </a:spcBef>
              <a:buNone/>
            </a:pPr>
            <a:r>
              <a:rPr lang="en" sz="1000">
                <a:solidFill>
                  <a:schemeClr val="dk1"/>
                </a:solidFill>
              </a:rPr>
              <a:t>“How can I deploy, and </a:t>
            </a:r>
            <a:r>
              <a:rPr lang="en" sz="1000" b="1">
                <a:solidFill>
                  <a:schemeClr val="dk1"/>
                </a:solidFill>
              </a:rPr>
              <a:t>update</a:t>
            </a:r>
            <a:r>
              <a:rPr lang="en" sz="1000">
                <a:solidFill>
                  <a:schemeClr val="dk1"/>
                </a:solidFill>
              </a:rPr>
              <a:t> this cloud infrastructure </a:t>
            </a:r>
            <a:r>
              <a:rPr lang="en" sz="1000" b="1">
                <a:solidFill>
                  <a:schemeClr val="dk1"/>
                </a:solidFill>
              </a:rPr>
              <a:t>securely</a:t>
            </a:r>
            <a:r>
              <a:rPr lang="en" sz="1000">
                <a:solidFill>
                  <a:schemeClr val="dk1"/>
                </a:solidFill>
              </a:rPr>
              <a:t> and without causing outages for tenant workloads?”</a:t>
            </a:r>
          </a:p>
          <a:p>
            <a:pPr rtl="0">
              <a:lnSpc>
                <a:spcPct val="115000"/>
              </a:lnSpc>
              <a:spcBef>
                <a:spcPts val="0"/>
              </a:spcBef>
              <a:buNone/>
            </a:pPr>
            <a:r>
              <a:rPr lang="en" sz="1000">
                <a:solidFill>
                  <a:schemeClr val="dk1"/>
                </a:solidFill>
              </a:rPr>
              <a:t>“How can I </a:t>
            </a:r>
            <a:r>
              <a:rPr lang="en" sz="1000" b="1">
                <a:solidFill>
                  <a:schemeClr val="dk1"/>
                </a:solidFill>
              </a:rPr>
              <a:t>manage a federated cloud</a:t>
            </a:r>
            <a:r>
              <a:rPr lang="en" sz="1000">
                <a:solidFill>
                  <a:schemeClr val="dk1"/>
                </a:solidFill>
              </a:rPr>
              <a:t> infrastructure and use information on </a:t>
            </a:r>
            <a:r>
              <a:rPr lang="en" sz="1000" b="1">
                <a:solidFill>
                  <a:schemeClr val="dk1"/>
                </a:solidFill>
              </a:rPr>
              <a:t>utilization</a:t>
            </a:r>
            <a:r>
              <a:rPr lang="en" sz="1000">
                <a:solidFill>
                  <a:schemeClr val="dk1"/>
                </a:solidFill>
              </a:rPr>
              <a:t> to forecast future needs?”</a:t>
            </a:r>
          </a:p>
          <a:p>
            <a:pPr lvl="0" rtl="0">
              <a:lnSpc>
                <a:spcPct val="115000"/>
              </a:lnSpc>
              <a:spcBef>
                <a:spcPts val="0"/>
              </a:spcBef>
              <a:buNone/>
            </a:pPr>
            <a:r>
              <a:rPr lang="en" sz="1000">
                <a:solidFill>
                  <a:schemeClr val="dk1"/>
                </a:solidFill>
              </a:rPr>
              <a:t>“How do I bring </a:t>
            </a:r>
            <a:r>
              <a:rPr lang="en" sz="1000" b="1">
                <a:solidFill>
                  <a:schemeClr val="dk1"/>
                </a:solidFill>
              </a:rPr>
              <a:t>enterprise manageability features</a:t>
            </a:r>
            <a:r>
              <a:rPr lang="en" sz="1000">
                <a:solidFill>
                  <a:schemeClr val="dk1"/>
                </a:solidFill>
              </a:rPr>
              <a:t> to a cloud infrastructure platform like </a:t>
            </a:r>
            <a:r>
              <a:rPr lang="en" sz="1000" b="1">
                <a:solidFill>
                  <a:schemeClr val="dk1"/>
                </a:solidFill>
              </a:rPr>
              <a:t>chargeback</a:t>
            </a:r>
            <a:r>
              <a:rPr lang="en" sz="1000">
                <a:solidFill>
                  <a:schemeClr val="dk1"/>
                </a:solidFill>
              </a:rPr>
              <a:t>, </a:t>
            </a:r>
            <a:r>
              <a:rPr lang="en" sz="1000" b="1">
                <a:solidFill>
                  <a:schemeClr val="dk1"/>
                </a:solidFill>
              </a:rPr>
              <a:t>quotas</a:t>
            </a:r>
            <a:r>
              <a:rPr lang="en" sz="1000">
                <a:solidFill>
                  <a:schemeClr val="dk1"/>
                </a:solidFill>
              </a:rPr>
              <a:t>, and </a:t>
            </a:r>
            <a:r>
              <a:rPr lang="en" sz="1000" b="1">
                <a:solidFill>
                  <a:schemeClr val="dk1"/>
                </a:solidFill>
              </a:rPr>
              <a:t>control policies</a:t>
            </a:r>
            <a:r>
              <a:rPr lang="en" sz="1000">
                <a:solidFill>
                  <a:schemeClr val="dk1"/>
                </a:solidFill>
              </a:rPr>
              <a:t>?”</a:t>
            </a:r>
          </a:p>
        </p:txBody>
      </p:sp>
      <p:grpSp>
        <p:nvGrpSpPr>
          <p:cNvPr id="776" name="Shape 776"/>
          <p:cNvGrpSpPr/>
          <p:nvPr/>
        </p:nvGrpSpPr>
        <p:grpSpPr>
          <a:xfrm>
            <a:off x="156850" y="3135118"/>
            <a:ext cx="964199" cy="1660881"/>
            <a:chOff x="156850" y="3135118"/>
            <a:chExt cx="964199" cy="1660881"/>
          </a:xfrm>
        </p:grpSpPr>
        <p:grpSp>
          <p:nvGrpSpPr>
            <p:cNvPr id="777" name="Shape 777"/>
            <p:cNvGrpSpPr/>
            <p:nvPr/>
          </p:nvGrpSpPr>
          <p:grpSpPr>
            <a:xfrm>
              <a:off x="156850" y="3135118"/>
              <a:ext cx="964199" cy="1213438"/>
              <a:chOff x="156850" y="3135118"/>
              <a:chExt cx="964199" cy="1213438"/>
            </a:xfrm>
          </p:grpSpPr>
          <p:sp>
            <p:nvSpPr>
              <p:cNvPr id="778" name="Shape 778"/>
              <p:cNvSpPr/>
              <p:nvPr/>
            </p:nvSpPr>
            <p:spPr>
              <a:xfrm>
                <a:off x="156850" y="3135118"/>
                <a:ext cx="964199" cy="3533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1000"/>
                  <a:t>Network</a:t>
                </a:r>
              </a:p>
            </p:txBody>
          </p:sp>
          <p:sp>
            <p:nvSpPr>
              <p:cNvPr id="779" name="Shape 779"/>
              <p:cNvSpPr/>
              <p:nvPr/>
            </p:nvSpPr>
            <p:spPr>
              <a:xfrm>
                <a:off x="156850" y="3565138"/>
                <a:ext cx="964199" cy="3533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1000"/>
                  <a:t>Compute</a:t>
                </a:r>
              </a:p>
            </p:txBody>
          </p:sp>
          <p:sp>
            <p:nvSpPr>
              <p:cNvPr id="780" name="Shape 780"/>
              <p:cNvSpPr/>
              <p:nvPr/>
            </p:nvSpPr>
            <p:spPr>
              <a:xfrm>
                <a:off x="156850" y="3995157"/>
                <a:ext cx="964199" cy="3533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1000"/>
                  <a:t>Storage</a:t>
                </a:r>
              </a:p>
            </p:txBody>
          </p:sp>
        </p:grpSp>
        <p:sp>
          <p:nvSpPr>
            <p:cNvPr id="781" name="Shape 781"/>
            <p:cNvSpPr txBox="1"/>
            <p:nvPr/>
          </p:nvSpPr>
          <p:spPr>
            <a:xfrm>
              <a:off x="386575" y="4388900"/>
              <a:ext cx="513600" cy="407100"/>
            </a:xfrm>
            <a:prstGeom prst="rect">
              <a:avLst/>
            </a:prstGeom>
            <a:noFill/>
            <a:ln>
              <a:noFill/>
            </a:ln>
          </p:spPr>
          <p:txBody>
            <a:bodyPr lIns="91425" tIns="91425" rIns="91425" bIns="91425" anchor="t" anchorCtr="0">
              <a:noAutofit/>
            </a:bodyPr>
            <a:lstStyle/>
            <a:p>
              <a:pPr>
                <a:spcBef>
                  <a:spcPts val="0"/>
                </a:spcBef>
                <a:buNone/>
              </a:pPr>
              <a:r>
                <a:rPr lang="en"/>
                <a:t>$$</a:t>
              </a:r>
            </a:p>
          </p:txBody>
        </p:sp>
      </p:grpSp>
      <p:grpSp>
        <p:nvGrpSpPr>
          <p:cNvPr id="782" name="Shape 782"/>
          <p:cNvGrpSpPr/>
          <p:nvPr/>
        </p:nvGrpSpPr>
        <p:grpSpPr>
          <a:xfrm>
            <a:off x="1498425" y="2712387"/>
            <a:ext cx="1348499" cy="2083612"/>
            <a:chOff x="1498425" y="2712387"/>
            <a:chExt cx="1348499" cy="2083612"/>
          </a:xfrm>
        </p:grpSpPr>
        <p:sp>
          <p:nvSpPr>
            <p:cNvPr id="783" name="Shape 783"/>
            <p:cNvSpPr/>
            <p:nvPr/>
          </p:nvSpPr>
          <p:spPr>
            <a:xfrm>
              <a:off x="1498425" y="2712387"/>
              <a:ext cx="1348499" cy="4941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Network</a:t>
              </a:r>
            </a:p>
          </p:txBody>
        </p:sp>
        <p:sp>
          <p:nvSpPr>
            <p:cNvPr id="784" name="Shape 784"/>
            <p:cNvSpPr/>
            <p:nvPr/>
          </p:nvSpPr>
          <p:spPr>
            <a:xfrm>
              <a:off x="1498875" y="3283562"/>
              <a:ext cx="1347600" cy="4937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Compute</a:t>
              </a:r>
            </a:p>
          </p:txBody>
        </p:sp>
        <p:sp>
          <p:nvSpPr>
            <p:cNvPr id="785" name="Shape 785"/>
            <p:cNvSpPr/>
            <p:nvPr/>
          </p:nvSpPr>
          <p:spPr>
            <a:xfrm>
              <a:off x="1498875" y="3854447"/>
              <a:ext cx="1347600" cy="4941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Storage</a:t>
              </a:r>
            </a:p>
          </p:txBody>
        </p:sp>
        <p:sp>
          <p:nvSpPr>
            <p:cNvPr id="786" name="Shape 786"/>
            <p:cNvSpPr txBox="1"/>
            <p:nvPr/>
          </p:nvSpPr>
          <p:spPr>
            <a:xfrm>
              <a:off x="1760762" y="4388900"/>
              <a:ext cx="823799" cy="407100"/>
            </a:xfrm>
            <a:prstGeom prst="rect">
              <a:avLst/>
            </a:prstGeom>
            <a:noFill/>
            <a:ln>
              <a:noFill/>
            </a:ln>
          </p:spPr>
          <p:txBody>
            <a:bodyPr lIns="91425" tIns="91425" rIns="91425" bIns="91425" anchor="t" anchorCtr="0">
              <a:noAutofit/>
            </a:bodyPr>
            <a:lstStyle/>
            <a:p>
              <a:pPr lvl="0" rtl="0">
                <a:spcBef>
                  <a:spcPts val="0"/>
                </a:spcBef>
                <a:buNone/>
              </a:pPr>
              <a:r>
                <a:rPr lang="en" sz="1800"/>
                <a:t>$$$$$</a:t>
              </a:r>
            </a:p>
          </p:txBody>
        </p:sp>
      </p:grpSp>
      <p:sp>
        <p:nvSpPr>
          <p:cNvPr id="787" name="Shape 787"/>
          <p:cNvSpPr txBox="1"/>
          <p:nvPr/>
        </p:nvSpPr>
        <p:spPr>
          <a:xfrm>
            <a:off x="747775" y="1725625"/>
            <a:ext cx="3820199" cy="407100"/>
          </a:xfrm>
          <a:prstGeom prst="rect">
            <a:avLst/>
          </a:prstGeom>
          <a:noFill/>
          <a:ln>
            <a:noFill/>
          </a:ln>
        </p:spPr>
        <p:txBody>
          <a:bodyPr lIns="91425" tIns="91425" rIns="91425" bIns="91425" anchor="t" anchorCtr="0">
            <a:noAutofit/>
          </a:bodyPr>
          <a:lstStyle/>
          <a:p>
            <a:pPr lvl="0" algn="ctr" rtl="0">
              <a:spcBef>
                <a:spcPts val="0"/>
              </a:spcBef>
              <a:buNone/>
            </a:pPr>
            <a:r>
              <a:rPr lang="en" b="1"/>
              <a:t>SCALE-UP</a:t>
            </a:r>
            <a:r>
              <a:rPr lang="en"/>
              <a:t/>
            </a:r>
            <a:br>
              <a:rPr lang="en"/>
            </a:br>
            <a:r>
              <a:rPr lang="en"/>
              <a:t>Financially and Technically Unsustainable</a:t>
            </a:r>
          </a:p>
        </p:txBody>
      </p:sp>
      <p:cxnSp>
        <p:nvCxnSpPr>
          <p:cNvPr id="788" name="Shape 788"/>
          <p:cNvCxnSpPr/>
          <p:nvPr/>
        </p:nvCxnSpPr>
        <p:spPr>
          <a:xfrm>
            <a:off x="5165775" y="1907225"/>
            <a:ext cx="0" cy="2838900"/>
          </a:xfrm>
          <a:prstGeom prst="straightConnector1">
            <a:avLst/>
          </a:prstGeom>
          <a:noFill/>
          <a:ln w="28575" cap="flat" cmpd="sng">
            <a:solidFill>
              <a:srgbClr val="434343"/>
            </a:solidFill>
            <a:prstDash val="dash"/>
            <a:round/>
            <a:headEnd type="none" w="lg" len="lg"/>
            <a:tailEnd type="none" w="lg" len="lg"/>
          </a:ln>
        </p:spPr>
      </p:cxnSp>
      <p:sp>
        <p:nvSpPr>
          <p:cNvPr id="789" name="Shape 789"/>
          <p:cNvSpPr txBox="1"/>
          <p:nvPr/>
        </p:nvSpPr>
        <p:spPr>
          <a:xfrm>
            <a:off x="5243825" y="1725625"/>
            <a:ext cx="3820199" cy="407100"/>
          </a:xfrm>
          <a:prstGeom prst="rect">
            <a:avLst/>
          </a:prstGeom>
          <a:noFill/>
          <a:ln>
            <a:noFill/>
          </a:ln>
        </p:spPr>
        <p:txBody>
          <a:bodyPr lIns="91425" tIns="91425" rIns="91425" bIns="91425" anchor="t" anchorCtr="0">
            <a:noAutofit/>
          </a:bodyPr>
          <a:lstStyle/>
          <a:p>
            <a:pPr lvl="0" algn="ctr" rtl="0">
              <a:spcBef>
                <a:spcPts val="0"/>
              </a:spcBef>
              <a:buNone/>
            </a:pPr>
            <a:r>
              <a:rPr lang="en" b="1"/>
              <a:t>DO-IT-YOURSELF SCALE-OUT</a:t>
            </a:r>
            <a:r>
              <a:rPr lang="en"/>
              <a:t/>
            </a:r>
            <a:br>
              <a:rPr lang="en"/>
            </a:br>
            <a:r>
              <a:rPr lang="en"/>
              <a:t>Complex and Incomplete</a:t>
            </a:r>
          </a:p>
        </p:txBody>
      </p:sp>
      <p:sp>
        <p:nvSpPr>
          <p:cNvPr id="790" name="Shape 790"/>
          <p:cNvSpPr/>
          <p:nvPr/>
        </p:nvSpPr>
        <p:spPr>
          <a:xfrm>
            <a:off x="5448000" y="2677925"/>
            <a:ext cx="17291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Network-Service</a:t>
            </a:r>
          </a:p>
        </p:txBody>
      </p:sp>
      <p:sp>
        <p:nvSpPr>
          <p:cNvPr id="791" name="Shape 791"/>
          <p:cNvSpPr/>
          <p:nvPr/>
        </p:nvSpPr>
        <p:spPr>
          <a:xfrm>
            <a:off x="5448000" y="3412750"/>
            <a:ext cx="17291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Compute-Service</a:t>
            </a:r>
          </a:p>
        </p:txBody>
      </p:sp>
      <p:sp>
        <p:nvSpPr>
          <p:cNvPr id="792" name="Shape 792"/>
          <p:cNvSpPr/>
          <p:nvPr/>
        </p:nvSpPr>
        <p:spPr>
          <a:xfrm>
            <a:off x="5448000" y="4223775"/>
            <a:ext cx="1729199" cy="2660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Storage-Service</a:t>
            </a:r>
          </a:p>
        </p:txBody>
      </p:sp>
      <p:sp>
        <p:nvSpPr>
          <p:cNvPr id="793" name="Shape 793"/>
          <p:cNvSpPr/>
          <p:nvPr/>
        </p:nvSpPr>
        <p:spPr>
          <a:xfrm>
            <a:off x="7426225" y="2508625"/>
            <a:ext cx="1298700" cy="330899"/>
          </a:xfrm>
          <a:prstGeom prst="rect">
            <a:avLst/>
          </a:prstGeom>
          <a:solidFill>
            <a:srgbClr val="CC4125"/>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F3F3F3"/>
                </a:solidFill>
              </a:rPr>
              <a:t>Chargeback</a:t>
            </a:r>
          </a:p>
        </p:txBody>
      </p:sp>
      <p:sp>
        <p:nvSpPr>
          <p:cNvPr id="794" name="Shape 794"/>
          <p:cNvSpPr/>
          <p:nvPr/>
        </p:nvSpPr>
        <p:spPr>
          <a:xfrm>
            <a:off x="7426225" y="3007963"/>
            <a:ext cx="1298700" cy="330899"/>
          </a:xfrm>
          <a:prstGeom prst="rect">
            <a:avLst/>
          </a:prstGeom>
          <a:solidFill>
            <a:srgbClr val="CC4125"/>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F3F3F3"/>
                </a:solidFill>
              </a:rPr>
              <a:t>Self-Service</a:t>
            </a:r>
          </a:p>
        </p:txBody>
      </p:sp>
      <p:sp>
        <p:nvSpPr>
          <p:cNvPr id="795" name="Shape 795"/>
          <p:cNvSpPr/>
          <p:nvPr/>
        </p:nvSpPr>
        <p:spPr>
          <a:xfrm>
            <a:off x="7426225" y="3507302"/>
            <a:ext cx="1298700" cy="330899"/>
          </a:xfrm>
          <a:prstGeom prst="rect">
            <a:avLst/>
          </a:prstGeom>
          <a:solidFill>
            <a:srgbClr val="CC4125"/>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F3F3F3"/>
                </a:solidFill>
              </a:rPr>
              <a:t>Audit</a:t>
            </a:r>
          </a:p>
        </p:txBody>
      </p:sp>
      <p:sp>
        <p:nvSpPr>
          <p:cNvPr id="796" name="Shape 796"/>
          <p:cNvSpPr/>
          <p:nvPr/>
        </p:nvSpPr>
        <p:spPr>
          <a:xfrm>
            <a:off x="7426225" y="4006641"/>
            <a:ext cx="1298700" cy="330899"/>
          </a:xfrm>
          <a:prstGeom prst="rect">
            <a:avLst/>
          </a:prstGeom>
          <a:solidFill>
            <a:srgbClr val="CC4125"/>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F3F3F3"/>
                </a:solidFill>
              </a:rPr>
              <a:t>Control Policies</a:t>
            </a:r>
          </a:p>
        </p:txBody>
      </p:sp>
      <p:sp>
        <p:nvSpPr>
          <p:cNvPr id="797" name="Shape 797"/>
          <p:cNvSpPr/>
          <p:nvPr/>
        </p:nvSpPr>
        <p:spPr>
          <a:xfrm>
            <a:off x="5448000" y="37175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798" name="Shape 798"/>
          <p:cNvSpPr/>
          <p:nvPr/>
        </p:nvSpPr>
        <p:spPr>
          <a:xfrm>
            <a:off x="5905200" y="37175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799" name="Shape 799"/>
          <p:cNvSpPr/>
          <p:nvPr/>
        </p:nvSpPr>
        <p:spPr>
          <a:xfrm>
            <a:off x="6362400" y="37175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00" name="Shape 800"/>
          <p:cNvSpPr/>
          <p:nvPr/>
        </p:nvSpPr>
        <p:spPr>
          <a:xfrm>
            <a:off x="6819600" y="37175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01" name="Shape 801"/>
          <p:cNvSpPr/>
          <p:nvPr/>
        </p:nvSpPr>
        <p:spPr>
          <a:xfrm>
            <a:off x="5448000" y="45557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02" name="Shape 802"/>
          <p:cNvSpPr/>
          <p:nvPr/>
        </p:nvSpPr>
        <p:spPr>
          <a:xfrm>
            <a:off x="5905200" y="45557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03" name="Shape 803"/>
          <p:cNvSpPr/>
          <p:nvPr/>
        </p:nvSpPr>
        <p:spPr>
          <a:xfrm>
            <a:off x="6362400" y="45557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04" name="Shape 804"/>
          <p:cNvSpPr/>
          <p:nvPr/>
        </p:nvSpPr>
        <p:spPr>
          <a:xfrm>
            <a:off x="6819600" y="45557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05" name="Shape 805"/>
          <p:cNvSpPr/>
          <p:nvPr/>
        </p:nvSpPr>
        <p:spPr>
          <a:xfrm>
            <a:off x="5448000" y="29555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06" name="Shape 806"/>
          <p:cNvSpPr/>
          <p:nvPr/>
        </p:nvSpPr>
        <p:spPr>
          <a:xfrm>
            <a:off x="5905200" y="29555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07" name="Shape 807"/>
          <p:cNvSpPr/>
          <p:nvPr/>
        </p:nvSpPr>
        <p:spPr>
          <a:xfrm>
            <a:off x="6362400" y="29555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08" name="Shape 808"/>
          <p:cNvSpPr/>
          <p:nvPr/>
        </p:nvSpPr>
        <p:spPr>
          <a:xfrm>
            <a:off x="6819600" y="2955550"/>
            <a:ext cx="3575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09" name="Shape 809"/>
          <p:cNvSpPr/>
          <p:nvPr/>
        </p:nvSpPr>
        <p:spPr>
          <a:xfrm>
            <a:off x="7426225" y="4463841"/>
            <a:ext cx="1298700" cy="330899"/>
          </a:xfrm>
          <a:prstGeom prst="rect">
            <a:avLst/>
          </a:prstGeom>
          <a:solidFill>
            <a:srgbClr val="CC4125"/>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F3F3F3"/>
                </a:solidFill>
              </a:rPr>
              <a:t>Control Policies</a:t>
            </a:r>
          </a:p>
        </p:txBody>
      </p:sp>
      <p:sp>
        <p:nvSpPr>
          <p:cNvPr id="810" name="Shape 810"/>
          <p:cNvSpPr/>
          <p:nvPr/>
        </p:nvSpPr>
        <p:spPr>
          <a:xfrm>
            <a:off x="750100" y="2830125"/>
            <a:ext cx="637500" cy="228600"/>
          </a:xfrm>
          <a:prstGeom prst="rightArrow">
            <a:avLst>
              <a:gd name="adj1" fmla="val 50000"/>
              <a:gd name="adj2"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811" name="Shape 811"/>
          <p:cNvSpPr/>
          <p:nvPr/>
        </p:nvSpPr>
        <p:spPr>
          <a:xfrm>
            <a:off x="2508550" y="2440850"/>
            <a:ext cx="637500" cy="228600"/>
          </a:xfrm>
          <a:prstGeom prst="rightArrow">
            <a:avLst>
              <a:gd name="adj1" fmla="val 50000"/>
              <a:gd name="adj2"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nvGrpSpPr>
          <p:cNvPr id="812" name="Shape 812"/>
          <p:cNvGrpSpPr/>
          <p:nvPr/>
        </p:nvGrpSpPr>
        <p:grpSpPr>
          <a:xfrm>
            <a:off x="3224300" y="2437525"/>
            <a:ext cx="1659600" cy="2358474"/>
            <a:chOff x="3224300" y="2437525"/>
            <a:chExt cx="1659600" cy="2358474"/>
          </a:xfrm>
        </p:grpSpPr>
        <p:sp>
          <p:nvSpPr>
            <p:cNvPr id="813" name="Shape 813"/>
            <p:cNvSpPr/>
            <p:nvPr/>
          </p:nvSpPr>
          <p:spPr>
            <a:xfrm>
              <a:off x="3224300" y="2437525"/>
              <a:ext cx="1659600" cy="576900"/>
            </a:xfrm>
            <a:prstGeom prst="rect">
              <a:avLst/>
            </a:prstGeom>
            <a:noFill/>
            <a:ln w="19050" cap="flat" cmpd="sng">
              <a:solidFill>
                <a:srgbClr val="CC0000"/>
              </a:solidFill>
              <a:prstDash val="dash"/>
              <a:round/>
              <a:headEnd type="none" w="med" len="med"/>
              <a:tailEnd type="none" w="med" len="med"/>
            </a:ln>
          </p:spPr>
          <p:txBody>
            <a:bodyPr lIns="91425" tIns="91425" rIns="91425" bIns="91425" anchor="ctr" anchorCtr="0">
              <a:noAutofit/>
            </a:bodyPr>
            <a:lstStyle/>
            <a:p>
              <a:pPr lvl="0" algn="ctr" rtl="0">
                <a:spcBef>
                  <a:spcPts val="0"/>
                </a:spcBef>
                <a:buNone/>
              </a:pPr>
              <a:r>
                <a:rPr lang="en" sz="1000"/>
                <a:t>Network</a:t>
              </a:r>
            </a:p>
          </p:txBody>
        </p:sp>
        <p:sp>
          <p:nvSpPr>
            <p:cNvPr id="814" name="Shape 814"/>
            <p:cNvSpPr/>
            <p:nvPr/>
          </p:nvSpPr>
          <p:spPr>
            <a:xfrm>
              <a:off x="3224853" y="3104706"/>
              <a:ext cx="1658700" cy="576600"/>
            </a:xfrm>
            <a:prstGeom prst="rect">
              <a:avLst/>
            </a:prstGeom>
            <a:noFill/>
            <a:ln w="19050" cap="flat" cmpd="sng">
              <a:solidFill>
                <a:srgbClr val="CC0000"/>
              </a:solidFill>
              <a:prstDash val="dash"/>
              <a:round/>
              <a:headEnd type="none" w="med" len="med"/>
              <a:tailEnd type="none" w="med" len="med"/>
            </a:ln>
          </p:spPr>
          <p:txBody>
            <a:bodyPr lIns="91425" tIns="91425" rIns="91425" bIns="91425" anchor="ctr" anchorCtr="0">
              <a:noAutofit/>
            </a:bodyPr>
            <a:lstStyle/>
            <a:p>
              <a:pPr lvl="0" algn="ctr" rtl="0">
                <a:spcBef>
                  <a:spcPts val="0"/>
                </a:spcBef>
                <a:buNone/>
              </a:pPr>
              <a:r>
                <a:rPr lang="en" sz="1000"/>
                <a:t>Compute</a:t>
              </a:r>
            </a:p>
          </p:txBody>
        </p:sp>
        <p:sp>
          <p:nvSpPr>
            <p:cNvPr id="815" name="Shape 815"/>
            <p:cNvSpPr/>
            <p:nvPr/>
          </p:nvSpPr>
          <p:spPr>
            <a:xfrm>
              <a:off x="3224853" y="3771549"/>
              <a:ext cx="1658700" cy="576900"/>
            </a:xfrm>
            <a:prstGeom prst="rect">
              <a:avLst/>
            </a:prstGeom>
            <a:noFill/>
            <a:ln w="19050" cap="flat" cmpd="sng">
              <a:solidFill>
                <a:srgbClr val="CC0000"/>
              </a:solidFill>
              <a:prstDash val="dash"/>
              <a:round/>
              <a:headEnd type="none" w="med" len="med"/>
              <a:tailEnd type="none" w="med" len="med"/>
            </a:ln>
          </p:spPr>
          <p:txBody>
            <a:bodyPr lIns="91425" tIns="91425" rIns="91425" bIns="91425" anchor="ctr" anchorCtr="0">
              <a:noAutofit/>
            </a:bodyPr>
            <a:lstStyle/>
            <a:p>
              <a:pPr lvl="0" algn="ctr" rtl="0">
                <a:spcBef>
                  <a:spcPts val="0"/>
                </a:spcBef>
                <a:buNone/>
              </a:pPr>
              <a:r>
                <a:rPr lang="en" sz="1000"/>
                <a:t>Storage</a:t>
              </a:r>
            </a:p>
          </p:txBody>
        </p:sp>
        <p:sp>
          <p:nvSpPr>
            <p:cNvPr id="816" name="Shape 816"/>
            <p:cNvSpPr txBox="1"/>
            <p:nvPr/>
          </p:nvSpPr>
          <p:spPr>
            <a:xfrm>
              <a:off x="3445149" y="4388900"/>
              <a:ext cx="1284899" cy="407100"/>
            </a:xfrm>
            <a:prstGeom prst="rect">
              <a:avLst/>
            </a:prstGeom>
            <a:noFill/>
            <a:ln>
              <a:noFill/>
            </a:ln>
          </p:spPr>
          <p:txBody>
            <a:bodyPr lIns="91425" tIns="91425" rIns="91425" bIns="91425" anchor="t" anchorCtr="0">
              <a:noAutofit/>
            </a:bodyPr>
            <a:lstStyle/>
            <a:p>
              <a:pPr lvl="0" rtl="0">
                <a:spcBef>
                  <a:spcPts val="0"/>
                </a:spcBef>
                <a:buNone/>
              </a:pPr>
              <a:r>
                <a:rPr lang="en" sz="2400">
                  <a:solidFill>
                    <a:srgbClr val="FF0000"/>
                  </a:solidFill>
                </a:rPr>
                <a:t>??????</a:t>
              </a:r>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6"/>
                                        </p:tgtEl>
                                        <p:attrNameLst>
                                          <p:attrName>style.visibility</p:attrName>
                                        </p:attrNameLst>
                                      </p:cBhvr>
                                      <p:to>
                                        <p:strVal val="visible"/>
                                      </p:to>
                                    </p:set>
                                    <p:animEffect transition="in" filter="fade">
                                      <p:cBhvr>
                                        <p:cTn id="7" dur="1000"/>
                                        <p:tgtEl>
                                          <p:spTgt spid="776"/>
                                        </p:tgtEl>
                                      </p:cBhvr>
                                    </p:animEffect>
                                  </p:childTnLst>
                                </p:cTn>
                              </p:par>
                              <p:par>
                                <p:cTn id="8" presetID="10" presetClass="entr" presetSubtype="0" fill="hold" nodeType="withEffect">
                                  <p:stCondLst>
                                    <p:cond delay="0"/>
                                  </p:stCondLst>
                                  <p:childTnLst>
                                    <p:set>
                                      <p:cBhvr>
                                        <p:cTn id="9" dur="1" fill="hold">
                                          <p:stCondLst>
                                            <p:cond delay="0"/>
                                          </p:stCondLst>
                                        </p:cTn>
                                        <p:tgtEl>
                                          <p:spTgt spid="772"/>
                                        </p:tgtEl>
                                        <p:attrNameLst>
                                          <p:attrName>style.visibility</p:attrName>
                                        </p:attrNameLst>
                                      </p:cBhvr>
                                      <p:to>
                                        <p:strVal val="visible"/>
                                      </p:to>
                                    </p:set>
                                    <p:animEffect transition="in" filter="fade">
                                      <p:cBhvr>
                                        <p:cTn id="10" dur="1000"/>
                                        <p:tgtEl>
                                          <p:spTgt spid="77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10"/>
                                        </p:tgtEl>
                                        <p:attrNameLst>
                                          <p:attrName>style.visibility</p:attrName>
                                        </p:attrNameLst>
                                      </p:cBhvr>
                                      <p:to>
                                        <p:strVal val="visible"/>
                                      </p:to>
                                    </p:set>
                                    <p:animEffect transition="in" filter="fade">
                                      <p:cBhvr>
                                        <p:cTn id="15" dur="1000"/>
                                        <p:tgtEl>
                                          <p:spTgt spid="810"/>
                                        </p:tgtEl>
                                      </p:cBhvr>
                                    </p:animEffect>
                                  </p:childTnLst>
                                </p:cTn>
                              </p:par>
                              <p:par>
                                <p:cTn id="16" presetID="10" presetClass="entr" presetSubtype="0" fill="hold" nodeType="withEffect">
                                  <p:stCondLst>
                                    <p:cond delay="0"/>
                                  </p:stCondLst>
                                  <p:childTnLst>
                                    <p:set>
                                      <p:cBhvr>
                                        <p:cTn id="17" dur="1" fill="hold">
                                          <p:stCondLst>
                                            <p:cond delay="0"/>
                                          </p:stCondLst>
                                        </p:cTn>
                                        <p:tgtEl>
                                          <p:spTgt spid="782"/>
                                        </p:tgtEl>
                                        <p:attrNameLst>
                                          <p:attrName>style.visibility</p:attrName>
                                        </p:attrNameLst>
                                      </p:cBhvr>
                                      <p:to>
                                        <p:strVal val="visible"/>
                                      </p:to>
                                    </p:set>
                                    <p:animEffect transition="in" filter="fade">
                                      <p:cBhvr>
                                        <p:cTn id="18" dur="1000"/>
                                        <p:tgtEl>
                                          <p:spTgt spid="78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11"/>
                                        </p:tgtEl>
                                        <p:attrNameLst>
                                          <p:attrName>style.visibility</p:attrName>
                                        </p:attrNameLst>
                                      </p:cBhvr>
                                      <p:to>
                                        <p:strVal val="visible"/>
                                      </p:to>
                                    </p:set>
                                    <p:animEffect transition="in" filter="fade">
                                      <p:cBhvr>
                                        <p:cTn id="23" dur="1000"/>
                                        <p:tgtEl>
                                          <p:spTgt spid="811"/>
                                        </p:tgtEl>
                                      </p:cBhvr>
                                    </p:animEffect>
                                  </p:childTnLst>
                                </p:cTn>
                              </p:par>
                              <p:par>
                                <p:cTn id="24" presetID="10" presetClass="entr" presetSubtype="0" fill="hold" nodeType="withEffect">
                                  <p:stCondLst>
                                    <p:cond delay="0"/>
                                  </p:stCondLst>
                                  <p:childTnLst>
                                    <p:set>
                                      <p:cBhvr>
                                        <p:cTn id="25" dur="1" fill="hold">
                                          <p:stCondLst>
                                            <p:cond delay="0"/>
                                          </p:stCondLst>
                                        </p:cTn>
                                        <p:tgtEl>
                                          <p:spTgt spid="812"/>
                                        </p:tgtEl>
                                        <p:attrNameLst>
                                          <p:attrName>style.visibility</p:attrName>
                                        </p:attrNameLst>
                                      </p:cBhvr>
                                      <p:to>
                                        <p:strVal val="visible"/>
                                      </p:to>
                                    </p:set>
                                    <p:animEffect transition="in" filter="fade">
                                      <p:cBhvr>
                                        <p:cTn id="26" dur="1000"/>
                                        <p:tgtEl>
                                          <p:spTgt spid="8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87"/>
                                        </p:tgtEl>
                                        <p:attrNameLst>
                                          <p:attrName>style.visibility</p:attrName>
                                        </p:attrNameLst>
                                      </p:cBhvr>
                                      <p:to>
                                        <p:strVal val="visible"/>
                                      </p:to>
                                    </p:set>
                                    <p:animEffect transition="in" filter="fade">
                                      <p:cBhvr>
                                        <p:cTn id="31" dur="1000"/>
                                        <p:tgtEl>
                                          <p:spTgt spid="78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88"/>
                                        </p:tgtEl>
                                        <p:attrNameLst>
                                          <p:attrName>style.visibility</p:attrName>
                                        </p:attrNameLst>
                                      </p:cBhvr>
                                      <p:to>
                                        <p:strVal val="visible"/>
                                      </p:to>
                                    </p:set>
                                    <p:animEffect transition="in" filter="fade">
                                      <p:cBhvr>
                                        <p:cTn id="36" dur="1000"/>
                                        <p:tgtEl>
                                          <p:spTgt spid="78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90"/>
                                        </p:tgtEl>
                                        <p:attrNameLst>
                                          <p:attrName>style.visibility</p:attrName>
                                        </p:attrNameLst>
                                      </p:cBhvr>
                                      <p:to>
                                        <p:strVal val="visible"/>
                                      </p:to>
                                    </p:set>
                                    <p:animEffect transition="in" filter="fade">
                                      <p:cBhvr>
                                        <p:cTn id="41" dur="1000"/>
                                        <p:tgtEl>
                                          <p:spTgt spid="790"/>
                                        </p:tgtEl>
                                      </p:cBhvr>
                                    </p:animEffect>
                                  </p:childTnLst>
                                </p:cTn>
                              </p:par>
                              <p:par>
                                <p:cTn id="42" presetID="10" presetClass="entr" presetSubtype="0" fill="hold" nodeType="withEffect">
                                  <p:stCondLst>
                                    <p:cond delay="0"/>
                                  </p:stCondLst>
                                  <p:childTnLst>
                                    <p:set>
                                      <p:cBhvr>
                                        <p:cTn id="43" dur="1" fill="hold">
                                          <p:stCondLst>
                                            <p:cond delay="0"/>
                                          </p:stCondLst>
                                        </p:cTn>
                                        <p:tgtEl>
                                          <p:spTgt spid="791"/>
                                        </p:tgtEl>
                                        <p:attrNameLst>
                                          <p:attrName>style.visibility</p:attrName>
                                        </p:attrNameLst>
                                      </p:cBhvr>
                                      <p:to>
                                        <p:strVal val="visible"/>
                                      </p:to>
                                    </p:set>
                                    <p:animEffect transition="in" filter="fade">
                                      <p:cBhvr>
                                        <p:cTn id="44" dur="1000"/>
                                        <p:tgtEl>
                                          <p:spTgt spid="791"/>
                                        </p:tgtEl>
                                      </p:cBhvr>
                                    </p:animEffect>
                                  </p:childTnLst>
                                </p:cTn>
                              </p:par>
                              <p:par>
                                <p:cTn id="45" presetID="10" presetClass="entr" presetSubtype="0" fill="hold" nodeType="withEffect">
                                  <p:stCondLst>
                                    <p:cond delay="0"/>
                                  </p:stCondLst>
                                  <p:childTnLst>
                                    <p:set>
                                      <p:cBhvr>
                                        <p:cTn id="46" dur="1" fill="hold">
                                          <p:stCondLst>
                                            <p:cond delay="0"/>
                                          </p:stCondLst>
                                        </p:cTn>
                                        <p:tgtEl>
                                          <p:spTgt spid="792"/>
                                        </p:tgtEl>
                                        <p:attrNameLst>
                                          <p:attrName>style.visibility</p:attrName>
                                        </p:attrNameLst>
                                      </p:cBhvr>
                                      <p:to>
                                        <p:strVal val="visible"/>
                                      </p:to>
                                    </p:set>
                                    <p:animEffect transition="in" filter="fade">
                                      <p:cBhvr>
                                        <p:cTn id="47" dur="1000"/>
                                        <p:tgtEl>
                                          <p:spTgt spid="792"/>
                                        </p:tgtEl>
                                      </p:cBhvr>
                                    </p:animEffect>
                                  </p:childTnLst>
                                </p:cTn>
                              </p:par>
                              <p:par>
                                <p:cTn id="48" presetID="10" presetClass="entr" presetSubtype="0" fill="hold" nodeType="withEffect">
                                  <p:stCondLst>
                                    <p:cond delay="0"/>
                                  </p:stCondLst>
                                  <p:childTnLst>
                                    <p:set>
                                      <p:cBhvr>
                                        <p:cTn id="49" dur="1" fill="hold">
                                          <p:stCondLst>
                                            <p:cond delay="0"/>
                                          </p:stCondLst>
                                        </p:cTn>
                                        <p:tgtEl>
                                          <p:spTgt spid="793"/>
                                        </p:tgtEl>
                                        <p:attrNameLst>
                                          <p:attrName>style.visibility</p:attrName>
                                        </p:attrNameLst>
                                      </p:cBhvr>
                                      <p:to>
                                        <p:strVal val="visible"/>
                                      </p:to>
                                    </p:set>
                                    <p:animEffect transition="in" filter="fade">
                                      <p:cBhvr>
                                        <p:cTn id="50" dur="1000"/>
                                        <p:tgtEl>
                                          <p:spTgt spid="793"/>
                                        </p:tgtEl>
                                      </p:cBhvr>
                                    </p:animEffect>
                                  </p:childTnLst>
                                </p:cTn>
                              </p:par>
                              <p:par>
                                <p:cTn id="51" presetID="10" presetClass="entr" presetSubtype="0" fill="hold" nodeType="withEffect">
                                  <p:stCondLst>
                                    <p:cond delay="0"/>
                                  </p:stCondLst>
                                  <p:childTnLst>
                                    <p:set>
                                      <p:cBhvr>
                                        <p:cTn id="52" dur="1" fill="hold">
                                          <p:stCondLst>
                                            <p:cond delay="0"/>
                                          </p:stCondLst>
                                        </p:cTn>
                                        <p:tgtEl>
                                          <p:spTgt spid="794"/>
                                        </p:tgtEl>
                                        <p:attrNameLst>
                                          <p:attrName>style.visibility</p:attrName>
                                        </p:attrNameLst>
                                      </p:cBhvr>
                                      <p:to>
                                        <p:strVal val="visible"/>
                                      </p:to>
                                    </p:set>
                                    <p:animEffect transition="in" filter="fade">
                                      <p:cBhvr>
                                        <p:cTn id="53" dur="1000"/>
                                        <p:tgtEl>
                                          <p:spTgt spid="794"/>
                                        </p:tgtEl>
                                      </p:cBhvr>
                                    </p:animEffect>
                                  </p:childTnLst>
                                </p:cTn>
                              </p:par>
                              <p:par>
                                <p:cTn id="54" presetID="10" presetClass="entr" presetSubtype="0" fill="hold" nodeType="withEffect">
                                  <p:stCondLst>
                                    <p:cond delay="0"/>
                                  </p:stCondLst>
                                  <p:childTnLst>
                                    <p:set>
                                      <p:cBhvr>
                                        <p:cTn id="55" dur="1" fill="hold">
                                          <p:stCondLst>
                                            <p:cond delay="0"/>
                                          </p:stCondLst>
                                        </p:cTn>
                                        <p:tgtEl>
                                          <p:spTgt spid="795"/>
                                        </p:tgtEl>
                                        <p:attrNameLst>
                                          <p:attrName>style.visibility</p:attrName>
                                        </p:attrNameLst>
                                      </p:cBhvr>
                                      <p:to>
                                        <p:strVal val="visible"/>
                                      </p:to>
                                    </p:set>
                                    <p:animEffect transition="in" filter="fade">
                                      <p:cBhvr>
                                        <p:cTn id="56" dur="1000"/>
                                        <p:tgtEl>
                                          <p:spTgt spid="795"/>
                                        </p:tgtEl>
                                      </p:cBhvr>
                                    </p:animEffect>
                                  </p:childTnLst>
                                </p:cTn>
                              </p:par>
                              <p:par>
                                <p:cTn id="57" presetID="10" presetClass="entr" presetSubtype="0" fill="hold" nodeType="withEffect">
                                  <p:stCondLst>
                                    <p:cond delay="0"/>
                                  </p:stCondLst>
                                  <p:childTnLst>
                                    <p:set>
                                      <p:cBhvr>
                                        <p:cTn id="58" dur="1" fill="hold">
                                          <p:stCondLst>
                                            <p:cond delay="0"/>
                                          </p:stCondLst>
                                        </p:cTn>
                                        <p:tgtEl>
                                          <p:spTgt spid="796"/>
                                        </p:tgtEl>
                                        <p:attrNameLst>
                                          <p:attrName>style.visibility</p:attrName>
                                        </p:attrNameLst>
                                      </p:cBhvr>
                                      <p:to>
                                        <p:strVal val="visible"/>
                                      </p:to>
                                    </p:set>
                                    <p:animEffect transition="in" filter="fade">
                                      <p:cBhvr>
                                        <p:cTn id="59" dur="1000"/>
                                        <p:tgtEl>
                                          <p:spTgt spid="796"/>
                                        </p:tgtEl>
                                      </p:cBhvr>
                                    </p:animEffect>
                                  </p:childTnLst>
                                </p:cTn>
                              </p:par>
                              <p:par>
                                <p:cTn id="60" presetID="10" presetClass="entr" presetSubtype="0" fill="hold" nodeType="withEffect">
                                  <p:stCondLst>
                                    <p:cond delay="0"/>
                                  </p:stCondLst>
                                  <p:childTnLst>
                                    <p:set>
                                      <p:cBhvr>
                                        <p:cTn id="61" dur="1" fill="hold">
                                          <p:stCondLst>
                                            <p:cond delay="0"/>
                                          </p:stCondLst>
                                        </p:cTn>
                                        <p:tgtEl>
                                          <p:spTgt spid="797"/>
                                        </p:tgtEl>
                                        <p:attrNameLst>
                                          <p:attrName>style.visibility</p:attrName>
                                        </p:attrNameLst>
                                      </p:cBhvr>
                                      <p:to>
                                        <p:strVal val="visible"/>
                                      </p:to>
                                    </p:set>
                                    <p:animEffect transition="in" filter="fade">
                                      <p:cBhvr>
                                        <p:cTn id="62" dur="1000"/>
                                        <p:tgtEl>
                                          <p:spTgt spid="797"/>
                                        </p:tgtEl>
                                      </p:cBhvr>
                                    </p:animEffect>
                                  </p:childTnLst>
                                </p:cTn>
                              </p:par>
                              <p:par>
                                <p:cTn id="63" presetID="10" presetClass="entr" presetSubtype="0" fill="hold" nodeType="withEffect">
                                  <p:stCondLst>
                                    <p:cond delay="0"/>
                                  </p:stCondLst>
                                  <p:childTnLst>
                                    <p:set>
                                      <p:cBhvr>
                                        <p:cTn id="64" dur="1" fill="hold">
                                          <p:stCondLst>
                                            <p:cond delay="0"/>
                                          </p:stCondLst>
                                        </p:cTn>
                                        <p:tgtEl>
                                          <p:spTgt spid="798"/>
                                        </p:tgtEl>
                                        <p:attrNameLst>
                                          <p:attrName>style.visibility</p:attrName>
                                        </p:attrNameLst>
                                      </p:cBhvr>
                                      <p:to>
                                        <p:strVal val="visible"/>
                                      </p:to>
                                    </p:set>
                                    <p:animEffect transition="in" filter="fade">
                                      <p:cBhvr>
                                        <p:cTn id="65" dur="1000"/>
                                        <p:tgtEl>
                                          <p:spTgt spid="798"/>
                                        </p:tgtEl>
                                      </p:cBhvr>
                                    </p:animEffect>
                                  </p:childTnLst>
                                </p:cTn>
                              </p:par>
                              <p:par>
                                <p:cTn id="66" presetID="10" presetClass="entr" presetSubtype="0" fill="hold" nodeType="withEffect">
                                  <p:stCondLst>
                                    <p:cond delay="0"/>
                                  </p:stCondLst>
                                  <p:childTnLst>
                                    <p:set>
                                      <p:cBhvr>
                                        <p:cTn id="67" dur="1" fill="hold">
                                          <p:stCondLst>
                                            <p:cond delay="0"/>
                                          </p:stCondLst>
                                        </p:cTn>
                                        <p:tgtEl>
                                          <p:spTgt spid="799"/>
                                        </p:tgtEl>
                                        <p:attrNameLst>
                                          <p:attrName>style.visibility</p:attrName>
                                        </p:attrNameLst>
                                      </p:cBhvr>
                                      <p:to>
                                        <p:strVal val="visible"/>
                                      </p:to>
                                    </p:set>
                                    <p:animEffect transition="in" filter="fade">
                                      <p:cBhvr>
                                        <p:cTn id="68" dur="1000"/>
                                        <p:tgtEl>
                                          <p:spTgt spid="799"/>
                                        </p:tgtEl>
                                      </p:cBhvr>
                                    </p:animEffect>
                                  </p:childTnLst>
                                </p:cTn>
                              </p:par>
                              <p:par>
                                <p:cTn id="69" presetID="10" presetClass="entr" presetSubtype="0" fill="hold" nodeType="withEffect">
                                  <p:stCondLst>
                                    <p:cond delay="0"/>
                                  </p:stCondLst>
                                  <p:childTnLst>
                                    <p:set>
                                      <p:cBhvr>
                                        <p:cTn id="70" dur="1" fill="hold">
                                          <p:stCondLst>
                                            <p:cond delay="0"/>
                                          </p:stCondLst>
                                        </p:cTn>
                                        <p:tgtEl>
                                          <p:spTgt spid="800"/>
                                        </p:tgtEl>
                                        <p:attrNameLst>
                                          <p:attrName>style.visibility</p:attrName>
                                        </p:attrNameLst>
                                      </p:cBhvr>
                                      <p:to>
                                        <p:strVal val="visible"/>
                                      </p:to>
                                    </p:set>
                                    <p:animEffect transition="in" filter="fade">
                                      <p:cBhvr>
                                        <p:cTn id="71" dur="1000"/>
                                        <p:tgtEl>
                                          <p:spTgt spid="800"/>
                                        </p:tgtEl>
                                      </p:cBhvr>
                                    </p:animEffect>
                                  </p:childTnLst>
                                </p:cTn>
                              </p:par>
                              <p:par>
                                <p:cTn id="72" presetID="10" presetClass="entr" presetSubtype="0" fill="hold" nodeType="withEffect">
                                  <p:stCondLst>
                                    <p:cond delay="0"/>
                                  </p:stCondLst>
                                  <p:childTnLst>
                                    <p:set>
                                      <p:cBhvr>
                                        <p:cTn id="73" dur="1" fill="hold">
                                          <p:stCondLst>
                                            <p:cond delay="0"/>
                                          </p:stCondLst>
                                        </p:cTn>
                                        <p:tgtEl>
                                          <p:spTgt spid="801"/>
                                        </p:tgtEl>
                                        <p:attrNameLst>
                                          <p:attrName>style.visibility</p:attrName>
                                        </p:attrNameLst>
                                      </p:cBhvr>
                                      <p:to>
                                        <p:strVal val="visible"/>
                                      </p:to>
                                    </p:set>
                                    <p:animEffect transition="in" filter="fade">
                                      <p:cBhvr>
                                        <p:cTn id="74" dur="1000"/>
                                        <p:tgtEl>
                                          <p:spTgt spid="801"/>
                                        </p:tgtEl>
                                      </p:cBhvr>
                                    </p:animEffect>
                                  </p:childTnLst>
                                </p:cTn>
                              </p:par>
                              <p:par>
                                <p:cTn id="75" presetID="10" presetClass="entr" presetSubtype="0" fill="hold" nodeType="withEffect">
                                  <p:stCondLst>
                                    <p:cond delay="0"/>
                                  </p:stCondLst>
                                  <p:childTnLst>
                                    <p:set>
                                      <p:cBhvr>
                                        <p:cTn id="76" dur="1" fill="hold">
                                          <p:stCondLst>
                                            <p:cond delay="0"/>
                                          </p:stCondLst>
                                        </p:cTn>
                                        <p:tgtEl>
                                          <p:spTgt spid="802"/>
                                        </p:tgtEl>
                                        <p:attrNameLst>
                                          <p:attrName>style.visibility</p:attrName>
                                        </p:attrNameLst>
                                      </p:cBhvr>
                                      <p:to>
                                        <p:strVal val="visible"/>
                                      </p:to>
                                    </p:set>
                                    <p:animEffect transition="in" filter="fade">
                                      <p:cBhvr>
                                        <p:cTn id="77" dur="1000"/>
                                        <p:tgtEl>
                                          <p:spTgt spid="802"/>
                                        </p:tgtEl>
                                      </p:cBhvr>
                                    </p:animEffect>
                                  </p:childTnLst>
                                </p:cTn>
                              </p:par>
                              <p:par>
                                <p:cTn id="78" presetID="10" presetClass="entr" presetSubtype="0" fill="hold" nodeType="withEffect">
                                  <p:stCondLst>
                                    <p:cond delay="0"/>
                                  </p:stCondLst>
                                  <p:childTnLst>
                                    <p:set>
                                      <p:cBhvr>
                                        <p:cTn id="79" dur="1" fill="hold">
                                          <p:stCondLst>
                                            <p:cond delay="0"/>
                                          </p:stCondLst>
                                        </p:cTn>
                                        <p:tgtEl>
                                          <p:spTgt spid="803"/>
                                        </p:tgtEl>
                                        <p:attrNameLst>
                                          <p:attrName>style.visibility</p:attrName>
                                        </p:attrNameLst>
                                      </p:cBhvr>
                                      <p:to>
                                        <p:strVal val="visible"/>
                                      </p:to>
                                    </p:set>
                                    <p:animEffect transition="in" filter="fade">
                                      <p:cBhvr>
                                        <p:cTn id="80" dur="1000"/>
                                        <p:tgtEl>
                                          <p:spTgt spid="803"/>
                                        </p:tgtEl>
                                      </p:cBhvr>
                                    </p:animEffect>
                                  </p:childTnLst>
                                </p:cTn>
                              </p:par>
                              <p:par>
                                <p:cTn id="81" presetID="10" presetClass="entr" presetSubtype="0" fill="hold" nodeType="withEffect">
                                  <p:stCondLst>
                                    <p:cond delay="0"/>
                                  </p:stCondLst>
                                  <p:childTnLst>
                                    <p:set>
                                      <p:cBhvr>
                                        <p:cTn id="82" dur="1" fill="hold">
                                          <p:stCondLst>
                                            <p:cond delay="0"/>
                                          </p:stCondLst>
                                        </p:cTn>
                                        <p:tgtEl>
                                          <p:spTgt spid="804"/>
                                        </p:tgtEl>
                                        <p:attrNameLst>
                                          <p:attrName>style.visibility</p:attrName>
                                        </p:attrNameLst>
                                      </p:cBhvr>
                                      <p:to>
                                        <p:strVal val="visible"/>
                                      </p:to>
                                    </p:set>
                                    <p:animEffect transition="in" filter="fade">
                                      <p:cBhvr>
                                        <p:cTn id="83" dur="1000"/>
                                        <p:tgtEl>
                                          <p:spTgt spid="804"/>
                                        </p:tgtEl>
                                      </p:cBhvr>
                                    </p:animEffect>
                                  </p:childTnLst>
                                </p:cTn>
                              </p:par>
                              <p:par>
                                <p:cTn id="84" presetID="10" presetClass="entr" presetSubtype="0" fill="hold" nodeType="withEffect">
                                  <p:stCondLst>
                                    <p:cond delay="0"/>
                                  </p:stCondLst>
                                  <p:childTnLst>
                                    <p:set>
                                      <p:cBhvr>
                                        <p:cTn id="85" dur="1" fill="hold">
                                          <p:stCondLst>
                                            <p:cond delay="0"/>
                                          </p:stCondLst>
                                        </p:cTn>
                                        <p:tgtEl>
                                          <p:spTgt spid="805"/>
                                        </p:tgtEl>
                                        <p:attrNameLst>
                                          <p:attrName>style.visibility</p:attrName>
                                        </p:attrNameLst>
                                      </p:cBhvr>
                                      <p:to>
                                        <p:strVal val="visible"/>
                                      </p:to>
                                    </p:set>
                                    <p:animEffect transition="in" filter="fade">
                                      <p:cBhvr>
                                        <p:cTn id="86" dur="1000"/>
                                        <p:tgtEl>
                                          <p:spTgt spid="805"/>
                                        </p:tgtEl>
                                      </p:cBhvr>
                                    </p:animEffect>
                                  </p:childTnLst>
                                </p:cTn>
                              </p:par>
                              <p:par>
                                <p:cTn id="87" presetID="10" presetClass="entr" presetSubtype="0" fill="hold" nodeType="withEffect">
                                  <p:stCondLst>
                                    <p:cond delay="0"/>
                                  </p:stCondLst>
                                  <p:childTnLst>
                                    <p:set>
                                      <p:cBhvr>
                                        <p:cTn id="88" dur="1" fill="hold">
                                          <p:stCondLst>
                                            <p:cond delay="0"/>
                                          </p:stCondLst>
                                        </p:cTn>
                                        <p:tgtEl>
                                          <p:spTgt spid="806"/>
                                        </p:tgtEl>
                                        <p:attrNameLst>
                                          <p:attrName>style.visibility</p:attrName>
                                        </p:attrNameLst>
                                      </p:cBhvr>
                                      <p:to>
                                        <p:strVal val="visible"/>
                                      </p:to>
                                    </p:set>
                                    <p:animEffect transition="in" filter="fade">
                                      <p:cBhvr>
                                        <p:cTn id="89" dur="1000"/>
                                        <p:tgtEl>
                                          <p:spTgt spid="806"/>
                                        </p:tgtEl>
                                      </p:cBhvr>
                                    </p:animEffect>
                                  </p:childTnLst>
                                </p:cTn>
                              </p:par>
                              <p:par>
                                <p:cTn id="90" presetID="10" presetClass="entr" presetSubtype="0" fill="hold" nodeType="withEffect">
                                  <p:stCondLst>
                                    <p:cond delay="0"/>
                                  </p:stCondLst>
                                  <p:childTnLst>
                                    <p:set>
                                      <p:cBhvr>
                                        <p:cTn id="91" dur="1" fill="hold">
                                          <p:stCondLst>
                                            <p:cond delay="0"/>
                                          </p:stCondLst>
                                        </p:cTn>
                                        <p:tgtEl>
                                          <p:spTgt spid="807"/>
                                        </p:tgtEl>
                                        <p:attrNameLst>
                                          <p:attrName>style.visibility</p:attrName>
                                        </p:attrNameLst>
                                      </p:cBhvr>
                                      <p:to>
                                        <p:strVal val="visible"/>
                                      </p:to>
                                    </p:set>
                                    <p:animEffect transition="in" filter="fade">
                                      <p:cBhvr>
                                        <p:cTn id="92" dur="1000"/>
                                        <p:tgtEl>
                                          <p:spTgt spid="807"/>
                                        </p:tgtEl>
                                      </p:cBhvr>
                                    </p:animEffect>
                                  </p:childTnLst>
                                </p:cTn>
                              </p:par>
                              <p:par>
                                <p:cTn id="93" presetID="10" presetClass="entr" presetSubtype="0" fill="hold" nodeType="withEffect">
                                  <p:stCondLst>
                                    <p:cond delay="0"/>
                                  </p:stCondLst>
                                  <p:childTnLst>
                                    <p:set>
                                      <p:cBhvr>
                                        <p:cTn id="94" dur="1" fill="hold">
                                          <p:stCondLst>
                                            <p:cond delay="0"/>
                                          </p:stCondLst>
                                        </p:cTn>
                                        <p:tgtEl>
                                          <p:spTgt spid="808"/>
                                        </p:tgtEl>
                                        <p:attrNameLst>
                                          <p:attrName>style.visibility</p:attrName>
                                        </p:attrNameLst>
                                      </p:cBhvr>
                                      <p:to>
                                        <p:strVal val="visible"/>
                                      </p:to>
                                    </p:set>
                                    <p:animEffect transition="in" filter="fade">
                                      <p:cBhvr>
                                        <p:cTn id="95" dur="1000"/>
                                        <p:tgtEl>
                                          <p:spTgt spid="808"/>
                                        </p:tgtEl>
                                      </p:cBhvr>
                                    </p:animEffect>
                                  </p:childTnLst>
                                </p:cTn>
                              </p:par>
                              <p:par>
                                <p:cTn id="96" presetID="10" presetClass="entr" presetSubtype="0" fill="hold" nodeType="withEffect">
                                  <p:stCondLst>
                                    <p:cond delay="0"/>
                                  </p:stCondLst>
                                  <p:childTnLst>
                                    <p:set>
                                      <p:cBhvr>
                                        <p:cTn id="97" dur="1" fill="hold">
                                          <p:stCondLst>
                                            <p:cond delay="0"/>
                                          </p:stCondLst>
                                        </p:cTn>
                                        <p:tgtEl>
                                          <p:spTgt spid="809"/>
                                        </p:tgtEl>
                                        <p:attrNameLst>
                                          <p:attrName>style.visibility</p:attrName>
                                        </p:attrNameLst>
                                      </p:cBhvr>
                                      <p:to>
                                        <p:strVal val="visible"/>
                                      </p:to>
                                    </p:set>
                                    <p:animEffect transition="in" filter="fade">
                                      <p:cBhvr>
                                        <p:cTn id="98" dur="1000"/>
                                        <p:tgtEl>
                                          <p:spTgt spid="809"/>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89"/>
                                        </p:tgtEl>
                                        <p:attrNameLst>
                                          <p:attrName>style.visibility</p:attrName>
                                        </p:attrNameLst>
                                      </p:cBhvr>
                                      <p:to>
                                        <p:strVal val="visible"/>
                                      </p:to>
                                    </p:set>
                                    <p:animEffect transition="in" filter="fade">
                                      <p:cBhvr>
                                        <p:cTn id="103" dur="1000"/>
                                        <p:tgtEl>
                                          <p:spTgt spid="78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775"/>
                                        </p:tgtEl>
                                        <p:attrNameLst>
                                          <p:attrName>style.visibility</p:attrName>
                                        </p:attrNameLst>
                                      </p:cBhvr>
                                      <p:to>
                                        <p:strVal val="visible"/>
                                      </p:to>
                                    </p:set>
                                    <p:animEffect transition="in" filter="fade">
                                      <p:cBhvr>
                                        <p:cTn id="108" dur="1000"/>
                                        <p:tgtEl>
                                          <p:spTgt spid="775"/>
                                        </p:tgtEl>
                                      </p:cBhvr>
                                    </p:animEffect>
                                  </p:childTnLst>
                                </p:cTn>
                              </p:par>
                              <p:par>
                                <p:cTn id="109" presetID="10" presetClass="entr" presetSubtype="0" fill="hold" nodeType="withEffect">
                                  <p:stCondLst>
                                    <p:cond delay="0"/>
                                  </p:stCondLst>
                                  <p:childTnLst>
                                    <p:set>
                                      <p:cBhvr>
                                        <p:cTn id="110" dur="1" fill="hold">
                                          <p:stCondLst>
                                            <p:cond delay="0"/>
                                          </p:stCondLst>
                                        </p:cTn>
                                        <p:tgtEl>
                                          <p:spTgt spid="770"/>
                                        </p:tgtEl>
                                        <p:attrNameLst>
                                          <p:attrName>style.visibility</p:attrName>
                                        </p:attrNameLst>
                                      </p:cBhvr>
                                      <p:to>
                                        <p:strVal val="visible"/>
                                      </p:to>
                                    </p:set>
                                    <p:animEffect transition="in" filter="fade">
                                      <p:cBhvr>
                                        <p:cTn id="111" dur="1000"/>
                                        <p:tgtEl>
                                          <p:spTgt spid="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20"/>
        <p:cNvGrpSpPr/>
        <p:nvPr/>
      </p:nvGrpSpPr>
      <p:grpSpPr>
        <a:xfrm>
          <a:off x="0" y="0"/>
          <a:ext cx="0" cy="0"/>
          <a:chOff x="0" y="0"/>
          <a:chExt cx="0" cy="0"/>
        </a:xfrm>
      </p:grpSpPr>
      <p:sp>
        <p:nvSpPr>
          <p:cNvPr id="821" name="Shape 821"/>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PUBLIC CLOUD LIKE INFRASTRUCTURE</a:t>
            </a:r>
          </a:p>
          <a:p>
            <a:pPr lvl="0" rtl="0">
              <a:spcBef>
                <a:spcPts val="0"/>
              </a:spcBef>
              <a:buClr>
                <a:schemeClr val="dk1"/>
              </a:buClr>
              <a:buSzPct val="25000"/>
              <a:buFont typeface="Arial"/>
              <a:buNone/>
            </a:pPr>
            <a:r>
              <a:rPr lang="en" sz="1800">
                <a:solidFill>
                  <a:schemeClr val="dk1"/>
                </a:solidFill>
              </a:rPr>
              <a:t>EXAMPLE</a:t>
            </a:r>
          </a:p>
        </p:txBody>
      </p:sp>
      <p:sp>
        <p:nvSpPr>
          <p:cNvPr id="822" name="Shape 822"/>
          <p:cNvSpPr/>
          <p:nvPr/>
        </p:nvSpPr>
        <p:spPr>
          <a:xfrm>
            <a:off x="1714175" y="5357825"/>
            <a:ext cx="7086299" cy="926099"/>
          </a:xfrm>
          <a:prstGeom prst="wedgeRoundRectCallout">
            <a:avLst>
              <a:gd name="adj1" fmla="val -59068"/>
              <a:gd name="adj2" fmla="val -52316"/>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nvGrpSpPr>
          <p:cNvPr id="823" name="Shape 823"/>
          <p:cNvGrpSpPr/>
          <p:nvPr/>
        </p:nvGrpSpPr>
        <p:grpSpPr>
          <a:xfrm>
            <a:off x="177775" y="5018525"/>
            <a:ext cx="1044900" cy="1064825"/>
            <a:chOff x="177775" y="5018525"/>
            <a:chExt cx="1044900" cy="1064825"/>
          </a:xfrm>
        </p:grpSpPr>
        <p:pic>
          <p:nvPicPr>
            <p:cNvPr id="824" name="Shape 824"/>
            <p:cNvPicPr preferRelativeResize="0"/>
            <p:nvPr/>
          </p:nvPicPr>
          <p:blipFill>
            <a:blip r:embed="rId3">
              <a:alphaModFix/>
            </a:blip>
            <a:stretch>
              <a:fillRect/>
            </a:stretch>
          </p:blipFill>
          <p:spPr>
            <a:xfrm>
              <a:off x="441325" y="5018525"/>
              <a:ext cx="561900" cy="868384"/>
            </a:xfrm>
            <a:prstGeom prst="rect">
              <a:avLst/>
            </a:prstGeom>
            <a:noFill/>
            <a:ln>
              <a:noFill/>
            </a:ln>
          </p:spPr>
        </p:pic>
        <p:sp>
          <p:nvSpPr>
            <p:cNvPr id="825" name="Shape 825"/>
            <p:cNvSpPr txBox="1"/>
            <p:nvPr/>
          </p:nvSpPr>
          <p:spPr>
            <a:xfrm>
              <a:off x="177775" y="5854750"/>
              <a:ext cx="1044900" cy="228600"/>
            </a:xfrm>
            <a:prstGeom prst="rect">
              <a:avLst/>
            </a:prstGeom>
            <a:noFill/>
            <a:ln>
              <a:noFill/>
            </a:ln>
          </p:spPr>
          <p:txBody>
            <a:bodyPr lIns="91425" tIns="91425" rIns="91425" bIns="91425" anchor="t" anchorCtr="0">
              <a:noAutofit/>
            </a:bodyPr>
            <a:lstStyle/>
            <a:p>
              <a:pPr lvl="0" algn="ctr" rtl="0">
                <a:spcBef>
                  <a:spcPts val="0"/>
                </a:spcBef>
                <a:buNone/>
              </a:pPr>
              <a:r>
                <a:rPr lang="en" sz="1100"/>
                <a:t>Head of </a:t>
              </a:r>
              <a:br>
                <a:rPr lang="en" sz="1100"/>
              </a:br>
              <a:r>
                <a:rPr lang="en" sz="1100"/>
                <a:t>Operations</a:t>
              </a:r>
            </a:p>
          </p:txBody>
        </p:sp>
      </p:grpSp>
      <p:sp>
        <p:nvSpPr>
          <p:cNvPr id="826" name="Shape 826"/>
          <p:cNvSpPr txBox="1"/>
          <p:nvPr/>
        </p:nvSpPr>
        <p:spPr>
          <a:xfrm>
            <a:off x="2013350" y="5300889"/>
            <a:ext cx="6858000" cy="7971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000">
                <a:solidFill>
                  <a:srgbClr val="0000FF"/>
                </a:solidFill>
              </a:rPr>
              <a:t>Reducing Cost with Commodity Hardware</a:t>
            </a:r>
          </a:p>
          <a:p>
            <a:pPr lvl="0" rtl="0">
              <a:lnSpc>
                <a:spcPct val="115000"/>
              </a:lnSpc>
              <a:spcBef>
                <a:spcPts val="0"/>
              </a:spcBef>
              <a:buNone/>
            </a:pPr>
            <a:r>
              <a:rPr lang="en" sz="1000">
                <a:solidFill>
                  <a:srgbClr val="0000FF"/>
                </a:solidFill>
              </a:rPr>
              <a:t>Massively Scalable Distributed Architecture</a:t>
            </a:r>
          </a:p>
          <a:p>
            <a:pPr lvl="0" rtl="0">
              <a:lnSpc>
                <a:spcPct val="115000"/>
              </a:lnSpc>
              <a:spcBef>
                <a:spcPts val="0"/>
              </a:spcBef>
              <a:buNone/>
            </a:pPr>
            <a:r>
              <a:rPr lang="en" sz="1000">
                <a:solidFill>
                  <a:srgbClr val="0000FF"/>
                </a:solidFill>
              </a:rPr>
              <a:t>Deploy and Update Securely while Ensuring Tenant Uptime</a:t>
            </a:r>
          </a:p>
          <a:p>
            <a:pPr lvl="0" rtl="0">
              <a:lnSpc>
                <a:spcPct val="115000"/>
              </a:lnSpc>
              <a:spcBef>
                <a:spcPts val="0"/>
              </a:spcBef>
              <a:buNone/>
            </a:pPr>
            <a:r>
              <a:rPr lang="en" sz="1000">
                <a:solidFill>
                  <a:srgbClr val="0000FF"/>
                </a:solidFill>
              </a:rPr>
              <a:t>Forecast Capacity Requirements based on Utilization</a:t>
            </a:r>
          </a:p>
          <a:p>
            <a:pPr lvl="0" rtl="0">
              <a:lnSpc>
                <a:spcPct val="115000"/>
              </a:lnSpc>
              <a:spcBef>
                <a:spcPts val="0"/>
              </a:spcBef>
              <a:buNone/>
            </a:pPr>
            <a:r>
              <a:rPr lang="en" sz="1000">
                <a:solidFill>
                  <a:srgbClr val="0000FF"/>
                </a:solidFill>
              </a:rPr>
              <a:t>Deliver enterprise functionality required for private cloud</a:t>
            </a:r>
          </a:p>
        </p:txBody>
      </p:sp>
      <p:sp>
        <p:nvSpPr>
          <p:cNvPr id="827" name="Shape 827"/>
          <p:cNvSpPr txBox="1"/>
          <p:nvPr/>
        </p:nvSpPr>
        <p:spPr>
          <a:xfrm>
            <a:off x="583400" y="1573225"/>
            <a:ext cx="6407999" cy="407100"/>
          </a:xfrm>
          <a:prstGeom prst="rect">
            <a:avLst/>
          </a:prstGeom>
          <a:noFill/>
          <a:ln>
            <a:noFill/>
          </a:ln>
        </p:spPr>
        <p:txBody>
          <a:bodyPr lIns="91425" tIns="91425" rIns="91425" bIns="91425" anchor="t" anchorCtr="0">
            <a:noAutofit/>
          </a:bodyPr>
          <a:lstStyle/>
          <a:p>
            <a:pPr lvl="0" algn="ctr" rtl="0">
              <a:spcBef>
                <a:spcPts val="0"/>
              </a:spcBef>
              <a:buNone/>
            </a:pPr>
            <a:r>
              <a:rPr lang="en" b="1"/>
              <a:t>ENTERPRISE GRADE SCALE-OUT CLOUD INFRASTRUCTURE</a:t>
            </a:r>
            <a:r>
              <a:rPr lang="en"/>
              <a:t/>
            </a:r>
            <a:br>
              <a:rPr lang="en"/>
            </a:br>
            <a:r>
              <a:rPr lang="en"/>
              <a:t>Consumable and Complete</a:t>
            </a:r>
          </a:p>
        </p:txBody>
      </p:sp>
      <p:grpSp>
        <p:nvGrpSpPr>
          <p:cNvPr id="828" name="Shape 828"/>
          <p:cNvGrpSpPr/>
          <p:nvPr/>
        </p:nvGrpSpPr>
        <p:grpSpPr>
          <a:xfrm>
            <a:off x="496775" y="2288450"/>
            <a:ext cx="6147000" cy="619499"/>
            <a:chOff x="496775" y="2288450"/>
            <a:chExt cx="6147000" cy="619499"/>
          </a:xfrm>
        </p:grpSpPr>
        <p:sp>
          <p:nvSpPr>
            <p:cNvPr id="829" name="Shape 829"/>
            <p:cNvSpPr/>
            <p:nvPr/>
          </p:nvSpPr>
          <p:spPr>
            <a:xfrm>
              <a:off x="496775" y="2288450"/>
              <a:ext cx="6147000" cy="6194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endParaRPr sz="1000">
                <a:solidFill>
                  <a:srgbClr val="434343"/>
                </a:solidFill>
              </a:endParaRPr>
            </a:p>
          </p:txBody>
        </p:sp>
        <p:sp>
          <p:nvSpPr>
            <p:cNvPr id="830" name="Shape 830"/>
            <p:cNvSpPr/>
            <p:nvPr/>
          </p:nvSpPr>
          <p:spPr>
            <a:xfrm>
              <a:off x="561376" y="2440850"/>
              <a:ext cx="1101000" cy="330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434343"/>
                  </a:solidFill>
                </a:rPr>
                <a:t>Chargeback</a:t>
              </a:r>
            </a:p>
          </p:txBody>
        </p:sp>
        <p:sp>
          <p:nvSpPr>
            <p:cNvPr id="831" name="Shape 831"/>
            <p:cNvSpPr/>
            <p:nvPr/>
          </p:nvSpPr>
          <p:spPr>
            <a:xfrm>
              <a:off x="1782502" y="2440838"/>
              <a:ext cx="1101000" cy="330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434343"/>
                  </a:solidFill>
                </a:rPr>
                <a:t>Self-Service</a:t>
              </a:r>
            </a:p>
          </p:txBody>
        </p:sp>
        <p:sp>
          <p:nvSpPr>
            <p:cNvPr id="832" name="Shape 832"/>
            <p:cNvSpPr/>
            <p:nvPr/>
          </p:nvSpPr>
          <p:spPr>
            <a:xfrm>
              <a:off x="3003628" y="2440852"/>
              <a:ext cx="1101000" cy="330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434343"/>
                  </a:solidFill>
                </a:rPr>
                <a:t>Audit</a:t>
              </a:r>
            </a:p>
          </p:txBody>
        </p:sp>
        <p:sp>
          <p:nvSpPr>
            <p:cNvPr id="833" name="Shape 833"/>
            <p:cNvSpPr/>
            <p:nvPr/>
          </p:nvSpPr>
          <p:spPr>
            <a:xfrm>
              <a:off x="4224755" y="2440841"/>
              <a:ext cx="1101000" cy="330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434343"/>
                  </a:solidFill>
                </a:rPr>
                <a:t>Control Policies</a:t>
              </a:r>
            </a:p>
          </p:txBody>
        </p:sp>
        <p:sp>
          <p:nvSpPr>
            <p:cNvPr id="834" name="Shape 834"/>
            <p:cNvSpPr/>
            <p:nvPr/>
          </p:nvSpPr>
          <p:spPr>
            <a:xfrm>
              <a:off x="5445881" y="2440841"/>
              <a:ext cx="1101000" cy="330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434343"/>
                  </a:solidFill>
                </a:rPr>
                <a:t>Workflow</a:t>
              </a:r>
            </a:p>
          </p:txBody>
        </p:sp>
      </p:grpSp>
      <p:sp>
        <p:nvSpPr>
          <p:cNvPr id="835" name="Shape 835"/>
          <p:cNvSpPr txBox="1"/>
          <p:nvPr/>
        </p:nvSpPr>
        <p:spPr>
          <a:xfrm>
            <a:off x="952200" y="4829050"/>
            <a:ext cx="985799" cy="189599"/>
          </a:xfrm>
          <a:prstGeom prst="rect">
            <a:avLst/>
          </a:prstGeom>
          <a:noFill/>
          <a:ln>
            <a:noFill/>
          </a:ln>
        </p:spPr>
        <p:txBody>
          <a:bodyPr lIns="91425" tIns="91425" rIns="91425" bIns="91425" anchor="ctr" anchorCtr="0">
            <a:noAutofit/>
          </a:bodyPr>
          <a:lstStyle/>
          <a:p>
            <a:pPr algn="ctr">
              <a:spcBef>
                <a:spcPts val="0"/>
              </a:spcBef>
              <a:buNone/>
            </a:pPr>
            <a:r>
              <a:rPr lang="en"/>
              <a:t>New York</a:t>
            </a:r>
          </a:p>
        </p:txBody>
      </p:sp>
      <p:sp>
        <p:nvSpPr>
          <p:cNvPr id="836" name="Shape 836"/>
          <p:cNvSpPr txBox="1"/>
          <p:nvPr/>
        </p:nvSpPr>
        <p:spPr>
          <a:xfrm>
            <a:off x="3152700" y="4833525"/>
            <a:ext cx="985799" cy="189599"/>
          </a:xfrm>
          <a:prstGeom prst="rect">
            <a:avLst/>
          </a:prstGeom>
          <a:noFill/>
          <a:ln>
            <a:noFill/>
          </a:ln>
        </p:spPr>
        <p:txBody>
          <a:bodyPr lIns="91425" tIns="91425" rIns="91425" bIns="91425" anchor="ctr" anchorCtr="0">
            <a:noAutofit/>
          </a:bodyPr>
          <a:lstStyle/>
          <a:p>
            <a:pPr lvl="0" algn="ctr" rtl="0">
              <a:spcBef>
                <a:spcPts val="0"/>
              </a:spcBef>
              <a:buNone/>
            </a:pPr>
            <a:r>
              <a:rPr lang="en"/>
              <a:t>London</a:t>
            </a:r>
          </a:p>
        </p:txBody>
      </p:sp>
      <p:sp>
        <p:nvSpPr>
          <p:cNvPr id="837" name="Shape 837"/>
          <p:cNvSpPr txBox="1"/>
          <p:nvPr/>
        </p:nvSpPr>
        <p:spPr>
          <a:xfrm>
            <a:off x="5286300" y="4829050"/>
            <a:ext cx="985799" cy="189599"/>
          </a:xfrm>
          <a:prstGeom prst="rect">
            <a:avLst/>
          </a:prstGeom>
          <a:noFill/>
          <a:ln>
            <a:noFill/>
          </a:ln>
        </p:spPr>
        <p:txBody>
          <a:bodyPr lIns="91425" tIns="91425" rIns="91425" bIns="91425" anchor="ctr" anchorCtr="0">
            <a:noAutofit/>
          </a:bodyPr>
          <a:lstStyle/>
          <a:p>
            <a:pPr lvl="0" algn="ctr" rtl="0">
              <a:spcBef>
                <a:spcPts val="0"/>
              </a:spcBef>
              <a:buNone/>
            </a:pPr>
            <a:r>
              <a:rPr lang="en"/>
              <a:t>Tokyo</a:t>
            </a:r>
          </a:p>
        </p:txBody>
      </p:sp>
      <p:grpSp>
        <p:nvGrpSpPr>
          <p:cNvPr id="838" name="Shape 838"/>
          <p:cNvGrpSpPr/>
          <p:nvPr/>
        </p:nvGrpSpPr>
        <p:grpSpPr>
          <a:xfrm>
            <a:off x="7834586" y="2949199"/>
            <a:ext cx="784200" cy="1124800"/>
            <a:chOff x="7834586" y="2949199"/>
            <a:chExt cx="784200" cy="1124800"/>
          </a:xfrm>
        </p:grpSpPr>
        <p:pic>
          <p:nvPicPr>
            <p:cNvPr id="839" name="Shape 839"/>
            <p:cNvPicPr preferRelativeResize="0"/>
            <p:nvPr/>
          </p:nvPicPr>
          <p:blipFill>
            <a:blip r:embed="rId4">
              <a:alphaModFix/>
            </a:blip>
            <a:stretch>
              <a:fillRect/>
            </a:stretch>
          </p:blipFill>
          <p:spPr>
            <a:xfrm>
              <a:off x="7929070" y="2949199"/>
              <a:ext cx="511987" cy="791257"/>
            </a:xfrm>
            <a:prstGeom prst="rect">
              <a:avLst/>
            </a:prstGeom>
            <a:noFill/>
            <a:ln>
              <a:noFill/>
            </a:ln>
          </p:spPr>
        </p:pic>
        <p:sp>
          <p:nvSpPr>
            <p:cNvPr id="840" name="Shape 840"/>
            <p:cNvSpPr txBox="1"/>
            <p:nvPr/>
          </p:nvSpPr>
          <p:spPr>
            <a:xfrm>
              <a:off x="7834586" y="3684600"/>
              <a:ext cx="784200" cy="389400"/>
            </a:xfrm>
            <a:prstGeom prst="rect">
              <a:avLst/>
            </a:prstGeom>
            <a:noFill/>
            <a:ln>
              <a:noFill/>
            </a:ln>
          </p:spPr>
          <p:txBody>
            <a:bodyPr lIns="91425" tIns="91425" rIns="91425" bIns="91425" anchor="t" anchorCtr="0">
              <a:noAutofit/>
            </a:bodyPr>
            <a:lstStyle/>
            <a:p>
              <a:pPr lvl="0" rtl="0">
                <a:spcBef>
                  <a:spcPts val="0"/>
                </a:spcBef>
                <a:buNone/>
              </a:pPr>
              <a:r>
                <a:rPr lang="en" sz="1100"/>
                <a:t>Operator</a:t>
              </a:r>
            </a:p>
          </p:txBody>
        </p:sp>
      </p:grpSp>
      <p:cxnSp>
        <p:nvCxnSpPr>
          <p:cNvPr id="841" name="Shape 841"/>
          <p:cNvCxnSpPr>
            <a:endCxn id="829" idx="3"/>
          </p:cNvCxnSpPr>
          <p:nvPr/>
        </p:nvCxnSpPr>
        <p:spPr>
          <a:xfrm rot="10800000">
            <a:off x="6643775" y="2598199"/>
            <a:ext cx="1210800" cy="445200"/>
          </a:xfrm>
          <a:prstGeom prst="curvedConnector3">
            <a:avLst>
              <a:gd name="adj1" fmla="val 50000"/>
            </a:avLst>
          </a:prstGeom>
          <a:noFill/>
          <a:ln w="19050" cap="flat" cmpd="sng">
            <a:solidFill>
              <a:srgbClr val="434343"/>
            </a:solidFill>
            <a:prstDash val="solid"/>
            <a:round/>
            <a:headEnd type="none" w="lg" len="lg"/>
            <a:tailEnd type="triangle" w="lg" len="lg"/>
          </a:ln>
        </p:spPr>
      </p:cxnSp>
      <p:grpSp>
        <p:nvGrpSpPr>
          <p:cNvPr id="842" name="Shape 842"/>
          <p:cNvGrpSpPr/>
          <p:nvPr/>
        </p:nvGrpSpPr>
        <p:grpSpPr>
          <a:xfrm>
            <a:off x="2407124" y="3400724"/>
            <a:ext cx="784200" cy="1124800"/>
            <a:chOff x="7834586" y="2949199"/>
            <a:chExt cx="784200" cy="1124800"/>
          </a:xfrm>
        </p:grpSpPr>
        <p:pic>
          <p:nvPicPr>
            <p:cNvPr id="843" name="Shape 843"/>
            <p:cNvPicPr preferRelativeResize="0"/>
            <p:nvPr/>
          </p:nvPicPr>
          <p:blipFill>
            <a:blip r:embed="rId4">
              <a:alphaModFix/>
            </a:blip>
            <a:stretch>
              <a:fillRect/>
            </a:stretch>
          </p:blipFill>
          <p:spPr>
            <a:xfrm>
              <a:off x="7929070" y="2949199"/>
              <a:ext cx="511987" cy="791257"/>
            </a:xfrm>
            <a:prstGeom prst="rect">
              <a:avLst/>
            </a:prstGeom>
            <a:noFill/>
            <a:ln>
              <a:noFill/>
            </a:ln>
          </p:spPr>
        </p:pic>
        <p:sp>
          <p:nvSpPr>
            <p:cNvPr id="844" name="Shape 844"/>
            <p:cNvSpPr txBox="1"/>
            <p:nvPr/>
          </p:nvSpPr>
          <p:spPr>
            <a:xfrm>
              <a:off x="7834586" y="3684600"/>
              <a:ext cx="784200" cy="389400"/>
            </a:xfrm>
            <a:prstGeom prst="rect">
              <a:avLst/>
            </a:prstGeom>
            <a:noFill/>
            <a:ln>
              <a:noFill/>
            </a:ln>
          </p:spPr>
          <p:txBody>
            <a:bodyPr lIns="91425" tIns="91425" rIns="91425" bIns="91425" anchor="t" anchorCtr="0">
              <a:noAutofit/>
            </a:bodyPr>
            <a:lstStyle/>
            <a:p>
              <a:pPr lvl="0" rtl="0">
                <a:spcBef>
                  <a:spcPts val="0"/>
                </a:spcBef>
                <a:buNone/>
              </a:pPr>
              <a:r>
                <a:rPr lang="en" sz="1100"/>
                <a:t>Operator</a:t>
              </a:r>
            </a:p>
          </p:txBody>
        </p:sp>
      </p:grpSp>
      <p:grpSp>
        <p:nvGrpSpPr>
          <p:cNvPr id="845" name="Shape 845"/>
          <p:cNvGrpSpPr/>
          <p:nvPr/>
        </p:nvGrpSpPr>
        <p:grpSpPr>
          <a:xfrm>
            <a:off x="6991399" y="3384824"/>
            <a:ext cx="784200" cy="1124800"/>
            <a:chOff x="7834586" y="2949199"/>
            <a:chExt cx="784200" cy="1124800"/>
          </a:xfrm>
        </p:grpSpPr>
        <p:pic>
          <p:nvPicPr>
            <p:cNvPr id="846" name="Shape 846"/>
            <p:cNvPicPr preferRelativeResize="0"/>
            <p:nvPr/>
          </p:nvPicPr>
          <p:blipFill>
            <a:blip r:embed="rId4">
              <a:alphaModFix/>
            </a:blip>
            <a:stretch>
              <a:fillRect/>
            </a:stretch>
          </p:blipFill>
          <p:spPr>
            <a:xfrm>
              <a:off x="7929070" y="2949199"/>
              <a:ext cx="511987" cy="791257"/>
            </a:xfrm>
            <a:prstGeom prst="rect">
              <a:avLst/>
            </a:prstGeom>
            <a:noFill/>
            <a:ln>
              <a:noFill/>
            </a:ln>
          </p:spPr>
        </p:pic>
        <p:sp>
          <p:nvSpPr>
            <p:cNvPr id="847" name="Shape 847"/>
            <p:cNvSpPr txBox="1"/>
            <p:nvPr/>
          </p:nvSpPr>
          <p:spPr>
            <a:xfrm>
              <a:off x="7834586" y="3684600"/>
              <a:ext cx="784200" cy="389400"/>
            </a:xfrm>
            <a:prstGeom prst="rect">
              <a:avLst/>
            </a:prstGeom>
            <a:noFill/>
            <a:ln>
              <a:noFill/>
            </a:ln>
          </p:spPr>
          <p:txBody>
            <a:bodyPr lIns="91425" tIns="91425" rIns="91425" bIns="91425" anchor="t" anchorCtr="0">
              <a:noAutofit/>
            </a:bodyPr>
            <a:lstStyle/>
            <a:p>
              <a:pPr lvl="0" rtl="0">
                <a:spcBef>
                  <a:spcPts val="0"/>
                </a:spcBef>
                <a:buNone/>
              </a:pPr>
              <a:r>
                <a:rPr lang="en" sz="1100"/>
                <a:t>Operator</a:t>
              </a:r>
            </a:p>
          </p:txBody>
        </p:sp>
      </p:grpSp>
      <p:grpSp>
        <p:nvGrpSpPr>
          <p:cNvPr id="848" name="Shape 848"/>
          <p:cNvGrpSpPr/>
          <p:nvPr/>
        </p:nvGrpSpPr>
        <p:grpSpPr>
          <a:xfrm>
            <a:off x="2075900" y="2790725"/>
            <a:ext cx="4467437" cy="496800"/>
            <a:chOff x="2075900" y="2790725"/>
            <a:chExt cx="4467437" cy="496800"/>
          </a:xfrm>
        </p:grpSpPr>
        <p:cxnSp>
          <p:nvCxnSpPr>
            <p:cNvPr id="849" name="Shape 849"/>
            <p:cNvCxnSpPr/>
            <p:nvPr/>
          </p:nvCxnSpPr>
          <p:spPr>
            <a:xfrm>
              <a:off x="4329300" y="2829925"/>
              <a:ext cx="4199" cy="420600"/>
            </a:xfrm>
            <a:prstGeom prst="straightConnector1">
              <a:avLst/>
            </a:prstGeom>
            <a:noFill/>
            <a:ln w="19050" cap="flat" cmpd="sng">
              <a:solidFill>
                <a:srgbClr val="434343"/>
              </a:solidFill>
              <a:prstDash val="solid"/>
              <a:round/>
              <a:headEnd type="none" w="lg" len="lg"/>
              <a:tailEnd type="triangle" w="lg" len="lg"/>
            </a:ln>
          </p:spPr>
        </p:cxnSp>
        <p:cxnSp>
          <p:nvCxnSpPr>
            <p:cNvPr id="850" name="Shape 850"/>
            <p:cNvCxnSpPr/>
            <p:nvPr/>
          </p:nvCxnSpPr>
          <p:spPr>
            <a:xfrm>
              <a:off x="2075900" y="2790725"/>
              <a:ext cx="4199" cy="420600"/>
            </a:xfrm>
            <a:prstGeom prst="straightConnector1">
              <a:avLst/>
            </a:prstGeom>
            <a:noFill/>
            <a:ln w="19050" cap="flat" cmpd="sng">
              <a:solidFill>
                <a:srgbClr val="434343"/>
              </a:solidFill>
              <a:prstDash val="solid"/>
              <a:round/>
              <a:headEnd type="none" w="lg" len="lg"/>
              <a:tailEnd type="triangle" w="lg" len="lg"/>
            </a:ln>
          </p:spPr>
        </p:cxnSp>
        <p:cxnSp>
          <p:nvCxnSpPr>
            <p:cNvPr id="851" name="Shape 851"/>
            <p:cNvCxnSpPr/>
            <p:nvPr/>
          </p:nvCxnSpPr>
          <p:spPr>
            <a:xfrm>
              <a:off x="6539137" y="2866925"/>
              <a:ext cx="4199" cy="420600"/>
            </a:xfrm>
            <a:prstGeom prst="straightConnector1">
              <a:avLst/>
            </a:prstGeom>
            <a:noFill/>
            <a:ln w="19050" cap="flat" cmpd="sng">
              <a:solidFill>
                <a:srgbClr val="434343"/>
              </a:solidFill>
              <a:prstDash val="solid"/>
              <a:round/>
              <a:headEnd type="none" w="lg" len="lg"/>
              <a:tailEnd type="triangle" w="lg" len="lg"/>
            </a:ln>
          </p:spPr>
        </p:cxnSp>
      </p:grpSp>
      <p:grpSp>
        <p:nvGrpSpPr>
          <p:cNvPr id="852" name="Shape 852"/>
          <p:cNvGrpSpPr/>
          <p:nvPr/>
        </p:nvGrpSpPr>
        <p:grpSpPr>
          <a:xfrm>
            <a:off x="495000" y="3198450"/>
            <a:ext cx="1730074" cy="1499100"/>
            <a:chOff x="495000" y="3198450"/>
            <a:chExt cx="1730074" cy="1499100"/>
          </a:xfrm>
        </p:grpSpPr>
        <p:sp>
          <p:nvSpPr>
            <p:cNvPr id="853" name="Shape 853"/>
            <p:cNvSpPr/>
            <p:nvPr/>
          </p:nvSpPr>
          <p:spPr>
            <a:xfrm>
              <a:off x="495875" y="3198450"/>
              <a:ext cx="17291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Network-Service</a:t>
              </a:r>
            </a:p>
          </p:txBody>
        </p:sp>
        <p:sp>
          <p:nvSpPr>
            <p:cNvPr id="854" name="Shape 854"/>
            <p:cNvSpPr/>
            <p:nvPr/>
          </p:nvSpPr>
          <p:spPr>
            <a:xfrm>
              <a:off x="495000" y="3717550"/>
              <a:ext cx="17291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Compute-Service</a:t>
              </a:r>
            </a:p>
          </p:txBody>
        </p:sp>
        <p:sp>
          <p:nvSpPr>
            <p:cNvPr id="855" name="Shape 855"/>
            <p:cNvSpPr/>
            <p:nvPr/>
          </p:nvSpPr>
          <p:spPr>
            <a:xfrm>
              <a:off x="495000" y="4223775"/>
              <a:ext cx="1729199" cy="2660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Storage-Service</a:t>
              </a:r>
            </a:p>
          </p:txBody>
        </p:sp>
        <p:sp>
          <p:nvSpPr>
            <p:cNvPr id="856" name="Shape 856"/>
            <p:cNvSpPr/>
            <p:nvPr/>
          </p:nvSpPr>
          <p:spPr>
            <a:xfrm>
              <a:off x="4958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57" name="Shape 857"/>
            <p:cNvSpPr/>
            <p:nvPr/>
          </p:nvSpPr>
          <p:spPr>
            <a:xfrm>
              <a:off x="9530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58" name="Shape 858"/>
            <p:cNvSpPr/>
            <p:nvPr/>
          </p:nvSpPr>
          <p:spPr>
            <a:xfrm>
              <a:off x="14102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59" name="Shape 859"/>
            <p:cNvSpPr/>
            <p:nvPr/>
          </p:nvSpPr>
          <p:spPr>
            <a:xfrm>
              <a:off x="18674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60" name="Shape 860"/>
            <p:cNvSpPr/>
            <p:nvPr/>
          </p:nvSpPr>
          <p:spPr>
            <a:xfrm>
              <a:off x="4958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61" name="Shape 861"/>
            <p:cNvSpPr/>
            <p:nvPr/>
          </p:nvSpPr>
          <p:spPr>
            <a:xfrm>
              <a:off x="9530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62" name="Shape 862"/>
            <p:cNvSpPr/>
            <p:nvPr/>
          </p:nvSpPr>
          <p:spPr>
            <a:xfrm>
              <a:off x="14102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63" name="Shape 863"/>
            <p:cNvSpPr/>
            <p:nvPr/>
          </p:nvSpPr>
          <p:spPr>
            <a:xfrm>
              <a:off x="18674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64" name="Shape 864"/>
            <p:cNvSpPr/>
            <p:nvPr/>
          </p:nvSpPr>
          <p:spPr>
            <a:xfrm>
              <a:off x="4958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65" name="Shape 865"/>
            <p:cNvSpPr/>
            <p:nvPr/>
          </p:nvSpPr>
          <p:spPr>
            <a:xfrm>
              <a:off x="9530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66" name="Shape 866"/>
            <p:cNvSpPr/>
            <p:nvPr/>
          </p:nvSpPr>
          <p:spPr>
            <a:xfrm>
              <a:off x="14102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67" name="Shape 867"/>
            <p:cNvSpPr/>
            <p:nvPr/>
          </p:nvSpPr>
          <p:spPr>
            <a:xfrm>
              <a:off x="18674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grpSp>
      <p:grpSp>
        <p:nvGrpSpPr>
          <p:cNvPr id="868" name="Shape 868"/>
          <p:cNvGrpSpPr/>
          <p:nvPr/>
        </p:nvGrpSpPr>
        <p:grpSpPr>
          <a:xfrm>
            <a:off x="2781000" y="3198450"/>
            <a:ext cx="1730074" cy="1499100"/>
            <a:chOff x="2781000" y="3198450"/>
            <a:chExt cx="1730074" cy="1499100"/>
          </a:xfrm>
        </p:grpSpPr>
        <p:sp>
          <p:nvSpPr>
            <p:cNvPr id="869" name="Shape 869"/>
            <p:cNvSpPr/>
            <p:nvPr/>
          </p:nvSpPr>
          <p:spPr>
            <a:xfrm>
              <a:off x="2781875" y="3198450"/>
              <a:ext cx="17291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Network-Service</a:t>
              </a:r>
            </a:p>
          </p:txBody>
        </p:sp>
        <p:sp>
          <p:nvSpPr>
            <p:cNvPr id="870" name="Shape 870"/>
            <p:cNvSpPr/>
            <p:nvPr/>
          </p:nvSpPr>
          <p:spPr>
            <a:xfrm>
              <a:off x="2781000" y="3717550"/>
              <a:ext cx="17291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Compute-Service</a:t>
              </a:r>
            </a:p>
          </p:txBody>
        </p:sp>
        <p:sp>
          <p:nvSpPr>
            <p:cNvPr id="871" name="Shape 871"/>
            <p:cNvSpPr/>
            <p:nvPr/>
          </p:nvSpPr>
          <p:spPr>
            <a:xfrm>
              <a:off x="2781000" y="4223775"/>
              <a:ext cx="1729199" cy="2660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Storage-Service</a:t>
              </a:r>
            </a:p>
          </p:txBody>
        </p:sp>
        <p:sp>
          <p:nvSpPr>
            <p:cNvPr id="872" name="Shape 872"/>
            <p:cNvSpPr/>
            <p:nvPr/>
          </p:nvSpPr>
          <p:spPr>
            <a:xfrm>
              <a:off x="27818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73" name="Shape 873"/>
            <p:cNvSpPr/>
            <p:nvPr/>
          </p:nvSpPr>
          <p:spPr>
            <a:xfrm>
              <a:off x="32390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74" name="Shape 874"/>
            <p:cNvSpPr/>
            <p:nvPr/>
          </p:nvSpPr>
          <p:spPr>
            <a:xfrm>
              <a:off x="36962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75" name="Shape 875"/>
            <p:cNvSpPr/>
            <p:nvPr/>
          </p:nvSpPr>
          <p:spPr>
            <a:xfrm>
              <a:off x="41534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76" name="Shape 876"/>
            <p:cNvSpPr/>
            <p:nvPr/>
          </p:nvSpPr>
          <p:spPr>
            <a:xfrm>
              <a:off x="27818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77" name="Shape 877"/>
            <p:cNvSpPr/>
            <p:nvPr/>
          </p:nvSpPr>
          <p:spPr>
            <a:xfrm>
              <a:off x="32390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78" name="Shape 878"/>
            <p:cNvSpPr/>
            <p:nvPr/>
          </p:nvSpPr>
          <p:spPr>
            <a:xfrm>
              <a:off x="36962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79" name="Shape 879"/>
            <p:cNvSpPr/>
            <p:nvPr/>
          </p:nvSpPr>
          <p:spPr>
            <a:xfrm>
              <a:off x="41534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80" name="Shape 880"/>
            <p:cNvSpPr/>
            <p:nvPr/>
          </p:nvSpPr>
          <p:spPr>
            <a:xfrm>
              <a:off x="27818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81" name="Shape 881"/>
            <p:cNvSpPr/>
            <p:nvPr/>
          </p:nvSpPr>
          <p:spPr>
            <a:xfrm>
              <a:off x="32390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82" name="Shape 882"/>
            <p:cNvSpPr/>
            <p:nvPr/>
          </p:nvSpPr>
          <p:spPr>
            <a:xfrm>
              <a:off x="36962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83" name="Shape 883"/>
            <p:cNvSpPr/>
            <p:nvPr/>
          </p:nvSpPr>
          <p:spPr>
            <a:xfrm>
              <a:off x="41534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grpSp>
      <p:grpSp>
        <p:nvGrpSpPr>
          <p:cNvPr id="884" name="Shape 884"/>
          <p:cNvGrpSpPr/>
          <p:nvPr/>
        </p:nvGrpSpPr>
        <p:grpSpPr>
          <a:xfrm>
            <a:off x="4914600" y="3198450"/>
            <a:ext cx="1730074" cy="1499100"/>
            <a:chOff x="4914600" y="3198450"/>
            <a:chExt cx="1730074" cy="1499100"/>
          </a:xfrm>
        </p:grpSpPr>
        <p:sp>
          <p:nvSpPr>
            <p:cNvPr id="885" name="Shape 885"/>
            <p:cNvSpPr/>
            <p:nvPr/>
          </p:nvSpPr>
          <p:spPr>
            <a:xfrm>
              <a:off x="4915475" y="3198450"/>
              <a:ext cx="17291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Network-Service</a:t>
              </a:r>
            </a:p>
          </p:txBody>
        </p:sp>
        <p:sp>
          <p:nvSpPr>
            <p:cNvPr id="886" name="Shape 886"/>
            <p:cNvSpPr/>
            <p:nvPr/>
          </p:nvSpPr>
          <p:spPr>
            <a:xfrm>
              <a:off x="4914600" y="3717550"/>
              <a:ext cx="1729199" cy="2286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Compute-Service</a:t>
              </a:r>
            </a:p>
          </p:txBody>
        </p:sp>
        <p:sp>
          <p:nvSpPr>
            <p:cNvPr id="887" name="Shape 887"/>
            <p:cNvSpPr/>
            <p:nvPr/>
          </p:nvSpPr>
          <p:spPr>
            <a:xfrm>
              <a:off x="4914600" y="4223775"/>
              <a:ext cx="1729199" cy="2660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Storage-Service</a:t>
              </a:r>
            </a:p>
          </p:txBody>
        </p:sp>
        <p:sp>
          <p:nvSpPr>
            <p:cNvPr id="888" name="Shape 888"/>
            <p:cNvSpPr/>
            <p:nvPr/>
          </p:nvSpPr>
          <p:spPr>
            <a:xfrm>
              <a:off x="49154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89" name="Shape 889"/>
            <p:cNvSpPr/>
            <p:nvPr/>
          </p:nvSpPr>
          <p:spPr>
            <a:xfrm>
              <a:off x="53726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90" name="Shape 890"/>
            <p:cNvSpPr/>
            <p:nvPr/>
          </p:nvSpPr>
          <p:spPr>
            <a:xfrm>
              <a:off x="58298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91" name="Shape 891"/>
            <p:cNvSpPr/>
            <p:nvPr/>
          </p:nvSpPr>
          <p:spPr>
            <a:xfrm>
              <a:off x="6287075" y="3922812"/>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a:t>
              </a:r>
            </a:p>
          </p:txBody>
        </p:sp>
        <p:sp>
          <p:nvSpPr>
            <p:cNvPr id="892" name="Shape 892"/>
            <p:cNvSpPr/>
            <p:nvPr/>
          </p:nvSpPr>
          <p:spPr>
            <a:xfrm>
              <a:off x="49154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93" name="Shape 893"/>
            <p:cNvSpPr/>
            <p:nvPr/>
          </p:nvSpPr>
          <p:spPr>
            <a:xfrm>
              <a:off x="53726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94" name="Shape 894"/>
            <p:cNvSpPr/>
            <p:nvPr/>
          </p:nvSpPr>
          <p:spPr>
            <a:xfrm>
              <a:off x="58298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95" name="Shape 895"/>
            <p:cNvSpPr/>
            <p:nvPr/>
          </p:nvSpPr>
          <p:spPr>
            <a:xfrm>
              <a:off x="6287075" y="4468950"/>
              <a:ext cx="357599" cy="228600"/>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S</a:t>
              </a:r>
            </a:p>
          </p:txBody>
        </p:sp>
        <p:sp>
          <p:nvSpPr>
            <p:cNvPr id="896" name="Shape 896"/>
            <p:cNvSpPr/>
            <p:nvPr/>
          </p:nvSpPr>
          <p:spPr>
            <a:xfrm>
              <a:off x="49154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97" name="Shape 897"/>
            <p:cNvSpPr/>
            <p:nvPr/>
          </p:nvSpPr>
          <p:spPr>
            <a:xfrm>
              <a:off x="53726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98" name="Shape 898"/>
            <p:cNvSpPr/>
            <p:nvPr/>
          </p:nvSpPr>
          <p:spPr>
            <a:xfrm>
              <a:off x="58298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sp>
          <p:nvSpPr>
            <p:cNvPr id="899" name="Shape 899"/>
            <p:cNvSpPr/>
            <p:nvPr/>
          </p:nvSpPr>
          <p:spPr>
            <a:xfrm>
              <a:off x="6287075" y="3394375"/>
              <a:ext cx="357599" cy="2162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N</a:t>
              </a:r>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5"/>
                                        </p:tgtEl>
                                        <p:attrNameLst>
                                          <p:attrName>style.visibility</p:attrName>
                                        </p:attrNameLst>
                                      </p:cBhvr>
                                      <p:to>
                                        <p:strVal val="visible"/>
                                      </p:to>
                                    </p:set>
                                    <p:animEffect transition="in" filter="fade">
                                      <p:cBhvr>
                                        <p:cTn id="7" dur="1000"/>
                                        <p:tgtEl>
                                          <p:spTgt spid="835"/>
                                        </p:tgtEl>
                                      </p:cBhvr>
                                    </p:animEffect>
                                  </p:childTnLst>
                                </p:cTn>
                              </p:par>
                              <p:par>
                                <p:cTn id="8" presetID="10" presetClass="entr" presetSubtype="0" fill="hold" nodeType="withEffect">
                                  <p:stCondLst>
                                    <p:cond delay="0"/>
                                  </p:stCondLst>
                                  <p:childTnLst>
                                    <p:set>
                                      <p:cBhvr>
                                        <p:cTn id="9" dur="1" fill="hold">
                                          <p:stCondLst>
                                            <p:cond delay="0"/>
                                          </p:stCondLst>
                                        </p:cTn>
                                        <p:tgtEl>
                                          <p:spTgt spid="852"/>
                                        </p:tgtEl>
                                        <p:attrNameLst>
                                          <p:attrName>style.visibility</p:attrName>
                                        </p:attrNameLst>
                                      </p:cBhvr>
                                      <p:to>
                                        <p:strVal val="visible"/>
                                      </p:to>
                                    </p:set>
                                    <p:animEffect transition="in" filter="fade">
                                      <p:cBhvr>
                                        <p:cTn id="10" dur="1000"/>
                                        <p:tgtEl>
                                          <p:spTgt spid="852"/>
                                        </p:tgtEl>
                                      </p:cBhvr>
                                    </p:animEffect>
                                  </p:childTnLst>
                                </p:cTn>
                              </p:par>
                              <p:par>
                                <p:cTn id="11" presetID="10" presetClass="entr" presetSubtype="0" fill="hold" nodeType="withEffect">
                                  <p:stCondLst>
                                    <p:cond delay="0"/>
                                  </p:stCondLst>
                                  <p:childTnLst>
                                    <p:set>
                                      <p:cBhvr>
                                        <p:cTn id="12" dur="1" fill="hold">
                                          <p:stCondLst>
                                            <p:cond delay="0"/>
                                          </p:stCondLst>
                                        </p:cTn>
                                        <p:tgtEl>
                                          <p:spTgt spid="842"/>
                                        </p:tgtEl>
                                        <p:attrNameLst>
                                          <p:attrName>style.visibility</p:attrName>
                                        </p:attrNameLst>
                                      </p:cBhvr>
                                      <p:to>
                                        <p:strVal val="visible"/>
                                      </p:to>
                                    </p:set>
                                    <p:animEffect transition="in" filter="fade">
                                      <p:cBhvr>
                                        <p:cTn id="13" dur="1000"/>
                                        <p:tgtEl>
                                          <p:spTgt spid="84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36"/>
                                        </p:tgtEl>
                                        <p:attrNameLst>
                                          <p:attrName>style.visibility</p:attrName>
                                        </p:attrNameLst>
                                      </p:cBhvr>
                                      <p:to>
                                        <p:strVal val="visible"/>
                                      </p:to>
                                    </p:set>
                                    <p:animEffect transition="in" filter="fade">
                                      <p:cBhvr>
                                        <p:cTn id="18" dur="1000"/>
                                        <p:tgtEl>
                                          <p:spTgt spid="836"/>
                                        </p:tgtEl>
                                      </p:cBhvr>
                                    </p:animEffect>
                                  </p:childTnLst>
                                </p:cTn>
                              </p:par>
                              <p:par>
                                <p:cTn id="19" presetID="10" presetClass="entr" presetSubtype="0" fill="hold" nodeType="withEffect">
                                  <p:stCondLst>
                                    <p:cond delay="0"/>
                                  </p:stCondLst>
                                  <p:childTnLst>
                                    <p:set>
                                      <p:cBhvr>
                                        <p:cTn id="20" dur="1" fill="hold">
                                          <p:stCondLst>
                                            <p:cond delay="0"/>
                                          </p:stCondLst>
                                        </p:cTn>
                                        <p:tgtEl>
                                          <p:spTgt spid="868"/>
                                        </p:tgtEl>
                                        <p:attrNameLst>
                                          <p:attrName>style.visibility</p:attrName>
                                        </p:attrNameLst>
                                      </p:cBhvr>
                                      <p:to>
                                        <p:strVal val="visible"/>
                                      </p:to>
                                    </p:set>
                                    <p:animEffect transition="in" filter="fade">
                                      <p:cBhvr>
                                        <p:cTn id="21" dur="1000"/>
                                        <p:tgtEl>
                                          <p:spTgt spid="868"/>
                                        </p:tgtEl>
                                      </p:cBhvr>
                                    </p:animEffect>
                                  </p:childTnLst>
                                </p:cTn>
                              </p:par>
                              <p:par>
                                <p:cTn id="22" presetID="10" presetClass="entr" presetSubtype="0" fill="hold" nodeType="withEffect">
                                  <p:stCondLst>
                                    <p:cond delay="0"/>
                                  </p:stCondLst>
                                  <p:childTnLst>
                                    <p:set>
                                      <p:cBhvr>
                                        <p:cTn id="23" dur="1" fill="hold">
                                          <p:stCondLst>
                                            <p:cond delay="0"/>
                                          </p:stCondLst>
                                        </p:cTn>
                                        <p:tgtEl>
                                          <p:spTgt spid="884"/>
                                        </p:tgtEl>
                                        <p:attrNameLst>
                                          <p:attrName>style.visibility</p:attrName>
                                        </p:attrNameLst>
                                      </p:cBhvr>
                                      <p:to>
                                        <p:strVal val="visible"/>
                                      </p:to>
                                    </p:set>
                                    <p:animEffect transition="in" filter="fade">
                                      <p:cBhvr>
                                        <p:cTn id="24" dur="1000"/>
                                        <p:tgtEl>
                                          <p:spTgt spid="884"/>
                                        </p:tgtEl>
                                      </p:cBhvr>
                                    </p:animEffect>
                                  </p:childTnLst>
                                </p:cTn>
                              </p:par>
                              <p:par>
                                <p:cTn id="25" presetID="10" presetClass="entr" presetSubtype="0" fill="hold" nodeType="withEffect">
                                  <p:stCondLst>
                                    <p:cond delay="0"/>
                                  </p:stCondLst>
                                  <p:childTnLst>
                                    <p:set>
                                      <p:cBhvr>
                                        <p:cTn id="26" dur="1" fill="hold">
                                          <p:stCondLst>
                                            <p:cond delay="0"/>
                                          </p:stCondLst>
                                        </p:cTn>
                                        <p:tgtEl>
                                          <p:spTgt spid="837"/>
                                        </p:tgtEl>
                                        <p:attrNameLst>
                                          <p:attrName>style.visibility</p:attrName>
                                        </p:attrNameLst>
                                      </p:cBhvr>
                                      <p:to>
                                        <p:strVal val="visible"/>
                                      </p:to>
                                    </p:set>
                                    <p:animEffect transition="in" filter="fade">
                                      <p:cBhvr>
                                        <p:cTn id="27" dur="1000"/>
                                        <p:tgtEl>
                                          <p:spTgt spid="837"/>
                                        </p:tgtEl>
                                      </p:cBhvr>
                                    </p:animEffect>
                                  </p:childTnLst>
                                </p:cTn>
                              </p:par>
                              <p:par>
                                <p:cTn id="28" presetID="10" presetClass="exit" presetSubtype="0" fill="hold" nodeType="withEffect">
                                  <p:stCondLst>
                                    <p:cond delay="0"/>
                                  </p:stCondLst>
                                  <p:childTnLst>
                                    <p:animEffect transition="out" filter="fade">
                                      <p:cBhvr>
                                        <p:cTn id="29" dur="1000"/>
                                        <p:tgtEl>
                                          <p:spTgt spid="842"/>
                                        </p:tgtEl>
                                      </p:cBhvr>
                                    </p:animEffect>
                                    <p:set>
                                      <p:cBhvr>
                                        <p:cTn id="30" dur="1" fill="hold">
                                          <p:stCondLst>
                                            <p:cond delay="1000"/>
                                          </p:stCondLst>
                                        </p:cTn>
                                        <p:tgtEl>
                                          <p:spTgt spid="842"/>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845"/>
                                        </p:tgtEl>
                                        <p:attrNameLst>
                                          <p:attrName>style.visibility</p:attrName>
                                        </p:attrNameLst>
                                      </p:cBhvr>
                                      <p:to>
                                        <p:strVal val="visible"/>
                                      </p:to>
                                    </p:set>
                                    <p:animEffect transition="in" filter="fade">
                                      <p:cBhvr>
                                        <p:cTn id="33" dur="1000"/>
                                        <p:tgtEl>
                                          <p:spTgt spid="84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828"/>
                                        </p:tgtEl>
                                        <p:attrNameLst>
                                          <p:attrName>style.visibility</p:attrName>
                                        </p:attrNameLst>
                                      </p:cBhvr>
                                      <p:to>
                                        <p:strVal val="visible"/>
                                      </p:to>
                                    </p:set>
                                    <p:animEffect transition="in" filter="fade">
                                      <p:cBhvr>
                                        <p:cTn id="38" dur="1000"/>
                                        <p:tgtEl>
                                          <p:spTgt spid="828"/>
                                        </p:tgtEl>
                                      </p:cBhvr>
                                    </p:animEffect>
                                  </p:childTnLst>
                                </p:cTn>
                              </p:par>
                              <p:par>
                                <p:cTn id="39" presetID="10" presetClass="entr" presetSubtype="0" fill="hold" nodeType="withEffect">
                                  <p:stCondLst>
                                    <p:cond delay="0"/>
                                  </p:stCondLst>
                                  <p:childTnLst>
                                    <p:set>
                                      <p:cBhvr>
                                        <p:cTn id="40" dur="1" fill="hold">
                                          <p:stCondLst>
                                            <p:cond delay="0"/>
                                          </p:stCondLst>
                                        </p:cTn>
                                        <p:tgtEl>
                                          <p:spTgt spid="841"/>
                                        </p:tgtEl>
                                        <p:attrNameLst>
                                          <p:attrName>style.visibility</p:attrName>
                                        </p:attrNameLst>
                                      </p:cBhvr>
                                      <p:to>
                                        <p:strVal val="visible"/>
                                      </p:to>
                                    </p:set>
                                    <p:animEffect transition="in" filter="fade">
                                      <p:cBhvr>
                                        <p:cTn id="41" dur="1000"/>
                                        <p:tgtEl>
                                          <p:spTgt spid="841"/>
                                        </p:tgtEl>
                                      </p:cBhvr>
                                    </p:animEffect>
                                  </p:childTnLst>
                                </p:cTn>
                              </p:par>
                              <p:par>
                                <p:cTn id="42" presetID="10" presetClass="entr" presetSubtype="0" fill="hold" nodeType="withEffect">
                                  <p:stCondLst>
                                    <p:cond delay="0"/>
                                  </p:stCondLst>
                                  <p:childTnLst>
                                    <p:set>
                                      <p:cBhvr>
                                        <p:cTn id="43" dur="1" fill="hold">
                                          <p:stCondLst>
                                            <p:cond delay="0"/>
                                          </p:stCondLst>
                                        </p:cTn>
                                        <p:tgtEl>
                                          <p:spTgt spid="848"/>
                                        </p:tgtEl>
                                        <p:attrNameLst>
                                          <p:attrName>style.visibility</p:attrName>
                                        </p:attrNameLst>
                                      </p:cBhvr>
                                      <p:to>
                                        <p:strVal val="visible"/>
                                      </p:to>
                                    </p:set>
                                    <p:animEffect transition="in" filter="fade">
                                      <p:cBhvr>
                                        <p:cTn id="44" dur="1000"/>
                                        <p:tgtEl>
                                          <p:spTgt spid="848"/>
                                        </p:tgtEl>
                                      </p:cBhvr>
                                    </p:animEffect>
                                  </p:childTnLst>
                                </p:cTn>
                              </p:par>
                              <p:par>
                                <p:cTn id="45" presetID="10" presetClass="entr" presetSubtype="0" fill="hold" nodeType="withEffect">
                                  <p:stCondLst>
                                    <p:cond delay="0"/>
                                  </p:stCondLst>
                                  <p:childTnLst>
                                    <p:set>
                                      <p:cBhvr>
                                        <p:cTn id="46" dur="1" fill="hold">
                                          <p:stCondLst>
                                            <p:cond delay="0"/>
                                          </p:stCondLst>
                                        </p:cTn>
                                        <p:tgtEl>
                                          <p:spTgt spid="838"/>
                                        </p:tgtEl>
                                        <p:attrNameLst>
                                          <p:attrName>style.visibility</p:attrName>
                                        </p:attrNameLst>
                                      </p:cBhvr>
                                      <p:to>
                                        <p:strVal val="visible"/>
                                      </p:to>
                                    </p:set>
                                    <p:animEffect transition="in" filter="fade">
                                      <p:cBhvr>
                                        <p:cTn id="47" dur="1000"/>
                                        <p:tgtEl>
                                          <p:spTgt spid="83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23"/>
                                        </p:tgtEl>
                                        <p:attrNameLst>
                                          <p:attrName>style.visibility</p:attrName>
                                        </p:attrNameLst>
                                      </p:cBhvr>
                                      <p:to>
                                        <p:strVal val="visible"/>
                                      </p:to>
                                    </p:set>
                                    <p:animEffect transition="in" filter="fade">
                                      <p:cBhvr>
                                        <p:cTn id="52" dur="1000"/>
                                        <p:tgtEl>
                                          <p:spTgt spid="823"/>
                                        </p:tgtEl>
                                      </p:cBhvr>
                                    </p:animEffect>
                                  </p:childTnLst>
                                </p:cTn>
                              </p:par>
                              <p:par>
                                <p:cTn id="53" presetID="10" presetClass="exit" presetSubtype="0" fill="hold" nodeType="withEffect">
                                  <p:stCondLst>
                                    <p:cond delay="0"/>
                                  </p:stCondLst>
                                  <p:childTnLst>
                                    <p:animEffect transition="out" filter="fade">
                                      <p:cBhvr>
                                        <p:cTn id="54" dur="1400"/>
                                        <p:tgtEl>
                                          <p:spTgt spid="845"/>
                                        </p:tgtEl>
                                      </p:cBhvr>
                                    </p:animEffect>
                                    <p:set>
                                      <p:cBhvr>
                                        <p:cTn id="55" dur="1" fill="hold">
                                          <p:stCondLst>
                                            <p:cond delay="1400"/>
                                          </p:stCondLst>
                                        </p:cTn>
                                        <p:tgtEl>
                                          <p:spTgt spid="845"/>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822"/>
                                        </p:tgtEl>
                                        <p:attrNameLst>
                                          <p:attrName>style.visibility</p:attrName>
                                        </p:attrNameLst>
                                      </p:cBhvr>
                                      <p:to>
                                        <p:strVal val="visible"/>
                                      </p:to>
                                    </p:set>
                                    <p:animEffect transition="in" filter="fade">
                                      <p:cBhvr>
                                        <p:cTn id="58" dur="1000"/>
                                        <p:tgtEl>
                                          <p:spTgt spid="822"/>
                                        </p:tgtEl>
                                      </p:cBhvr>
                                    </p:animEffect>
                                  </p:childTnLst>
                                </p:cTn>
                              </p:par>
                              <p:par>
                                <p:cTn id="59" presetID="10" presetClass="entr" presetSubtype="0" fill="hold" nodeType="withEffect">
                                  <p:stCondLst>
                                    <p:cond delay="0"/>
                                  </p:stCondLst>
                                  <p:childTnLst>
                                    <p:set>
                                      <p:cBhvr>
                                        <p:cTn id="60" dur="1" fill="hold">
                                          <p:stCondLst>
                                            <p:cond delay="0"/>
                                          </p:stCondLst>
                                        </p:cTn>
                                        <p:tgtEl>
                                          <p:spTgt spid="826"/>
                                        </p:tgtEl>
                                        <p:attrNameLst>
                                          <p:attrName>style.visibility</p:attrName>
                                        </p:attrNameLst>
                                      </p:cBhvr>
                                      <p:to>
                                        <p:strVal val="visible"/>
                                      </p:to>
                                    </p:set>
                                    <p:animEffect transition="in" filter="fade">
                                      <p:cBhvr>
                                        <p:cTn id="61" dur="1000"/>
                                        <p:tgtEl>
                                          <p:spTgt spid="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03"/>
        <p:cNvGrpSpPr/>
        <p:nvPr/>
      </p:nvGrpSpPr>
      <p:grpSpPr>
        <a:xfrm>
          <a:off x="0" y="0"/>
          <a:ext cx="0" cy="0"/>
          <a:chOff x="0" y="0"/>
          <a:chExt cx="0" cy="0"/>
        </a:xfrm>
      </p:grpSpPr>
      <p:sp>
        <p:nvSpPr>
          <p:cNvPr id="904" name="Shape 904"/>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PUBLIC CLOUD LIKE INFRASTRUCTURE</a:t>
            </a:r>
          </a:p>
          <a:p>
            <a:pPr marL="0" marR="0" lvl="0" indent="0" algn="l" rtl="0">
              <a:lnSpc>
                <a:spcPct val="100000"/>
              </a:lnSpc>
              <a:spcBef>
                <a:spcPts val="0"/>
              </a:spcBef>
              <a:spcAft>
                <a:spcPts val="0"/>
              </a:spcAft>
              <a:buClr>
                <a:srgbClr val="000000"/>
              </a:buClr>
              <a:buFont typeface="Arial"/>
              <a:buNone/>
            </a:pPr>
            <a:endParaRPr sz="1800"/>
          </a:p>
        </p:txBody>
      </p:sp>
      <p:cxnSp>
        <p:nvCxnSpPr>
          <p:cNvPr id="905" name="Shape 905"/>
          <p:cNvCxnSpPr/>
          <p:nvPr/>
        </p:nvCxnSpPr>
        <p:spPr>
          <a:xfrm>
            <a:off x="4669500" y="1972125"/>
            <a:ext cx="33599" cy="3996899"/>
          </a:xfrm>
          <a:prstGeom prst="straightConnector1">
            <a:avLst/>
          </a:prstGeom>
          <a:noFill/>
          <a:ln w="19050" cap="flat" cmpd="sng">
            <a:solidFill>
              <a:srgbClr val="434343"/>
            </a:solidFill>
            <a:prstDash val="solid"/>
            <a:round/>
            <a:headEnd type="none" w="lg" len="lg"/>
            <a:tailEnd type="none" w="lg" len="lg"/>
          </a:ln>
        </p:spPr>
      </p:cxnSp>
      <p:sp>
        <p:nvSpPr>
          <p:cNvPr id="10" name="Shape 505"/>
          <p:cNvSpPr txBox="1"/>
          <p:nvPr/>
        </p:nvSpPr>
        <p:spPr>
          <a:xfrm>
            <a:off x="552754" y="1883370"/>
            <a:ext cx="3474959" cy="3414343"/>
          </a:xfrm>
          <a:prstGeom prst="rect">
            <a:avLst/>
          </a:prstGeom>
          <a:noFill/>
          <a:ln>
            <a:noFill/>
          </a:ln>
        </p:spPr>
        <p:txBody>
          <a:bodyPr lIns="91425" tIns="91425" rIns="91425" bIns="91425" anchor="t" anchorCtr="0">
            <a:noAutofit/>
          </a:bodyPr>
          <a:lstStyle/>
          <a:p>
            <a:pPr lvl="0" rtl="0">
              <a:spcBef>
                <a:spcPts val="0"/>
              </a:spcBef>
              <a:buClr>
                <a:schemeClr val="dk1"/>
              </a:buClr>
              <a:buSzPct val="78571"/>
              <a:buFont typeface="Arial"/>
              <a:buNone/>
            </a:pPr>
            <a:r>
              <a:rPr lang="en-US" b="1" u="sng" dirty="0" smtClean="0">
                <a:solidFill>
                  <a:schemeClr val="dk1"/>
                </a:solidFill>
              </a:rPr>
              <a:t>Leading Healthcare Provider</a:t>
            </a:r>
          </a:p>
          <a:p>
            <a:pPr lvl="0" rtl="0">
              <a:spcBef>
                <a:spcPts val="0"/>
              </a:spcBef>
              <a:buClr>
                <a:schemeClr val="dk1"/>
              </a:buClr>
              <a:buSzPct val="78571"/>
              <a:buFont typeface="Arial"/>
              <a:buNone/>
            </a:pPr>
            <a:endParaRPr lang="en-US" b="1" u="sng" dirty="0">
              <a:solidFill>
                <a:schemeClr val="dk1"/>
              </a:solidFill>
            </a:endParaRPr>
          </a:p>
          <a:p>
            <a:pPr lvl="0" rtl="0">
              <a:spcBef>
                <a:spcPts val="0"/>
              </a:spcBef>
              <a:buClr>
                <a:schemeClr val="dk1"/>
              </a:buClr>
              <a:buSzPct val="78571"/>
              <a:buFont typeface="Arial"/>
              <a:buNone/>
            </a:pPr>
            <a:endParaRPr lang="en-US" b="1" u="sng" dirty="0" smtClean="0">
              <a:solidFill>
                <a:schemeClr val="dk1"/>
              </a:solidFill>
            </a:endParaRPr>
          </a:p>
          <a:p>
            <a:pPr lvl="0"/>
            <a:r>
              <a:rPr lang="en-US" dirty="0"/>
              <a:t>Provided a unified cloud environment with the functionality and scalability benefits of Amazon, which was seen as a viable alternative for internal teams</a:t>
            </a:r>
          </a:p>
          <a:p>
            <a:pPr lvl="0"/>
            <a:endParaRPr lang="en-US" dirty="0"/>
          </a:p>
          <a:p>
            <a:pPr lvl="0"/>
            <a:r>
              <a:rPr lang="en-US" dirty="0"/>
              <a:t>Internal private cloud provides increased security and protection from security threats and data </a:t>
            </a:r>
            <a:r>
              <a:rPr lang="en-US" dirty="0" smtClean="0"/>
              <a:t>breaches</a:t>
            </a:r>
            <a:r>
              <a:rPr lang="en-US" dirty="0"/>
              <a:t>				</a:t>
            </a:r>
          </a:p>
          <a:p>
            <a:pPr lvl="0"/>
            <a:r>
              <a:rPr lang="en-US" dirty="0"/>
              <a:t>Control of environment allows for leveraging existing hardware purchases </a:t>
            </a:r>
          </a:p>
          <a:p>
            <a:pPr lvl="0" rtl="0">
              <a:spcBef>
                <a:spcPts val="0"/>
              </a:spcBef>
              <a:buClr>
                <a:schemeClr val="dk1"/>
              </a:buClr>
              <a:buSzPct val="78571"/>
              <a:buFont typeface="Arial"/>
              <a:buNone/>
            </a:pPr>
            <a:endParaRPr b="1" u="sng" dirty="0"/>
          </a:p>
        </p:txBody>
      </p:sp>
      <p:sp>
        <p:nvSpPr>
          <p:cNvPr id="11" name="Shape 505"/>
          <p:cNvSpPr txBox="1"/>
          <p:nvPr/>
        </p:nvSpPr>
        <p:spPr>
          <a:xfrm>
            <a:off x="5334000" y="1883370"/>
            <a:ext cx="3474959" cy="3414343"/>
          </a:xfrm>
          <a:prstGeom prst="rect">
            <a:avLst/>
          </a:prstGeom>
          <a:noFill/>
          <a:ln>
            <a:noFill/>
          </a:ln>
        </p:spPr>
        <p:txBody>
          <a:bodyPr lIns="91425" tIns="91425" rIns="91425" bIns="91425" anchor="t" anchorCtr="0">
            <a:noAutofit/>
          </a:bodyPr>
          <a:lstStyle/>
          <a:p>
            <a:pPr lvl="0" rtl="0">
              <a:spcBef>
                <a:spcPts val="0"/>
              </a:spcBef>
              <a:buClr>
                <a:schemeClr val="dk1"/>
              </a:buClr>
              <a:buSzPct val="78571"/>
              <a:buFont typeface="Arial"/>
              <a:buNone/>
            </a:pPr>
            <a:r>
              <a:rPr lang="en-US" b="1" u="sng" dirty="0" smtClean="0">
                <a:solidFill>
                  <a:schemeClr val="dk1"/>
                </a:solidFill>
              </a:rPr>
              <a:t>Large European Bank</a:t>
            </a:r>
          </a:p>
          <a:p>
            <a:pPr lvl="0" rtl="0">
              <a:spcBef>
                <a:spcPts val="0"/>
              </a:spcBef>
              <a:buClr>
                <a:schemeClr val="dk1"/>
              </a:buClr>
              <a:buSzPct val="78571"/>
              <a:buFont typeface="Arial"/>
              <a:buNone/>
            </a:pPr>
            <a:endParaRPr lang="en-US" b="1" u="sng" dirty="0">
              <a:solidFill>
                <a:schemeClr val="dk1"/>
              </a:solidFill>
            </a:endParaRPr>
          </a:p>
          <a:p>
            <a:pPr lvl="0" rtl="0">
              <a:spcBef>
                <a:spcPts val="0"/>
              </a:spcBef>
              <a:buClr>
                <a:schemeClr val="dk1"/>
              </a:buClr>
              <a:buSzPct val="78571"/>
              <a:buFont typeface="Arial"/>
              <a:buNone/>
            </a:pPr>
            <a:endParaRPr lang="en-US" b="1" u="sng" dirty="0" smtClean="0">
              <a:solidFill>
                <a:schemeClr val="dk1"/>
              </a:solidFill>
            </a:endParaRPr>
          </a:p>
          <a:p>
            <a:pPr lvl="0"/>
            <a:r>
              <a:rPr lang="en-US" dirty="0"/>
              <a:t>Secure and controlled Infrastructure as a Service environment for agile computing</a:t>
            </a:r>
          </a:p>
          <a:p>
            <a:pPr lvl="0"/>
            <a:endParaRPr lang="en-US" dirty="0"/>
          </a:p>
          <a:p>
            <a:pPr lvl="0"/>
            <a:r>
              <a:rPr lang="en-US" dirty="0"/>
              <a:t>Improved reliability using a highly available architecture and design</a:t>
            </a:r>
          </a:p>
          <a:p>
            <a:pPr lvl="0"/>
            <a:endParaRPr lang="en-US" dirty="0"/>
          </a:p>
          <a:p>
            <a:pPr lvl="0"/>
            <a:r>
              <a:rPr lang="en-US" dirty="0"/>
              <a:t>Structured approach to integrating private and public Infrastructure as a Service</a:t>
            </a:r>
          </a:p>
          <a:p>
            <a:pPr lvl="0" rtl="0">
              <a:spcBef>
                <a:spcPts val="0"/>
              </a:spcBef>
              <a:buClr>
                <a:schemeClr val="dk1"/>
              </a:buClr>
              <a:buSzPct val="78571"/>
              <a:buFont typeface="Arial"/>
              <a:buNone/>
            </a:pPr>
            <a:endParaRPr b="1" u="sng"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15"/>
        <p:cNvGrpSpPr/>
        <p:nvPr/>
      </p:nvGrpSpPr>
      <p:grpSpPr>
        <a:xfrm>
          <a:off x="0" y="0"/>
          <a:ext cx="0" cy="0"/>
          <a:chOff x="0" y="0"/>
          <a:chExt cx="0" cy="0"/>
        </a:xfrm>
      </p:grpSpPr>
      <p:sp>
        <p:nvSpPr>
          <p:cNvPr id="916" name="Shape 916"/>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600"/>
              <a:t>THE CHALLENGE</a:t>
            </a:r>
          </a:p>
        </p:txBody>
      </p:sp>
      <p:sp>
        <p:nvSpPr>
          <p:cNvPr id="917" name="Shape 917"/>
          <p:cNvSpPr txBox="1">
            <a:spLocks noGrp="1"/>
          </p:cNvSpPr>
          <p:nvPr>
            <p:ph type="title" idx="2"/>
          </p:nvPr>
        </p:nvSpPr>
        <p:spPr>
          <a:xfrm>
            <a:off x="685801" y="1463400"/>
            <a:ext cx="7772400" cy="292799"/>
          </a:xfrm>
          <a:prstGeom prst="rect">
            <a:avLst/>
          </a:prstGeom>
          <a:noFill/>
          <a:ln>
            <a:noFill/>
          </a:ln>
        </p:spPr>
        <p:txBody>
          <a:bodyPr lIns="0" tIns="0" rIns="0" bIns="0" anchor="t" anchorCtr="1">
            <a:noAutofit/>
          </a:bodyPr>
          <a:lstStyle/>
          <a:p>
            <a:pPr marL="12700" marR="0" lvl="0" indent="0" algn="l" rtl="0">
              <a:lnSpc>
                <a:spcPct val="100000"/>
              </a:lnSpc>
              <a:spcBef>
                <a:spcPts val="0"/>
              </a:spcBef>
              <a:spcAft>
                <a:spcPts val="0"/>
              </a:spcAft>
              <a:buClr>
                <a:srgbClr val="FFFFFF"/>
              </a:buClr>
              <a:buSzPct val="25000"/>
              <a:buFont typeface="Arial"/>
              <a:buNone/>
            </a:pPr>
            <a:r>
              <a:rPr lang="en" sz="1800"/>
              <a:t>ENABLING DEVOPS IN A BI-MODAL WORLD</a:t>
            </a:r>
          </a:p>
        </p:txBody>
      </p:sp>
      <p:pic>
        <p:nvPicPr>
          <p:cNvPr id="918" name="Shape 918"/>
          <p:cNvPicPr preferRelativeResize="0"/>
          <p:nvPr/>
        </p:nvPicPr>
        <p:blipFill>
          <a:blip r:embed="rId3">
            <a:alphaModFix/>
          </a:blip>
          <a:stretch>
            <a:fillRect/>
          </a:stretch>
        </p:blipFill>
        <p:spPr>
          <a:xfrm>
            <a:off x="3430962" y="4366109"/>
            <a:ext cx="1019588" cy="456401"/>
          </a:xfrm>
          <a:prstGeom prst="rect">
            <a:avLst/>
          </a:prstGeom>
          <a:noFill/>
          <a:ln>
            <a:noFill/>
          </a:ln>
        </p:spPr>
      </p:pic>
      <p:pic>
        <p:nvPicPr>
          <p:cNvPr id="919" name="Shape 919"/>
          <p:cNvPicPr preferRelativeResize="0"/>
          <p:nvPr/>
        </p:nvPicPr>
        <p:blipFill>
          <a:blip r:embed="rId4">
            <a:alphaModFix/>
          </a:blip>
          <a:stretch>
            <a:fillRect/>
          </a:stretch>
        </p:blipFill>
        <p:spPr>
          <a:xfrm>
            <a:off x="3446451" y="3953734"/>
            <a:ext cx="300888" cy="310400"/>
          </a:xfrm>
          <a:prstGeom prst="rect">
            <a:avLst/>
          </a:prstGeom>
          <a:noFill/>
          <a:ln>
            <a:noFill/>
          </a:ln>
        </p:spPr>
      </p:pic>
      <p:pic>
        <p:nvPicPr>
          <p:cNvPr id="920" name="Shape 920"/>
          <p:cNvPicPr preferRelativeResize="0"/>
          <p:nvPr/>
        </p:nvPicPr>
        <p:blipFill>
          <a:blip r:embed="rId4">
            <a:alphaModFix/>
          </a:blip>
          <a:stretch>
            <a:fillRect/>
          </a:stretch>
        </p:blipFill>
        <p:spPr>
          <a:xfrm>
            <a:off x="3784500" y="3953734"/>
            <a:ext cx="300888" cy="310400"/>
          </a:xfrm>
          <a:prstGeom prst="rect">
            <a:avLst/>
          </a:prstGeom>
          <a:noFill/>
          <a:ln>
            <a:noFill/>
          </a:ln>
        </p:spPr>
      </p:pic>
      <p:pic>
        <p:nvPicPr>
          <p:cNvPr id="921" name="Shape 921"/>
          <p:cNvPicPr preferRelativeResize="0"/>
          <p:nvPr/>
        </p:nvPicPr>
        <p:blipFill>
          <a:blip r:embed="rId4">
            <a:alphaModFix/>
          </a:blip>
          <a:stretch>
            <a:fillRect/>
          </a:stretch>
        </p:blipFill>
        <p:spPr>
          <a:xfrm>
            <a:off x="4122549" y="3953734"/>
            <a:ext cx="300888" cy="310400"/>
          </a:xfrm>
          <a:prstGeom prst="rect">
            <a:avLst/>
          </a:prstGeom>
          <a:noFill/>
          <a:ln>
            <a:noFill/>
          </a:ln>
        </p:spPr>
      </p:pic>
      <p:pic>
        <p:nvPicPr>
          <p:cNvPr id="922" name="Shape 922"/>
          <p:cNvPicPr preferRelativeResize="0"/>
          <p:nvPr/>
        </p:nvPicPr>
        <p:blipFill>
          <a:blip r:embed="rId5">
            <a:alphaModFix/>
          </a:blip>
          <a:stretch>
            <a:fillRect/>
          </a:stretch>
        </p:blipFill>
        <p:spPr>
          <a:xfrm>
            <a:off x="4939611" y="4320900"/>
            <a:ext cx="817533" cy="566304"/>
          </a:xfrm>
          <a:prstGeom prst="rect">
            <a:avLst/>
          </a:prstGeom>
          <a:noFill/>
          <a:ln>
            <a:noFill/>
          </a:ln>
        </p:spPr>
      </p:pic>
      <p:sp>
        <p:nvSpPr>
          <p:cNvPr id="923" name="Shape 923"/>
          <p:cNvSpPr txBox="1">
            <a:spLocks noGrp="1"/>
          </p:cNvSpPr>
          <p:nvPr>
            <p:ph type="ctrTitle" idx="3"/>
          </p:nvPr>
        </p:nvSpPr>
        <p:spPr>
          <a:xfrm>
            <a:off x="3349674"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Virtual</a:t>
            </a:r>
          </a:p>
        </p:txBody>
      </p:sp>
      <p:sp>
        <p:nvSpPr>
          <p:cNvPr id="924" name="Shape 924"/>
          <p:cNvSpPr txBox="1">
            <a:spLocks noGrp="1"/>
          </p:cNvSpPr>
          <p:nvPr>
            <p:ph type="ctrTitle" idx="4"/>
          </p:nvPr>
        </p:nvSpPr>
        <p:spPr>
          <a:xfrm>
            <a:off x="4997471"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Private</a:t>
            </a:r>
          </a:p>
        </p:txBody>
      </p:sp>
      <p:sp>
        <p:nvSpPr>
          <p:cNvPr id="925" name="Shape 925"/>
          <p:cNvSpPr txBox="1">
            <a:spLocks noGrp="1"/>
          </p:cNvSpPr>
          <p:nvPr>
            <p:ph type="ctrTitle" idx="5"/>
          </p:nvPr>
        </p:nvSpPr>
        <p:spPr>
          <a:xfrm>
            <a:off x="1786496" y="4864031"/>
            <a:ext cx="12414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Physical</a:t>
            </a:r>
          </a:p>
        </p:txBody>
      </p:sp>
      <p:pic>
        <p:nvPicPr>
          <p:cNvPr id="926" name="Shape 926"/>
          <p:cNvPicPr preferRelativeResize="0"/>
          <p:nvPr/>
        </p:nvPicPr>
        <p:blipFill>
          <a:blip r:embed="rId6">
            <a:alphaModFix/>
          </a:blip>
          <a:stretch>
            <a:fillRect/>
          </a:stretch>
        </p:blipFill>
        <p:spPr>
          <a:xfrm>
            <a:off x="6076117" y="4291968"/>
            <a:ext cx="817526" cy="566307"/>
          </a:xfrm>
          <a:prstGeom prst="rect">
            <a:avLst/>
          </a:prstGeom>
          <a:noFill/>
          <a:ln>
            <a:noFill/>
          </a:ln>
        </p:spPr>
      </p:pic>
      <p:sp>
        <p:nvSpPr>
          <p:cNvPr id="927" name="Shape 927"/>
          <p:cNvSpPr txBox="1">
            <a:spLocks noGrp="1"/>
          </p:cNvSpPr>
          <p:nvPr>
            <p:ph type="ctrTitle" idx="6"/>
          </p:nvPr>
        </p:nvSpPr>
        <p:spPr>
          <a:xfrm>
            <a:off x="6149683" y="4910435"/>
            <a:ext cx="817500" cy="173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a:t>Public</a:t>
            </a:r>
          </a:p>
        </p:txBody>
      </p:sp>
      <p:pic>
        <p:nvPicPr>
          <p:cNvPr id="928" name="Shape 928"/>
          <p:cNvPicPr preferRelativeResize="0"/>
          <p:nvPr/>
        </p:nvPicPr>
        <p:blipFill>
          <a:blip r:embed="rId4">
            <a:alphaModFix/>
          </a:blip>
          <a:stretch>
            <a:fillRect/>
          </a:stretch>
        </p:blipFill>
        <p:spPr>
          <a:xfrm>
            <a:off x="6001791" y="3928054"/>
            <a:ext cx="300888" cy="310400"/>
          </a:xfrm>
          <a:prstGeom prst="rect">
            <a:avLst/>
          </a:prstGeom>
          <a:noFill/>
          <a:ln>
            <a:noFill/>
          </a:ln>
        </p:spPr>
      </p:pic>
      <p:pic>
        <p:nvPicPr>
          <p:cNvPr id="929" name="Shape 929"/>
          <p:cNvPicPr preferRelativeResize="0"/>
          <p:nvPr/>
        </p:nvPicPr>
        <p:blipFill>
          <a:blip r:embed="rId7">
            <a:alphaModFix/>
          </a:blip>
          <a:stretch>
            <a:fillRect/>
          </a:stretch>
        </p:blipFill>
        <p:spPr>
          <a:xfrm>
            <a:off x="2627527" y="4366108"/>
            <a:ext cx="369887" cy="456402"/>
          </a:xfrm>
          <a:prstGeom prst="rect">
            <a:avLst/>
          </a:prstGeom>
          <a:noFill/>
          <a:ln>
            <a:noFill/>
          </a:ln>
        </p:spPr>
      </p:pic>
      <p:pic>
        <p:nvPicPr>
          <p:cNvPr id="930" name="Shape 930"/>
          <p:cNvPicPr preferRelativeResize="0"/>
          <p:nvPr/>
        </p:nvPicPr>
        <p:blipFill>
          <a:blip r:embed="rId7">
            <a:alphaModFix/>
          </a:blip>
          <a:stretch>
            <a:fillRect/>
          </a:stretch>
        </p:blipFill>
        <p:spPr>
          <a:xfrm>
            <a:off x="2222259" y="4366108"/>
            <a:ext cx="369887" cy="456402"/>
          </a:xfrm>
          <a:prstGeom prst="rect">
            <a:avLst/>
          </a:prstGeom>
          <a:noFill/>
          <a:ln>
            <a:noFill/>
          </a:ln>
        </p:spPr>
      </p:pic>
      <p:pic>
        <p:nvPicPr>
          <p:cNvPr id="931" name="Shape 931"/>
          <p:cNvPicPr preferRelativeResize="0"/>
          <p:nvPr/>
        </p:nvPicPr>
        <p:blipFill>
          <a:blip r:embed="rId7">
            <a:alphaModFix/>
          </a:blip>
          <a:stretch>
            <a:fillRect/>
          </a:stretch>
        </p:blipFill>
        <p:spPr>
          <a:xfrm>
            <a:off x="1816991" y="4366108"/>
            <a:ext cx="369887" cy="456402"/>
          </a:xfrm>
          <a:prstGeom prst="rect">
            <a:avLst/>
          </a:prstGeom>
          <a:noFill/>
          <a:ln>
            <a:noFill/>
          </a:ln>
        </p:spPr>
      </p:pic>
      <p:pic>
        <p:nvPicPr>
          <p:cNvPr id="932" name="Shape 932"/>
          <p:cNvPicPr preferRelativeResize="0"/>
          <p:nvPr/>
        </p:nvPicPr>
        <p:blipFill>
          <a:blip r:embed="rId4">
            <a:alphaModFix/>
          </a:blip>
          <a:stretch>
            <a:fillRect/>
          </a:stretch>
        </p:blipFill>
        <p:spPr>
          <a:xfrm>
            <a:off x="1895881" y="3953734"/>
            <a:ext cx="300888" cy="310400"/>
          </a:xfrm>
          <a:prstGeom prst="rect">
            <a:avLst/>
          </a:prstGeom>
          <a:noFill/>
          <a:ln>
            <a:noFill/>
          </a:ln>
        </p:spPr>
      </p:pic>
      <p:pic>
        <p:nvPicPr>
          <p:cNvPr id="933" name="Shape 933"/>
          <p:cNvPicPr preferRelativeResize="0"/>
          <p:nvPr/>
        </p:nvPicPr>
        <p:blipFill>
          <a:blip r:embed="rId4">
            <a:alphaModFix/>
          </a:blip>
          <a:stretch>
            <a:fillRect/>
          </a:stretch>
        </p:blipFill>
        <p:spPr>
          <a:xfrm>
            <a:off x="2233930" y="3953734"/>
            <a:ext cx="300888" cy="310400"/>
          </a:xfrm>
          <a:prstGeom prst="rect">
            <a:avLst/>
          </a:prstGeom>
          <a:noFill/>
          <a:ln>
            <a:noFill/>
          </a:ln>
        </p:spPr>
      </p:pic>
      <p:pic>
        <p:nvPicPr>
          <p:cNvPr id="934" name="Shape 934"/>
          <p:cNvPicPr preferRelativeResize="0"/>
          <p:nvPr/>
        </p:nvPicPr>
        <p:blipFill>
          <a:blip r:embed="rId4">
            <a:alphaModFix/>
          </a:blip>
          <a:stretch>
            <a:fillRect/>
          </a:stretch>
        </p:blipFill>
        <p:spPr>
          <a:xfrm>
            <a:off x="2571979" y="3953734"/>
            <a:ext cx="300888" cy="310400"/>
          </a:xfrm>
          <a:prstGeom prst="rect">
            <a:avLst/>
          </a:prstGeom>
          <a:noFill/>
          <a:ln>
            <a:noFill/>
          </a:ln>
        </p:spPr>
      </p:pic>
      <p:pic>
        <p:nvPicPr>
          <p:cNvPr id="935" name="Shape 935"/>
          <p:cNvPicPr preferRelativeResize="0"/>
          <p:nvPr/>
        </p:nvPicPr>
        <p:blipFill>
          <a:blip r:embed="rId4">
            <a:alphaModFix/>
          </a:blip>
          <a:stretch>
            <a:fillRect/>
          </a:stretch>
        </p:blipFill>
        <p:spPr>
          <a:xfrm>
            <a:off x="6349404" y="3929429"/>
            <a:ext cx="300888" cy="310400"/>
          </a:xfrm>
          <a:prstGeom prst="rect">
            <a:avLst/>
          </a:prstGeom>
          <a:noFill/>
          <a:ln>
            <a:noFill/>
          </a:ln>
        </p:spPr>
      </p:pic>
      <p:pic>
        <p:nvPicPr>
          <p:cNvPr id="936" name="Shape 936"/>
          <p:cNvPicPr preferRelativeResize="0"/>
          <p:nvPr/>
        </p:nvPicPr>
        <p:blipFill>
          <a:blip r:embed="rId4">
            <a:alphaModFix/>
          </a:blip>
          <a:stretch>
            <a:fillRect/>
          </a:stretch>
        </p:blipFill>
        <p:spPr>
          <a:xfrm>
            <a:off x="6697029" y="3929429"/>
            <a:ext cx="300888" cy="310400"/>
          </a:xfrm>
          <a:prstGeom prst="rect">
            <a:avLst/>
          </a:prstGeom>
          <a:noFill/>
          <a:ln>
            <a:noFill/>
          </a:ln>
        </p:spPr>
      </p:pic>
      <p:sp>
        <p:nvSpPr>
          <p:cNvPr id="937" name="Shape 937"/>
          <p:cNvSpPr/>
          <p:nvPr/>
        </p:nvSpPr>
        <p:spPr>
          <a:xfrm>
            <a:off x="2069850" y="424980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938" name="Shape 938"/>
          <p:cNvSpPr txBox="1">
            <a:spLocks noGrp="1"/>
          </p:cNvSpPr>
          <p:nvPr>
            <p:ph type="ctrTitle" idx="7"/>
          </p:nvPr>
        </p:nvSpPr>
        <p:spPr>
          <a:xfrm>
            <a:off x="2069850" y="433422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LESS COMPLEX</a:t>
            </a:r>
          </a:p>
        </p:txBody>
      </p:sp>
      <p:sp>
        <p:nvSpPr>
          <p:cNvPr id="939" name="Shape 939"/>
          <p:cNvSpPr/>
          <p:nvPr/>
        </p:nvSpPr>
        <p:spPr>
          <a:xfrm>
            <a:off x="4649400" y="36892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940" name="Shape 940"/>
          <p:cNvSpPr txBox="1">
            <a:spLocks noGrp="1"/>
          </p:cNvSpPr>
          <p:nvPr>
            <p:ph type="ctrTitle" idx="8"/>
          </p:nvPr>
        </p:nvSpPr>
        <p:spPr>
          <a:xfrm>
            <a:off x="4649400" y="37736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AGILITY</a:t>
            </a:r>
          </a:p>
        </p:txBody>
      </p:sp>
      <p:sp>
        <p:nvSpPr>
          <p:cNvPr id="941" name="Shape 941"/>
          <p:cNvSpPr/>
          <p:nvPr/>
        </p:nvSpPr>
        <p:spPr>
          <a:xfrm>
            <a:off x="4649400" y="4298850"/>
            <a:ext cx="2119800"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942" name="Shape 942"/>
          <p:cNvSpPr txBox="1">
            <a:spLocks noGrp="1"/>
          </p:cNvSpPr>
          <p:nvPr>
            <p:ph type="ctrTitle" idx="9"/>
          </p:nvPr>
        </p:nvSpPr>
        <p:spPr>
          <a:xfrm>
            <a:off x="4649400" y="4383275"/>
            <a:ext cx="2119800"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SCALABILITY</a:t>
            </a:r>
          </a:p>
        </p:txBody>
      </p:sp>
      <p:sp>
        <p:nvSpPr>
          <p:cNvPr id="943" name="Shape 943"/>
          <p:cNvSpPr/>
          <p:nvPr/>
        </p:nvSpPr>
        <p:spPr>
          <a:xfrm>
            <a:off x="2069850" y="3689250"/>
            <a:ext cx="2228399" cy="486900"/>
          </a:xfrm>
          <a:prstGeom prst="rect">
            <a:avLst/>
          </a:prstGeom>
          <a:solidFill>
            <a:srgbClr val="820000"/>
          </a:solidFill>
          <a:ln>
            <a:noFill/>
          </a:ln>
        </p:spPr>
        <p:txBody>
          <a:bodyPr lIns="91425" tIns="91425" rIns="91425" bIns="91425" anchor="ctr" anchorCtr="0">
            <a:noAutofit/>
          </a:bodyPr>
          <a:lstStyle/>
          <a:p>
            <a:pPr>
              <a:spcBef>
                <a:spcPts val="0"/>
              </a:spcBef>
              <a:buNone/>
            </a:pPr>
            <a:endParaRPr/>
          </a:p>
        </p:txBody>
      </p:sp>
      <p:sp>
        <p:nvSpPr>
          <p:cNvPr id="944" name="Shape 944"/>
          <p:cNvSpPr txBox="1">
            <a:spLocks noGrp="1"/>
          </p:cNvSpPr>
          <p:nvPr>
            <p:ph type="ctrTitle" idx="13"/>
          </p:nvPr>
        </p:nvSpPr>
        <p:spPr>
          <a:xfrm>
            <a:off x="2069850" y="37736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a:solidFill>
                  <a:srgbClr val="FFFFFF"/>
                </a:solidFill>
              </a:rPr>
              <a:t>RELEVANCE</a:t>
            </a:r>
          </a:p>
        </p:txBody>
      </p:sp>
      <p:sp>
        <p:nvSpPr>
          <p:cNvPr id="945" name="Shape 945"/>
          <p:cNvSpPr/>
          <p:nvPr/>
        </p:nvSpPr>
        <p:spPr>
          <a:xfrm>
            <a:off x="234625" y="3691237"/>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946" name="Shape 946"/>
          <p:cNvSpPr txBox="1">
            <a:spLocks noGrp="1"/>
          </p:cNvSpPr>
          <p:nvPr>
            <p:ph type="ctrTitle" idx="14"/>
          </p:nvPr>
        </p:nvSpPr>
        <p:spPr>
          <a:xfrm>
            <a:off x="234625" y="3775662"/>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ACCELERATE DELIVERY</a:t>
            </a:r>
          </a:p>
        </p:txBody>
      </p:sp>
      <p:sp>
        <p:nvSpPr>
          <p:cNvPr id="947" name="Shape 947"/>
          <p:cNvSpPr/>
          <p:nvPr/>
        </p:nvSpPr>
        <p:spPr>
          <a:xfrm>
            <a:off x="234625" y="4259750"/>
            <a:ext cx="2228399" cy="4869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948" name="Shape 948"/>
          <p:cNvSpPr txBox="1">
            <a:spLocks noGrp="1"/>
          </p:cNvSpPr>
          <p:nvPr>
            <p:ph type="ctrTitle" idx="15"/>
          </p:nvPr>
        </p:nvSpPr>
        <p:spPr>
          <a:xfrm>
            <a:off x="234625" y="4344175"/>
            <a:ext cx="22283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OPTIMIZE IT</a:t>
            </a:r>
          </a:p>
        </p:txBody>
      </p:sp>
      <p:sp>
        <p:nvSpPr>
          <p:cNvPr id="949" name="Shape 949"/>
          <p:cNvSpPr/>
          <p:nvPr/>
        </p:nvSpPr>
        <p:spPr>
          <a:xfrm>
            <a:off x="6302825" y="3668575"/>
            <a:ext cx="2841299" cy="5097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950" name="Shape 950"/>
          <p:cNvSpPr txBox="1">
            <a:spLocks noGrp="1"/>
          </p:cNvSpPr>
          <p:nvPr>
            <p:ph type="ctrTitle" idx="16"/>
          </p:nvPr>
        </p:nvSpPr>
        <p:spPr>
          <a:xfrm>
            <a:off x="6302825" y="375302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MODERNIZE DEVELOPMENT </a:t>
            </a:r>
          </a:p>
          <a:p>
            <a:pPr marL="17462" marR="0" lvl="0" indent="-4762" algn="ctr" rtl="0">
              <a:lnSpc>
                <a:spcPct val="100000"/>
              </a:lnSpc>
              <a:spcBef>
                <a:spcPts val="0"/>
              </a:spcBef>
              <a:spcAft>
                <a:spcPts val="0"/>
              </a:spcAft>
              <a:buClr>
                <a:srgbClr val="000000"/>
              </a:buClr>
              <a:buSzPct val="25000"/>
              <a:buFont typeface="Arial"/>
              <a:buNone/>
            </a:pPr>
            <a:r>
              <a:rPr lang="en" sz="1200" b="1"/>
              <a:t>AND OPERATIONS</a:t>
            </a:r>
          </a:p>
        </p:txBody>
      </p:sp>
      <p:sp>
        <p:nvSpPr>
          <p:cNvPr id="951" name="Shape 951"/>
          <p:cNvSpPr/>
          <p:nvPr/>
        </p:nvSpPr>
        <p:spPr>
          <a:xfrm>
            <a:off x="6302691" y="4299850"/>
            <a:ext cx="2841299" cy="486900"/>
          </a:xfrm>
          <a:prstGeom prst="rect">
            <a:avLst/>
          </a:prstGeom>
          <a:solidFill>
            <a:schemeClr val="accent1"/>
          </a:solidFill>
          <a:ln>
            <a:noFill/>
          </a:ln>
        </p:spPr>
        <p:txBody>
          <a:bodyPr lIns="91425" tIns="91425" rIns="91425" bIns="91425" anchor="ctr" anchorCtr="0">
            <a:noAutofit/>
          </a:bodyPr>
          <a:lstStyle/>
          <a:p>
            <a:pPr lvl="0" rtl="0">
              <a:spcBef>
                <a:spcPts val="0"/>
              </a:spcBef>
              <a:buNone/>
            </a:pPr>
            <a:endParaRPr b="1"/>
          </a:p>
        </p:txBody>
      </p:sp>
      <p:sp>
        <p:nvSpPr>
          <p:cNvPr id="952" name="Shape 952"/>
          <p:cNvSpPr txBox="1">
            <a:spLocks noGrp="1"/>
          </p:cNvSpPr>
          <p:nvPr>
            <p:ph type="ctrTitle" idx="17"/>
          </p:nvPr>
        </p:nvSpPr>
        <p:spPr>
          <a:xfrm>
            <a:off x="6302675" y="4384275"/>
            <a:ext cx="2841299" cy="368700"/>
          </a:xfrm>
          <a:prstGeom prst="rect">
            <a:avLst/>
          </a:prstGeom>
          <a:noFill/>
          <a:ln>
            <a:noFill/>
          </a:ln>
        </p:spPr>
        <p:txBody>
          <a:bodyPr lIns="0" tIns="0" rIns="0" bIns="0" anchor="ctr" anchorCtr="0">
            <a:noAutofit/>
          </a:bodyPr>
          <a:lstStyle/>
          <a:p>
            <a:pPr marL="17462" marR="0" lvl="0" indent="-4762" algn="ctr" rtl="0">
              <a:lnSpc>
                <a:spcPct val="100000"/>
              </a:lnSpc>
              <a:spcBef>
                <a:spcPts val="0"/>
              </a:spcBef>
              <a:spcAft>
                <a:spcPts val="0"/>
              </a:spcAft>
              <a:buClr>
                <a:srgbClr val="000000"/>
              </a:buClr>
              <a:buSzPct val="25000"/>
              <a:buFont typeface="Arial"/>
              <a:buNone/>
            </a:pPr>
            <a:r>
              <a:rPr lang="en" sz="1200" b="1"/>
              <a:t>DELIVER CLOUD INFRASTRUCTURE </a:t>
            </a:r>
          </a:p>
          <a:p>
            <a:pPr marL="17462" marR="0" lvl="0" indent="-4762" algn="ctr" rtl="0">
              <a:lnSpc>
                <a:spcPct val="100000"/>
              </a:lnSpc>
              <a:spcBef>
                <a:spcPts val="0"/>
              </a:spcBef>
              <a:spcAft>
                <a:spcPts val="0"/>
              </a:spcAft>
              <a:buClr>
                <a:srgbClr val="000000"/>
              </a:buClr>
              <a:buSzPct val="25000"/>
              <a:buFont typeface="Arial"/>
              <a:buNone/>
            </a:pPr>
            <a:r>
              <a:rPr lang="en" sz="1200" b="1"/>
              <a:t>AND APPLICATIONS</a:t>
            </a:r>
          </a:p>
        </p:txBody>
      </p:sp>
      <p:sp>
        <p:nvSpPr>
          <p:cNvPr id="953" name="Shape 953"/>
          <p:cNvSpPr/>
          <p:nvPr/>
        </p:nvSpPr>
        <p:spPr>
          <a:xfrm>
            <a:off x="237025" y="2279375"/>
            <a:ext cx="40611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Self-Service</a:t>
            </a:r>
          </a:p>
          <a:p>
            <a:pPr lvl="0" rtl="0">
              <a:spcBef>
                <a:spcPts val="0"/>
              </a:spcBef>
              <a:buClr>
                <a:schemeClr val="dk1"/>
              </a:buClr>
              <a:buFont typeface="Arial"/>
              <a:buNone/>
            </a:pPr>
            <a:endParaRPr sz="900">
              <a:solidFill>
                <a:schemeClr val="lt1"/>
              </a:solidFill>
            </a:endParaRPr>
          </a:p>
          <a:p>
            <a:pPr lvl="0" rtl="0">
              <a:spcBef>
                <a:spcPts val="0"/>
              </a:spcBef>
              <a:buNone/>
            </a:pPr>
            <a:r>
              <a:rPr lang="en" sz="900">
                <a:solidFill>
                  <a:schemeClr val="lt1"/>
                </a:solidFill>
              </a:rPr>
              <a:t>Automation</a:t>
            </a:r>
          </a:p>
          <a:p>
            <a:pPr lvl="0" rtl="0">
              <a:spcBef>
                <a:spcPts val="0"/>
              </a:spcBef>
              <a:buNone/>
            </a:pPr>
            <a:endParaRPr sz="900">
              <a:solidFill>
                <a:schemeClr val="lt1"/>
              </a:solidFill>
            </a:endParaRPr>
          </a:p>
          <a:p>
            <a:pPr lvl="0" rtl="0">
              <a:spcBef>
                <a:spcPts val="0"/>
              </a:spcBef>
              <a:buNone/>
            </a:pPr>
            <a:r>
              <a:rPr lang="en" sz="900">
                <a:solidFill>
                  <a:schemeClr val="lt1"/>
                </a:solidFill>
              </a:rPr>
              <a:t>Re-usable Descriptions</a:t>
            </a:r>
          </a:p>
          <a:p>
            <a:pPr lvl="0" rtl="0">
              <a:spcBef>
                <a:spcPts val="0"/>
              </a:spcBef>
              <a:buNone/>
            </a:pPr>
            <a:endParaRPr sz="900">
              <a:solidFill>
                <a:schemeClr val="lt1"/>
              </a:solidFill>
            </a:endParaRPr>
          </a:p>
          <a:p>
            <a:pPr lvl="0" rtl="0">
              <a:spcBef>
                <a:spcPts val="0"/>
              </a:spcBef>
              <a:buNone/>
            </a:pPr>
            <a:r>
              <a:rPr lang="en" sz="900">
                <a:solidFill>
                  <a:schemeClr val="lt1"/>
                </a:solidFill>
              </a:rPr>
              <a:t>Configuration Management</a:t>
            </a:r>
          </a:p>
          <a:p>
            <a:pPr lvl="0" rtl="0">
              <a:spcBef>
                <a:spcPts val="0"/>
              </a:spcBef>
              <a:buNone/>
            </a:pPr>
            <a:endParaRPr sz="900">
              <a:solidFill>
                <a:schemeClr val="lt1"/>
              </a:solidFill>
            </a:endParaRPr>
          </a:p>
          <a:p>
            <a:pPr lvl="0" rtl="0">
              <a:spcBef>
                <a:spcPts val="0"/>
              </a:spcBef>
              <a:buNone/>
            </a:pPr>
            <a:r>
              <a:rPr lang="en" sz="900">
                <a:solidFill>
                  <a:schemeClr val="lt1"/>
                </a:solidFill>
              </a:rPr>
              <a:t>Content Management</a:t>
            </a:r>
          </a:p>
        </p:txBody>
      </p:sp>
      <p:sp>
        <p:nvSpPr>
          <p:cNvPr id="954" name="Shape 954"/>
          <p:cNvSpPr/>
          <p:nvPr/>
        </p:nvSpPr>
        <p:spPr>
          <a:xfrm>
            <a:off x="4649400" y="2285925"/>
            <a:ext cx="44946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Microservices Architectures</a:t>
            </a:r>
          </a:p>
          <a:p>
            <a:pPr lvl="0" rtl="0">
              <a:spcBef>
                <a:spcPts val="0"/>
              </a:spcBef>
              <a:buNone/>
            </a:pPr>
            <a:endParaRPr sz="900">
              <a:solidFill>
                <a:schemeClr val="lt1"/>
              </a:solidFill>
            </a:endParaRPr>
          </a:p>
          <a:p>
            <a:pPr lvl="0" rtl="0">
              <a:spcBef>
                <a:spcPts val="0"/>
              </a:spcBef>
              <a:buNone/>
            </a:pPr>
            <a:r>
              <a:rPr lang="en" sz="900">
                <a:solidFill>
                  <a:schemeClr val="lt1"/>
                </a:solidFill>
              </a:rPr>
              <a:t>Container Based Applications</a:t>
            </a:r>
          </a:p>
          <a:p>
            <a:pPr lvl="0" rtl="0">
              <a:spcBef>
                <a:spcPts val="0"/>
              </a:spcBef>
              <a:buNone/>
            </a:pPr>
            <a:endParaRPr sz="900">
              <a:solidFill>
                <a:schemeClr val="lt1"/>
              </a:solidFill>
            </a:endParaRPr>
          </a:p>
          <a:p>
            <a:pPr lvl="0" rtl="0">
              <a:spcBef>
                <a:spcPts val="0"/>
              </a:spcBef>
              <a:buNone/>
            </a:pPr>
            <a:r>
              <a:rPr lang="en" sz="900">
                <a:solidFill>
                  <a:schemeClr val="lt1"/>
                </a:solidFill>
              </a:rPr>
              <a:t>Dynamic Scheduling</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Continuous Integration and Delivery</a:t>
            </a:r>
          </a:p>
        </p:txBody>
      </p:sp>
      <p:sp>
        <p:nvSpPr>
          <p:cNvPr id="955" name="Shape 955"/>
          <p:cNvSpPr/>
          <p:nvPr/>
        </p:nvSpPr>
        <p:spPr>
          <a:xfrm>
            <a:off x="237025" y="4736700"/>
            <a:ext cx="2065499"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Capacity Mgmt and Chargeback</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Audit and Control Policies</a:t>
            </a:r>
            <a:br>
              <a:rPr lang="en" sz="900">
                <a:solidFill>
                  <a:schemeClr val="lt1"/>
                </a:solidFill>
              </a:rPr>
            </a:br>
            <a:endParaRPr lang="en" sz="900">
              <a:solidFill>
                <a:schemeClr val="lt1"/>
              </a:solidFill>
            </a:endParaRPr>
          </a:p>
          <a:p>
            <a:pPr lvl="0" rtl="0">
              <a:spcBef>
                <a:spcPts val="0"/>
              </a:spcBef>
              <a:buNone/>
            </a:pPr>
            <a:r>
              <a:rPr lang="en" sz="900">
                <a:solidFill>
                  <a:schemeClr val="lt1"/>
                </a:solidFill>
              </a:rPr>
              <a:t>Standard Operating Environment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Intelligent Workload Placement</a:t>
            </a:r>
          </a:p>
        </p:txBody>
      </p:sp>
      <p:sp>
        <p:nvSpPr>
          <p:cNvPr id="956" name="Shape 956"/>
          <p:cNvSpPr/>
          <p:nvPr/>
        </p:nvSpPr>
        <p:spPr>
          <a:xfrm>
            <a:off x="2294425" y="4736700"/>
            <a:ext cx="2003700" cy="1417200"/>
          </a:xfrm>
          <a:prstGeom prst="rect">
            <a:avLst/>
          </a:prstGeom>
          <a:solidFill>
            <a:srgbClr val="999999"/>
          </a:solidFill>
          <a:ln>
            <a:noFill/>
          </a:ln>
        </p:spPr>
        <p:txBody>
          <a:bodyPr lIns="91425" tIns="91425" rIns="91425" bIns="91425" anchor="ctr" anchorCtr="0">
            <a:noAutofit/>
          </a:bodyPr>
          <a:lstStyle/>
          <a:p>
            <a:pPr lvl="0" rtl="0">
              <a:spcBef>
                <a:spcPts val="0"/>
              </a:spcBef>
              <a:buNone/>
            </a:pPr>
            <a:endParaRPr sz="900">
              <a:solidFill>
                <a:schemeClr val="lt1"/>
              </a:solidFill>
            </a:endParaRPr>
          </a:p>
          <a:p>
            <a:pPr lvl="0" rtl="0">
              <a:spcBef>
                <a:spcPts val="0"/>
              </a:spcBef>
              <a:buNone/>
            </a:pPr>
            <a:endParaRPr sz="900">
              <a:solidFill>
                <a:schemeClr val="lt1"/>
              </a:solidFill>
            </a:endParaRPr>
          </a:p>
          <a:p>
            <a:pPr lvl="0" rtl="0">
              <a:spcBef>
                <a:spcPts val="0"/>
              </a:spcBef>
              <a:buNone/>
            </a:pPr>
            <a:r>
              <a:rPr lang="en" sz="900">
                <a:solidFill>
                  <a:schemeClr val="lt1"/>
                </a:solidFill>
              </a:rPr>
              <a:t>Forecasting and Trending</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Increased Performance/Security</a:t>
            </a:r>
          </a:p>
          <a:p>
            <a:pPr lvl="0" rtl="0">
              <a:spcBef>
                <a:spcPts val="0"/>
              </a:spcBef>
              <a:buNone/>
            </a:pPr>
            <a:r>
              <a:rPr lang="en" sz="900">
                <a:solidFill>
                  <a:schemeClr val="lt1"/>
                </a:solidFill>
              </a:rPr>
              <a:t/>
            </a:r>
            <a:br>
              <a:rPr lang="en" sz="900">
                <a:solidFill>
                  <a:schemeClr val="lt1"/>
                </a:solidFill>
              </a:rPr>
            </a:br>
            <a:r>
              <a:rPr lang="en" sz="900">
                <a:solidFill>
                  <a:schemeClr val="lt1"/>
                </a:solidFill>
              </a:rPr>
              <a:t>Improved Vendor Relations</a:t>
            </a:r>
          </a:p>
          <a:p>
            <a:pPr lvl="0" rtl="0">
              <a:spcBef>
                <a:spcPts val="0"/>
              </a:spcBef>
              <a:buNone/>
            </a:pPr>
            <a:endParaRPr sz="900">
              <a:solidFill>
                <a:schemeClr val="lt1"/>
              </a:solidFill>
            </a:endParaRPr>
          </a:p>
          <a:p>
            <a:pPr lvl="0" rtl="0">
              <a:spcBef>
                <a:spcPts val="0"/>
              </a:spcBef>
              <a:buNone/>
            </a:pPr>
            <a:endParaRPr sz="900">
              <a:solidFill>
                <a:schemeClr val="lt1"/>
              </a:solidFill>
            </a:endParaRPr>
          </a:p>
        </p:txBody>
      </p:sp>
      <p:sp>
        <p:nvSpPr>
          <p:cNvPr id="957" name="Shape 957"/>
          <p:cNvSpPr/>
          <p:nvPr/>
        </p:nvSpPr>
        <p:spPr>
          <a:xfrm>
            <a:off x="237025" y="2279375"/>
            <a:ext cx="2550599"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Red Hat CloudForms</a:t>
            </a:r>
          </a:p>
          <a:p>
            <a:pPr lvl="0" rtl="0">
              <a:spcBef>
                <a:spcPts val="0"/>
              </a:spcBef>
              <a:buNone/>
            </a:pPr>
            <a:endParaRPr sz="900">
              <a:solidFill>
                <a:schemeClr val="lt1"/>
              </a:solidFill>
            </a:endParaRPr>
          </a:p>
          <a:p>
            <a:pPr lvl="0" rtl="0">
              <a:spcBef>
                <a:spcPts val="0"/>
              </a:spcBef>
              <a:buNone/>
            </a:pPr>
            <a:r>
              <a:rPr lang="en" sz="900">
                <a:solidFill>
                  <a:schemeClr val="lt1"/>
                </a:solidFill>
              </a:rPr>
              <a:t>Red Hat Satellite</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Virtualization</a:t>
            </a:r>
            <a:br>
              <a:rPr lang="en" sz="900">
                <a:solidFill>
                  <a:schemeClr val="lt1"/>
                </a:solidFill>
              </a:rPr>
            </a:br>
            <a:r>
              <a:rPr lang="en" sz="900">
                <a:solidFill>
                  <a:schemeClr val="lt1"/>
                </a:solidFill>
              </a:rPr>
              <a:t>RHEL OpenStack Platform</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Linux</a:t>
            </a:r>
          </a:p>
        </p:txBody>
      </p:sp>
      <p:sp>
        <p:nvSpPr>
          <p:cNvPr id="958" name="Shape 958"/>
          <p:cNvSpPr/>
          <p:nvPr/>
        </p:nvSpPr>
        <p:spPr>
          <a:xfrm>
            <a:off x="237025" y="4717775"/>
            <a:ext cx="40611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Red Hat CloudForms</a:t>
            </a:r>
          </a:p>
          <a:p>
            <a:pPr lvl="0" rtl="0">
              <a:spcBef>
                <a:spcPts val="0"/>
              </a:spcBef>
              <a:buNone/>
            </a:pPr>
            <a:endParaRPr sz="900">
              <a:solidFill>
                <a:schemeClr val="lt1"/>
              </a:solidFill>
            </a:endParaRPr>
          </a:p>
          <a:p>
            <a:pPr lvl="0" rtl="0">
              <a:spcBef>
                <a:spcPts val="0"/>
              </a:spcBef>
              <a:buNone/>
            </a:pPr>
            <a:r>
              <a:rPr lang="en" sz="900">
                <a:solidFill>
                  <a:schemeClr val="lt1"/>
                </a:solidFill>
              </a:rPr>
              <a:t>Red Hat Satellite</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Virtualization</a:t>
            </a:r>
          </a:p>
          <a:p>
            <a:pPr lvl="0" rtl="0">
              <a:spcBef>
                <a:spcPts val="0"/>
              </a:spcBef>
              <a:buNone/>
            </a:pPr>
            <a:r>
              <a:rPr lang="en" sz="900">
                <a:solidFill>
                  <a:schemeClr val="lt1"/>
                </a:solidFill>
              </a:rPr>
              <a:t>RHEL OpenStack Platform</a:t>
            </a:r>
          </a:p>
          <a:p>
            <a:pPr lvl="0" rtl="0">
              <a:spcBef>
                <a:spcPts val="0"/>
              </a:spcBef>
              <a:buNone/>
            </a:pPr>
            <a:endParaRPr sz="900">
              <a:solidFill>
                <a:schemeClr val="lt1"/>
              </a:solidFill>
            </a:endParaRPr>
          </a:p>
          <a:p>
            <a:pPr lvl="0" rtl="0">
              <a:spcBef>
                <a:spcPts val="0"/>
              </a:spcBef>
              <a:buNone/>
            </a:pPr>
            <a:r>
              <a:rPr lang="en" sz="900">
                <a:solidFill>
                  <a:schemeClr val="lt1"/>
                </a:solidFill>
              </a:rPr>
              <a:t>Red Hat Enterprise Linux</a:t>
            </a:r>
          </a:p>
        </p:txBody>
      </p:sp>
      <p:sp>
        <p:nvSpPr>
          <p:cNvPr id="959" name="Shape 959"/>
          <p:cNvSpPr/>
          <p:nvPr/>
        </p:nvSpPr>
        <p:spPr>
          <a:xfrm>
            <a:off x="2421575" y="2279375"/>
            <a:ext cx="18138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
        <p:nvSpPr>
          <p:cNvPr id="960" name="Shape 960"/>
          <p:cNvSpPr/>
          <p:nvPr/>
        </p:nvSpPr>
        <p:spPr>
          <a:xfrm>
            <a:off x="2421575" y="4717775"/>
            <a:ext cx="18138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
        <p:nvSpPr>
          <p:cNvPr id="961" name="Shape 961"/>
          <p:cNvSpPr/>
          <p:nvPr/>
        </p:nvSpPr>
        <p:spPr>
          <a:xfrm>
            <a:off x="6997925" y="4834225"/>
            <a:ext cx="1813800" cy="1272899"/>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
        <p:nvSpPr>
          <p:cNvPr id="962" name="Shape 962"/>
          <p:cNvSpPr/>
          <p:nvPr/>
        </p:nvSpPr>
        <p:spPr>
          <a:xfrm>
            <a:off x="4649400" y="2285925"/>
            <a:ext cx="4494600" cy="1417200"/>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b="1" u="sng">
                <a:solidFill>
                  <a:schemeClr val="lt1"/>
                </a:solidFill>
              </a:rPr>
              <a:t>Red Hat Cloud Suite for Applications</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OpenShift Enterprise</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Red Hat CloudForms</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Red Hat Satellite</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122222"/>
              <a:buFont typeface="Arial"/>
              <a:buNone/>
            </a:pPr>
            <a:r>
              <a:rPr lang="en" sz="900">
                <a:solidFill>
                  <a:schemeClr val="lt1"/>
                </a:solidFill>
              </a:rPr>
              <a:t>RHEL OpenStack Platform</a:t>
            </a:r>
          </a:p>
        </p:txBody>
      </p:sp>
      <p:sp>
        <p:nvSpPr>
          <p:cNvPr id="963" name="Shape 963"/>
          <p:cNvSpPr/>
          <p:nvPr/>
        </p:nvSpPr>
        <p:spPr>
          <a:xfrm>
            <a:off x="7298375" y="2349425"/>
            <a:ext cx="1813800" cy="1270799"/>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JBoss Middleware</a:t>
            </a:r>
          </a:p>
          <a:p>
            <a:pPr lvl="0" rtl="0">
              <a:spcBef>
                <a:spcPts val="0"/>
              </a:spcBef>
              <a:buNone/>
            </a:pPr>
            <a:endParaRPr sz="900">
              <a:solidFill>
                <a:schemeClr val="lt1"/>
              </a:solidFill>
            </a:endParaRPr>
          </a:p>
          <a:p>
            <a:pPr lvl="0" rtl="0">
              <a:spcBef>
                <a:spcPts val="0"/>
              </a:spcBef>
              <a:buNone/>
            </a:pPr>
            <a:r>
              <a:rPr lang="en" sz="900">
                <a:solidFill>
                  <a:schemeClr val="lt1"/>
                </a:solidFill>
              </a:rPr>
              <a:t>Red Hat Storage</a:t>
            </a:r>
          </a:p>
        </p:txBody>
      </p:sp>
      <p:sp>
        <p:nvSpPr>
          <p:cNvPr id="964" name="Shape 964"/>
          <p:cNvSpPr/>
          <p:nvPr/>
        </p:nvSpPr>
        <p:spPr>
          <a:xfrm>
            <a:off x="4649400" y="4786750"/>
            <a:ext cx="4494600" cy="1367100"/>
          </a:xfrm>
          <a:prstGeom prst="rect">
            <a:avLst/>
          </a:prstGeom>
          <a:solidFill>
            <a:srgbClr val="999999"/>
          </a:solidFill>
          <a:ln>
            <a:noFill/>
          </a:ln>
        </p:spPr>
        <p:txBody>
          <a:bodyPr lIns="91425" tIns="91425" rIns="91425" bIns="91425" anchor="ctr" anchorCtr="0">
            <a:noAutofit/>
          </a:bodyPr>
          <a:lstStyle/>
          <a:p>
            <a:pPr lvl="0" rtl="0">
              <a:spcBef>
                <a:spcPts val="0"/>
              </a:spcBef>
              <a:buNone/>
            </a:pPr>
            <a:r>
              <a:rPr lang="en" sz="900">
                <a:solidFill>
                  <a:schemeClr val="lt1"/>
                </a:solidFill>
              </a:rPr>
              <a:t>Asynchronous Design</a:t>
            </a:r>
          </a:p>
          <a:p>
            <a:pPr lvl="0" rtl="0">
              <a:spcBef>
                <a:spcPts val="0"/>
              </a:spcBef>
              <a:buNone/>
            </a:pPr>
            <a:endParaRPr sz="900">
              <a:solidFill>
                <a:schemeClr val="lt1"/>
              </a:solidFill>
            </a:endParaRPr>
          </a:p>
          <a:p>
            <a:pPr lvl="0" rtl="0">
              <a:spcBef>
                <a:spcPts val="0"/>
              </a:spcBef>
              <a:buNone/>
            </a:pPr>
            <a:r>
              <a:rPr lang="en" sz="900">
                <a:solidFill>
                  <a:schemeClr val="lt1"/>
                </a:solidFill>
              </a:rPr>
              <a:t>API Driven Infrastructure</a:t>
            </a:r>
          </a:p>
          <a:p>
            <a:pPr lvl="0" rtl="0">
              <a:spcBef>
                <a:spcPts val="0"/>
              </a:spcBef>
              <a:buNone/>
            </a:pPr>
            <a:endParaRPr sz="900">
              <a:solidFill>
                <a:schemeClr val="lt1"/>
              </a:solidFill>
            </a:endParaRPr>
          </a:p>
          <a:p>
            <a:pPr lvl="0" rtl="0">
              <a:spcBef>
                <a:spcPts val="0"/>
              </a:spcBef>
              <a:buNone/>
            </a:pPr>
            <a:r>
              <a:rPr lang="en" sz="900">
                <a:solidFill>
                  <a:schemeClr val="lt1"/>
                </a:solidFill>
              </a:rPr>
              <a:t>Software Defined Networking and Storage</a:t>
            </a:r>
          </a:p>
          <a:p>
            <a:pPr lvl="0" rtl="0">
              <a:spcBef>
                <a:spcPts val="0"/>
              </a:spcBef>
              <a:buNone/>
            </a:pPr>
            <a:endParaRPr sz="900">
              <a:solidFill>
                <a:schemeClr val="lt1"/>
              </a:solidFill>
            </a:endParaRPr>
          </a:p>
          <a:p>
            <a:pPr lvl="0" rtl="0">
              <a:spcBef>
                <a:spcPts val="0"/>
              </a:spcBef>
              <a:buNone/>
            </a:pPr>
            <a:r>
              <a:rPr lang="en" sz="900">
                <a:solidFill>
                  <a:schemeClr val="lt1"/>
                </a:solidFill>
              </a:rPr>
              <a:t>Quota Enforcement</a:t>
            </a:r>
          </a:p>
          <a:p>
            <a:pPr lvl="0" rtl="0">
              <a:spcBef>
                <a:spcPts val="0"/>
              </a:spcBef>
              <a:buNone/>
            </a:pPr>
            <a:endParaRPr sz="900">
              <a:solidFill>
                <a:schemeClr val="lt1"/>
              </a:solidFill>
            </a:endParaRPr>
          </a:p>
          <a:p>
            <a:pPr lvl="0" rtl="0">
              <a:spcBef>
                <a:spcPts val="0"/>
              </a:spcBef>
              <a:buClr>
                <a:schemeClr val="dk1"/>
              </a:buClr>
              <a:buSzPct val="25000"/>
              <a:buFont typeface="Arial"/>
              <a:buNone/>
            </a:pPr>
            <a:r>
              <a:rPr lang="en" sz="900">
                <a:solidFill>
                  <a:schemeClr val="lt1"/>
                </a:solidFill>
              </a:rPr>
              <a:t>Analytics, Alerting, Monitoring</a:t>
            </a:r>
          </a:p>
        </p:txBody>
      </p:sp>
      <p:sp>
        <p:nvSpPr>
          <p:cNvPr id="965" name="Shape 965"/>
          <p:cNvSpPr/>
          <p:nvPr/>
        </p:nvSpPr>
        <p:spPr>
          <a:xfrm>
            <a:off x="4649400" y="4786750"/>
            <a:ext cx="4494600" cy="1367100"/>
          </a:xfrm>
          <a:prstGeom prst="rect">
            <a:avLst/>
          </a:prstGeom>
          <a:solidFill>
            <a:srgbClr val="666666"/>
          </a:solidFill>
          <a:ln>
            <a:noFill/>
          </a:ln>
        </p:spPr>
        <p:txBody>
          <a:bodyPr lIns="91425" tIns="91425" rIns="91425" bIns="91425" anchor="ctr" anchorCtr="0">
            <a:noAutofit/>
          </a:bodyPr>
          <a:lstStyle/>
          <a:p>
            <a:pPr lvl="0" rtl="0">
              <a:spcBef>
                <a:spcPts val="0"/>
              </a:spcBef>
              <a:buClr>
                <a:schemeClr val="dk1"/>
              </a:buClr>
              <a:buSzPct val="122222"/>
              <a:buFont typeface="Arial"/>
              <a:buNone/>
            </a:pPr>
            <a:r>
              <a:rPr lang="en" sz="900" b="1" u="sng">
                <a:solidFill>
                  <a:schemeClr val="lt1"/>
                </a:solidFill>
              </a:rPr>
              <a:t>Red Hat Cloud Infrastructure</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122222"/>
              <a:buFont typeface="Arial"/>
              <a:buNone/>
            </a:pPr>
            <a:r>
              <a:rPr lang="en" sz="900">
                <a:solidFill>
                  <a:schemeClr val="lt1"/>
                </a:solidFill>
              </a:rPr>
              <a:t>Red Hat CloudForms</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122222"/>
              <a:buFont typeface="Arial"/>
              <a:buNone/>
            </a:pPr>
            <a:r>
              <a:rPr lang="en" sz="900">
                <a:solidFill>
                  <a:schemeClr val="lt1"/>
                </a:solidFill>
              </a:rPr>
              <a:t>Red Hat Satellite</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122222"/>
              <a:buFont typeface="Arial"/>
              <a:buNone/>
            </a:pPr>
            <a:r>
              <a:rPr lang="en" sz="900">
                <a:solidFill>
                  <a:schemeClr val="lt1"/>
                </a:solidFill>
              </a:rPr>
              <a:t>RHEL OpenStack Platform</a:t>
            </a:r>
          </a:p>
          <a:p>
            <a:pPr lvl="0" rtl="0">
              <a:spcBef>
                <a:spcPts val="0"/>
              </a:spcBef>
              <a:buClr>
                <a:schemeClr val="dk1"/>
              </a:buClr>
              <a:buFont typeface="Arial"/>
              <a:buNone/>
            </a:pPr>
            <a:endParaRPr sz="900">
              <a:solidFill>
                <a:schemeClr val="lt1"/>
              </a:solidFill>
            </a:endParaRPr>
          </a:p>
          <a:p>
            <a:pPr lvl="0" rtl="0">
              <a:spcBef>
                <a:spcPts val="0"/>
              </a:spcBef>
              <a:buClr>
                <a:schemeClr val="dk1"/>
              </a:buClr>
              <a:buSzPct val="122222"/>
              <a:buFont typeface="Arial"/>
              <a:buNone/>
            </a:pPr>
            <a:r>
              <a:rPr lang="en" sz="900">
                <a:solidFill>
                  <a:schemeClr val="lt1"/>
                </a:solidFill>
              </a:rPr>
              <a:t>Red Hat Enterprise Linux</a:t>
            </a:r>
          </a:p>
        </p:txBody>
      </p:sp>
      <p:sp>
        <p:nvSpPr>
          <p:cNvPr id="966" name="Shape 966"/>
          <p:cNvSpPr/>
          <p:nvPr/>
        </p:nvSpPr>
        <p:spPr>
          <a:xfrm>
            <a:off x="7298375" y="4864025"/>
            <a:ext cx="1813800" cy="1270799"/>
          </a:xfrm>
          <a:prstGeom prst="rect">
            <a:avLst/>
          </a:prstGeom>
          <a:solidFill>
            <a:srgbClr val="666666"/>
          </a:solidFill>
          <a:ln>
            <a:noFill/>
          </a:ln>
        </p:spPr>
        <p:txBody>
          <a:bodyPr lIns="91425" tIns="91425" rIns="91425" bIns="91425" anchor="ctr" anchorCtr="0">
            <a:noAutofit/>
          </a:bodyPr>
          <a:lstStyle/>
          <a:p>
            <a:pPr lvl="0" rtl="0">
              <a:spcBef>
                <a:spcPts val="0"/>
              </a:spcBef>
              <a:buNone/>
            </a:pPr>
            <a:r>
              <a:rPr lang="en" sz="900">
                <a:solidFill>
                  <a:schemeClr val="lt1"/>
                </a:solidFill>
              </a:rPr>
              <a:t>Red Hat Storage</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5"/>
                                        </p:tgtEl>
                                        <p:attrNameLst>
                                          <p:attrName>style.visibility</p:attrName>
                                        </p:attrNameLst>
                                      </p:cBhvr>
                                      <p:to>
                                        <p:strVal val="visible"/>
                                      </p:to>
                                    </p:set>
                                    <p:animEffect transition="in" filter="fade">
                                      <p:cBhvr>
                                        <p:cTn id="7" dur="1000"/>
                                        <p:tgtEl>
                                          <p:spTgt spid="965"/>
                                        </p:tgtEl>
                                      </p:cBhvr>
                                    </p:animEffect>
                                  </p:childTnLst>
                                </p:cTn>
                              </p:par>
                              <p:par>
                                <p:cTn id="8" presetID="10" presetClass="entr" presetSubtype="0" fill="hold" nodeType="withEffect">
                                  <p:stCondLst>
                                    <p:cond delay="0"/>
                                  </p:stCondLst>
                                  <p:childTnLst>
                                    <p:set>
                                      <p:cBhvr>
                                        <p:cTn id="9" dur="1" fill="hold">
                                          <p:stCondLst>
                                            <p:cond delay="0"/>
                                          </p:stCondLst>
                                        </p:cTn>
                                        <p:tgtEl>
                                          <p:spTgt spid="966"/>
                                        </p:tgtEl>
                                        <p:attrNameLst>
                                          <p:attrName>style.visibility</p:attrName>
                                        </p:attrNameLst>
                                      </p:cBhvr>
                                      <p:to>
                                        <p:strVal val="visible"/>
                                      </p:to>
                                    </p:set>
                                    <p:animEffect transition="in" filter="fade">
                                      <p:cBhvr>
                                        <p:cTn id="10" dur="1000"/>
                                        <p:tgtEl>
                                          <p:spTgt spid="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Shape 971"/>
          <p:cNvSpPr txBox="1">
            <a:spLocks noGrp="1"/>
          </p:cNvSpPr>
          <p:nvPr>
            <p:ph type="title"/>
          </p:nvPr>
        </p:nvSpPr>
        <p:spPr>
          <a:xfrm>
            <a:off x="685801" y="1439"/>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600"/>
              <a:t>OPEN SOURCE</a:t>
            </a:r>
          </a:p>
          <a:p>
            <a:pPr lvl="0" rtl="0">
              <a:spcBef>
                <a:spcPts val="0"/>
              </a:spcBef>
              <a:buClr>
                <a:schemeClr val="dk1"/>
              </a:buClr>
              <a:buSzPct val="25000"/>
              <a:buFont typeface="Arial"/>
              <a:buNone/>
            </a:pPr>
            <a:r>
              <a:rPr lang="en" sz="1800">
                <a:solidFill>
                  <a:schemeClr val="dk1"/>
                </a:solidFill>
              </a:rPr>
              <a:t>DRIVING DEVOPS, CLOUD APPS, AND INFRASTRUCTURE</a:t>
            </a:r>
          </a:p>
        </p:txBody>
      </p:sp>
      <p:pic>
        <p:nvPicPr>
          <p:cNvPr id="972" name="Shape 972"/>
          <p:cNvPicPr preferRelativeResize="0"/>
          <p:nvPr/>
        </p:nvPicPr>
        <p:blipFill>
          <a:blip r:embed="rId3">
            <a:alphaModFix/>
          </a:blip>
          <a:stretch>
            <a:fillRect/>
          </a:stretch>
        </p:blipFill>
        <p:spPr>
          <a:xfrm>
            <a:off x="5758880" y="3569975"/>
            <a:ext cx="2386394" cy="615474"/>
          </a:xfrm>
          <a:prstGeom prst="rect">
            <a:avLst/>
          </a:prstGeom>
          <a:noFill/>
          <a:ln>
            <a:noFill/>
          </a:ln>
        </p:spPr>
      </p:pic>
      <p:pic>
        <p:nvPicPr>
          <p:cNvPr id="973" name="Shape 973"/>
          <p:cNvPicPr preferRelativeResize="0"/>
          <p:nvPr/>
        </p:nvPicPr>
        <p:blipFill>
          <a:blip r:embed="rId4">
            <a:alphaModFix/>
          </a:blip>
          <a:stretch>
            <a:fillRect/>
          </a:stretch>
        </p:blipFill>
        <p:spPr>
          <a:xfrm>
            <a:off x="2327570" y="3843389"/>
            <a:ext cx="2346592" cy="537150"/>
          </a:xfrm>
          <a:prstGeom prst="rect">
            <a:avLst/>
          </a:prstGeom>
          <a:noFill/>
          <a:ln>
            <a:noFill/>
          </a:ln>
        </p:spPr>
      </p:pic>
      <p:pic>
        <p:nvPicPr>
          <p:cNvPr id="974" name="Shape 974"/>
          <p:cNvPicPr preferRelativeResize="0"/>
          <p:nvPr/>
        </p:nvPicPr>
        <p:blipFill>
          <a:blip r:embed="rId5">
            <a:alphaModFix/>
          </a:blip>
          <a:stretch>
            <a:fillRect/>
          </a:stretch>
        </p:blipFill>
        <p:spPr>
          <a:xfrm>
            <a:off x="5357350" y="1952125"/>
            <a:ext cx="1085849" cy="1085849"/>
          </a:xfrm>
          <a:prstGeom prst="rect">
            <a:avLst/>
          </a:prstGeom>
          <a:noFill/>
          <a:ln>
            <a:noFill/>
          </a:ln>
        </p:spPr>
      </p:pic>
      <p:pic>
        <p:nvPicPr>
          <p:cNvPr id="975" name="Shape 975"/>
          <p:cNvPicPr preferRelativeResize="0"/>
          <p:nvPr/>
        </p:nvPicPr>
        <p:blipFill>
          <a:blip r:embed="rId6">
            <a:alphaModFix/>
          </a:blip>
          <a:stretch>
            <a:fillRect/>
          </a:stretch>
        </p:blipFill>
        <p:spPr>
          <a:xfrm>
            <a:off x="3627275" y="4726037"/>
            <a:ext cx="1199306" cy="992424"/>
          </a:xfrm>
          <a:prstGeom prst="rect">
            <a:avLst/>
          </a:prstGeom>
          <a:noFill/>
          <a:ln>
            <a:noFill/>
          </a:ln>
        </p:spPr>
      </p:pic>
      <p:pic>
        <p:nvPicPr>
          <p:cNvPr id="976" name="Shape 976"/>
          <p:cNvPicPr preferRelativeResize="0"/>
          <p:nvPr/>
        </p:nvPicPr>
        <p:blipFill>
          <a:blip r:embed="rId7">
            <a:alphaModFix/>
          </a:blip>
          <a:stretch>
            <a:fillRect/>
          </a:stretch>
        </p:blipFill>
        <p:spPr>
          <a:xfrm>
            <a:off x="6491592" y="4380537"/>
            <a:ext cx="1904999" cy="795494"/>
          </a:xfrm>
          <a:prstGeom prst="rect">
            <a:avLst/>
          </a:prstGeom>
          <a:noFill/>
          <a:ln>
            <a:noFill/>
          </a:ln>
        </p:spPr>
      </p:pic>
      <p:pic>
        <p:nvPicPr>
          <p:cNvPr id="977" name="Shape 977"/>
          <p:cNvPicPr preferRelativeResize="0"/>
          <p:nvPr/>
        </p:nvPicPr>
        <p:blipFill>
          <a:blip r:embed="rId8">
            <a:alphaModFix/>
          </a:blip>
          <a:stretch>
            <a:fillRect/>
          </a:stretch>
        </p:blipFill>
        <p:spPr>
          <a:xfrm>
            <a:off x="2809217" y="2689987"/>
            <a:ext cx="911724" cy="957525"/>
          </a:xfrm>
          <a:prstGeom prst="rect">
            <a:avLst/>
          </a:prstGeom>
          <a:noFill/>
          <a:ln>
            <a:noFill/>
          </a:ln>
        </p:spPr>
      </p:pic>
      <p:pic>
        <p:nvPicPr>
          <p:cNvPr id="978" name="Shape 978"/>
          <p:cNvPicPr preferRelativeResize="0"/>
          <p:nvPr/>
        </p:nvPicPr>
        <p:blipFill>
          <a:blip r:embed="rId9">
            <a:alphaModFix/>
          </a:blip>
          <a:stretch>
            <a:fillRect/>
          </a:stretch>
        </p:blipFill>
        <p:spPr>
          <a:xfrm>
            <a:off x="1273225" y="3669271"/>
            <a:ext cx="1026027" cy="1417200"/>
          </a:xfrm>
          <a:prstGeom prst="rect">
            <a:avLst/>
          </a:prstGeom>
          <a:noFill/>
          <a:ln>
            <a:noFill/>
          </a:ln>
        </p:spPr>
      </p:pic>
      <p:pic>
        <p:nvPicPr>
          <p:cNvPr id="979" name="Shape 979"/>
          <p:cNvPicPr preferRelativeResize="0"/>
          <p:nvPr/>
        </p:nvPicPr>
        <p:blipFill>
          <a:blip r:embed="rId10">
            <a:alphaModFix/>
          </a:blip>
          <a:stretch>
            <a:fillRect/>
          </a:stretch>
        </p:blipFill>
        <p:spPr>
          <a:xfrm>
            <a:off x="1036987" y="5442212"/>
            <a:ext cx="2191599" cy="537150"/>
          </a:xfrm>
          <a:prstGeom prst="rect">
            <a:avLst/>
          </a:prstGeom>
          <a:noFill/>
          <a:ln>
            <a:noFill/>
          </a:ln>
        </p:spPr>
      </p:pic>
      <p:pic>
        <p:nvPicPr>
          <p:cNvPr id="980" name="Shape 980"/>
          <p:cNvPicPr preferRelativeResize="0"/>
          <p:nvPr/>
        </p:nvPicPr>
        <p:blipFill>
          <a:blip r:embed="rId11">
            <a:alphaModFix/>
          </a:blip>
          <a:stretch>
            <a:fillRect/>
          </a:stretch>
        </p:blipFill>
        <p:spPr>
          <a:xfrm>
            <a:off x="6752400" y="2089750"/>
            <a:ext cx="1447807" cy="1085849"/>
          </a:xfrm>
          <a:prstGeom prst="rect">
            <a:avLst/>
          </a:prstGeom>
          <a:noFill/>
          <a:ln>
            <a:noFill/>
          </a:ln>
        </p:spPr>
      </p:pic>
      <p:pic>
        <p:nvPicPr>
          <p:cNvPr id="981" name="Shape 981"/>
          <p:cNvPicPr preferRelativeResize="0"/>
          <p:nvPr/>
        </p:nvPicPr>
        <p:blipFill>
          <a:blip r:embed="rId12">
            <a:alphaModFix/>
          </a:blip>
          <a:stretch>
            <a:fillRect/>
          </a:stretch>
        </p:blipFill>
        <p:spPr>
          <a:xfrm>
            <a:off x="4383324" y="3516862"/>
            <a:ext cx="1026025" cy="1190194"/>
          </a:xfrm>
          <a:prstGeom prst="rect">
            <a:avLst/>
          </a:prstGeom>
          <a:noFill/>
          <a:ln>
            <a:noFill/>
          </a:ln>
        </p:spPr>
      </p:pic>
      <p:pic>
        <p:nvPicPr>
          <p:cNvPr id="982" name="Shape 982"/>
          <p:cNvPicPr preferRelativeResize="0"/>
          <p:nvPr/>
        </p:nvPicPr>
        <p:blipFill>
          <a:blip r:embed="rId13">
            <a:alphaModFix/>
          </a:blip>
          <a:stretch>
            <a:fillRect/>
          </a:stretch>
        </p:blipFill>
        <p:spPr>
          <a:xfrm>
            <a:off x="1256725" y="2134175"/>
            <a:ext cx="1190199" cy="1190199"/>
          </a:xfrm>
          <a:prstGeom prst="rect">
            <a:avLst/>
          </a:prstGeom>
          <a:noFill/>
          <a:ln>
            <a:noFill/>
          </a:ln>
        </p:spPr>
      </p:pic>
      <p:pic>
        <p:nvPicPr>
          <p:cNvPr id="983" name="Shape 983"/>
          <p:cNvPicPr preferRelativeResize="0"/>
          <p:nvPr/>
        </p:nvPicPr>
        <p:blipFill>
          <a:blip r:embed="rId14">
            <a:alphaModFix/>
          </a:blip>
          <a:stretch>
            <a:fillRect/>
          </a:stretch>
        </p:blipFill>
        <p:spPr>
          <a:xfrm>
            <a:off x="3928712" y="2089750"/>
            <a:ext cx="1119439" cy="1085850"/>
          </a:xfrm>
          <a:prstGeom prst="rect">
            <a:avLst/>
          </a:prstGeom>
          <a:noFill/>
          <a:ln>
            <a:noFill/>
          </a:ln>
        </p:spPr>
      </p:pic>
      <p:pic>
        <p:nvPicPr>
          <p:cNvPr id="984" name="Shape 984"/>
          <p:cNvPicPr preferRelativeResize="0"/>
          <p:nvPr/>
        </p:nvPicPr>
        <p:blipFill>
          <a:blip r:embed="rId15">
            <a:alphaModFix/>
          </a:blip>
          <a:stretch>
            <a:fillRect/>
          </a:stretch>
        </p:blipFill>
        <p:spPr>
          <a:xfrm>
            <a:off x="2446925" y="1752122"/>
            <a:ext cx="1379875" cy="741999"/>
          </a:xfrm>
          <a:prstGeom prst="rect">
            <a:avLst/>
          </a:prstGeom>
          <a:noFill/>
          <a:ln>
            <a:noFill/>
          </a:ln>
        </p:spPr>
      </p:pic>
      <p:pic>
        <p:nvPicPr>
          <p:cNvPr id="985" name="Shape 985"/>
          <p:cNvPicPr preferRelativeResize="0"/>
          <p:nvPr/>
        </p:nvPicPr>
        <p:blipFill>
          <a:blip r:embed="rId16">
            <a:alphaModFix/>
          </a:blip>
          <a:stretch>
            <a:fillRect/>
          </a:stretch>
        </p:blipFill>
        <p:spPr>
          <a:xfrm>
            <a:off x="5072875" y="5243199"/>
            <a:ext cx="1775094" cy="742000"/>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2"/>
                                        </p:tgtEl>
                                        <p:attrNameLst>
                                          <p:attrName>style.visibility</p:attrName>
                                        </p:attrNameLst>
                                      </p:cBhvr>
                                      <p:to>
                                        <p:strVal val="visible"/>
                                      </p:to>
                                    </p:set>
                                    <p:animEffect transition="in" filter="fade">
                                      <p:cBhvr>
                                        <p:cTn id="7" dur="1000"/>
                                        <p:tgtEl>
                                          <p:spTgt spid="97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73"/>
                                        </p:tgtEl>
                                        <p:attrNameLst>
                                          <p:attrName>style.visibility</p:attrName>
                                        </p:attrNameLst>
                                      </p:cBhvr>
                                      <p:to>
                                        <p:strVal val="visible"/>
                                      </p:to>
                                    </p:set>
                                    <p:animEffect transition="in" filter="fade">
                                      <p:cBhvr>
                                        <p:cTn id="11" dur="1000"/>
                                        <p:tgtEl>
                                          <p:spTgt spid="97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974"/>
                                        </p:tgtEl>
                                        <p:attrNameLst>
                                          <p:attrName>style.visibility</p:attrName>
                                        </p:attrNameLst>
                                      </p:cBhvr>
                                      <p:to>
                                        <p:strVal val="visible"/>
                                      </p:to>
                                    </p:set>
                                    <p:animEffect transition="in" filter="fade">
                                      <p:cBhvr>
                                        <p:cTn id="15" dur="1000"/>
                                        <p:tgtEl>
                                          <p:spTgt spid="97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975"/>
                                        </p:tgtEl>
                                        <p:attrNameLst>
                                          <p:attrName>style.visibility</p:attrName>
                                        </p:attrNameLst>
                                      </p:cBhvr>
                                      <p:to>
                                        <p:strVal val="visible"/>
                                      </p:to>
                                    </p:set>
                                    <p:animEffect transition="in" filter="fade">
                                      <p:cBhvr>
                                        <p:cTn id="19" dur="1000"/>
                                        <p:tgtEl>
                                          <p:spTgt spid="975"/>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976"/>
                                        </p:tgtEl>
                                        <p:attrNameLst>
                                          <p:attrName>style.visibility</p:attrName>
                                        </p:attrNameLst>
                                      </p:cBhvr>
                                      <p:to>
                                        <p:strVal val="visible"/>
                                      </p:to>
                                    </p:set>
                                    <p:animEffect transition="in" filter="fade">
                                      <p:cBhvr>
                                        <p:cTn id="23" dur="1000"/>
                                        <p:tgtEl>
                                          <p:spTgt spid="976"/>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977"/>
                                        </p:tgtEl>
                                        <p:attrNameLst>
                                          <p:attrName>style.visibility</p:attrName>
                                        </p:attrNameLst>
                                      </p:cBhvr>
                                      <p:to>
                                        <p:strVal val="visible"/>
                                      </p:to>
                                    </p:set>
                                    <p:animEffect transition="in" filter="fade">
                                      <p:cBhvr>
                                        <p:cTn id="27" dur="1000"/>
                                        <p:tgtEl>
                                          <p:spTgt spid="977"/>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978"/>
                                        </p:tgtEl>
                                        <p:attrNameLst>
                                          <p:attrName>style.visibility</p:attrName>
                                        </p:attrNameLst>
                                      </p:cBhvr>
                                      <p:to>
                                        <p:strVal val="visible"/>
                                      </p:to>
                                    </p:set>
                                    <p:animEffect transition="in" filter="fade">
                                      <p:cBhvr>
                                        <p:cTn id="31" dur="1000"/>
                                        <p:tgtEl>
                                          <p:spTgt spid="978"/>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979"/>
                                        </p:tgtEl>
                                        <p:attrNameLst>
                                          <p:attrName>style.visibility</p:attrName>
                                        </p:attrNameLst>
                                      </p:cBhvr>
                                      <p:to>
                                        <p:strVal val="visible"/>
                                      </p:to>
                                    </p:set>
                                    <p:animEffect transition="in" filter="fade">
                                      <p:cBhvr>
                                        <p:cTn id="35" dur="1000"/>
                                        <p:tgtEl>
                                          <p:spTgt spid="979"/>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980"/>
                                        </p:tgtEl>
                                        <p:attrNameLst>
                                          <p:attrName>style.visibility</p:attrName>
                                        </p:attrNameLst>
                                      </p:cBhvr>
                                      <p:to>
                                        <p:strVal val="visible"/>
                                      </p:to>
                                    </p:set>
                                    <p:animEffect transition="in" filter="fade">
                                      <p:cBhvr>
                                        <p:cTn id="39" dur="1000"/>
                                        <p:tgtEl>
                                          <p:spTgt spid="980"/>
                                        </p:tgtEl>
                                      </p:cBhvr>
                                    </p:animEffect>
                                  </p:childTnLst>
                                </p:cTn>
                              </p:par>
                            </p:childTnLst>
                          </p:cTn>
                        </p:par>
                        <p:par>
                          <p:cTn id="40" fill="hold">
                            <p:stCondLst>
                              <p:cond delay="9000"/>
                            </p:stCondLst>
                            <p:childTnLst>
                              <p:par>
                                <p:cTn id="41" presetID="10" presetClass="entr" presetSubtype="0" fill="hold" nodeType="afterEffect">
                                  <p:stCondLst>
                                    <p:cond delay="0"/>
                                  </p:stCondLst>
                                  <p:childTnLst>
                                    <p:set>
                                      <p:cBhvr>
                                        <p:cTn id="42" dur="1" fill="hold">
                                          <p:stCondLst>
                                            <p:cond delay="0"/>
                                          </p:stCondLst>
                                        </p:cTn>
                                        <p:tgtEl>
                                          <p:spTgt spid="981"/>
                                        </p:tgtEl>
                                        <p:attrNameLst>
                                          <p:attrName>style.visibility</p:attrName>
                                        </p:attrNameLst>
                                      </p:cBhvr>
                                      <p:to>
                                        <p:strVal val="visible"/>
                                      </p:to>
                                    </p:set>
                                    <p:animEffect transition="in" filter="fade">
                                      <p:cBhvr>
                                        <p:cTn id="43" dur="1000"/>
                                        <p:tgtEl>
                                          <p:spTgt spid="981"/>
                                        </p:tgtEl>
                                      </p:cBhvr>
                                    </p:animEffect>
                                  </p:childTnLst>
                                </p:cTn>
                              </p:par>
                            </p:childTnLst>
                          </p:cTn>
                        </p:par>
                        <p:par>
                          <p:cTn id="44" fill="hold">
                            <p:stCondLst>
                              <p:cond delay="10000"/>
                            </p:stCondLst>
                            <p:childTnLst>
                              <p:par>
                                <p:cTn id="45" presetID="10" presetClass="entr" presetSubtype="0" fill="hold" nodeType="afterEffect">
                                  <p:stCondLst>
                                    <p:cond delay="0"/>
                                  </p:stCondLst>
                                  <p:childTnLst>
                                    <p:set>
                                      <p:cBhvr>
                                        <p:cTn id="46" dur="1" fill="hold">
                                          <p:stCondLst>
                                            <p:cond delay="0"/>
                                          </p:stCondLst>
                                        </p:cTn>
                                        <p:tgtEl>
                                          <p:spTgt spid="982"/>
                                        </p:tgtEl>
                                        <p:attrNameLst>
                                          <p:attrName>style.visibility</p:attrName>
                                        </p:attrNameLst>
                                      </p:cBhvr>
                                      <p:to>
                                        <p:strVal val="visible"/>
                                      </p:to>
                                    </p:set>
                                    <p:animEffect transition="in" filter="fade">
                                      <p:cBhvr>
                                        <p:cTn id="47" dur="1000"/>
                                        <p:tgtEl>
                                          <p:spTgt spid="982"/>
                                        </p:tgtEl>
                                      </p:cBhvr>
                                    </p:animEffect>
                                  </p:childTnLst>
                                </p:cTn>
                              </p:par>
                            </p:childTnLst>
                          </p:cTn>
                        </p:par>
                        <p:par>
                          <p:cTn id="48" fill="hold">
                            <p:stCondLst>
                              <p:cond delay="11000"/>
                            </p:stCondLst>
                            <p:childTnLst>
                              <p:par>
                                <p:cTn id="49" presetID="10" presetClass="entr" presetSubtype="0" fill="hold" nodeType="afterEffect">
                                  <p:stCondLst>
                                    <p:cond delay="0"/>
                                  </p:stCondLst>
                                  <p:childTnLst>
                                    <p:set>
                                      <p:cBhvr>
                                        <p:cTn id="50" dur="1" fill="hold">
                                          <p:stCondLst>
                                            <p:cond delay="0"/>
                                          </p:stCondLst>
                                        </p:cTn>
                                        <p:tgtEl>
                                          <p:spTgt spid="983"/>
                                        </p:tgtEl>
                                        <p:attrNameLst>
                                          <p:attrName>style.visibility</p:attrName>
                                        </p:attrNameLst>
                                      </p:cBhvr>
                                      <p:to>
                                        <p:strVal val="visible"/>
                                      </p:to>
                                    </p:set>
                                    <p:animEffect transition="in" filter="fade">
                                      <p:cBhvr>
                                        <p:cTn id="51" dur="1000"/>
                                        <p:tgtEl>
                                          <p:spTgt spid="983"/>
                                        </p:tgtEl>
                                      </p:cBhvr>
                                    </p:animEffect>
                                  </p:childTnLst>
                                </p:cTn>
                              </p:par>
                            </p:childTnLst>
                          </p:cTn>
                        </p:par>
                        <p:par>
                          <p:cTn id="52" fill="hold">
                            <p:stCondLst>
                              <p:cond delay="12000"/>
                            </p:stCondLst>
                            <p:childTnLst>
                              <p:par>
                                <p:cTn id="53" presetID="10" presetClass="entr" presetSubtype="0" fill="hold" nodeType="afterEffect">
                                  <p:stCondLst>
                                    <p:cond delay="0"/>
                                  </p:stCondLst>
                                  <p:childTnLst>
                                    <p:set>
                                      <p:cBhvr>
                                        <p:cTn id="54" dur="1" fill="hold">
                                          <p:stCondLst>
                                            <p:cond delay="0"/>
                                          </p:stCondLst>
                                        </p:cTn>
                                        <p:tgtEl>
                                          <p:spTgt spid="984"/>
                                        </p:tgtEl>
                                        <p:attrNameLst>
                                          <p:attrName>style.visibility</p:attrName>
                                        </p:attrNameLst>
                                      </p:cBhvr>
                                      <p:to>
                                        <p:strVal val="visible"/>
                                      </p:to>
                                    </p:set>
                                    <p:animEffect transition="in" filter="fade">
                                      <p:cBhvr>
                                        <p:cTn id="55" dur="1000"/>
                                        <p:tgtEl>
                                          <p:spTgt spid="984"/>
                                        </p:tgtEl>
                                      </p:cBhvr>
                                    </p:animEffect>
                                  </p:childTnLst>
                                </p:cTn>
                              </p:par>
                            </p:childTnLst>
                          </p:cTn>
                        </p:par>
                        <p:par>
                          <p:cTn id="56" fill="hold">
                            <p:stCondLst>
                              <p:cond delay="13000"/>
                            </p:stCondLst>
                            <p:childTnLst>
                              <p:par>
                                <p:cTn id="57" presetID="10" presetClass="entr" presetSubtype="0" fill="hold" nodeType="afterEffect">
                                  <p:stCondLst>
                                    <p:cond delay="0"/>
                                  </p:stCondLst>
                                  <p:childTnLst>
                                    <p:set>
                                      <p:cBhvr>
                                        <p:cTn id="58" dur="1" fill="hold">
                                          <p:stCondLst>
                                            <p:cond delay="0"/>
                                          </p:stCondLst>
                                        </p:cTn>
                                        <p:tgtEl>
                                          <p:spTgt spid="985"/>
                                        </p:tgtEl>
                                        <p:attrNameLst>
                                          <p:attrName>style.visibility</p:attrName>
                                        </p:attrNameLst>
                                      </p:cBhvr>
                                      <p:to>
                                        <p:strVal val="visible"/>
                                      </p:to>
                                    </p:set>
                                    <p:animEffect transition="in" filter="fade">
                                      <p:cBhvr>
                                        <p:cTn id="59" dur="1000"/>
                                        <p:tgtEl>
                                          <p:spTgt spid="9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Shape 990"/>
          <p:cNvSpPr txBox="1">
            <a:spLocks noGrp="1"/>
          </p:cNvSpPr>
          <p:nvPr>
            <p:ph type="title"/>
          </p:nvPr>
        </p:nvSpPr>
        <p:spPr>
          <a:xfrm>
            <a:off x="685801" y="0"/>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000"/>
              <a:t>YESTERDAY’S CHOICES</a:t>
            </a:r>
          </a:p>
        </p:txBody>
      </p:sp>
      <p:sp>
        <p:nvSpPr>
          <p:cNvPr id="991" name="Shape 991"/>
          <p:cNvSpPr txBox="1">
            <a:spLocks noGrp="1"/>
          </p:cNvSpPr>
          <p:nvPr>
            <p:ph type="body" idx="1"/>
          </p:nvPr>
        </p:nvSpPr>
        <p:spPr>
          <a:xfrm>
            <a:off x="381000" y="3962400"/>
            <a:ext cx="2286299" cy="1680300"/>
          </a:xfrm>
          <a:prstGeom prst="rect">
            <a:avLst/>
          </a:prstGeom>
          <a:noFill/>
          <a:ln>
            <a:noFill/>
          </a:ln>
        </p:spPr>
        <p:txBody>
          <a:bodyPr lIns="0" tIns="0" rIns="0" bIns="0" anchor="t" anchorCtr="1">
            <a:noAutofit/>
          </a:bodyPr>
          <a:lstStyle/>
          <a:p>
            <a:pPr marL="0" marR="0" lvl="0" indent="0" rtl="0">
              <a:lnSpc>
                <a:spcPct val="100000"/>
              </a:lnSpc>
              <a:spcBef>
                <a:spcPts val="0"/>
              </a:spcBef>
              <a:spcAft>
                <a:spcPts val="700"/>
              </a:spcAft>
              <a:buNone/>
            </a:pPr>
            <a:r>
              <a:rPr lang="en" sz="1200"/>
              <a:t>Large Engineering Investment</a:t>
            </a:r>
            <a:br>
              <a:rPr lang="en" sz="1200"/>
            </a:br>
            <a:r>
              <a:rPr lang="en" sz="1200"/>
              <a:t/>
            </a:r>
            <a:br>
              <a:rPr lang="en" sz="1200"/>
            </a:br>
            <a:r>
              <a:rPr lang="en" sz="1200"/>
              <a:t>Difficulty Integrating Disparate Projects and Supporting Lifecycle</a:t>
            </a:r>
            <a:br>
              <a:rPr lang="en" sz="1200"/>
            </a:br>
            <a:r>
              <a:rPr lang="en" sz="1200"/>
              <a:t/>
            </a:r>
            <a:br>
              <a:rPr lang="en" sz="1200"/>
            </a:br>
            <a:r>
              <a:rPr lang="en" sz="1200"/>
              <a:t>Not the Core Business</a:t>
            </a:r>
          </a:p>
        </p:txBody>
      </p:sp>
      <p:sp>
        <p:nvSpPr>
          <p:cNvPr id="992" name="Shape 992"/>
          <p:cNvSpPr txBox="1">
            <a:spLocks noGrp="1"/>
          </p:cNvSpPr>
          <p:nvPr>
            <p:ph type="title" idx="2"/>
          </p:nvPr>
        </p:nvSpPr>
        <p:spPr>
          <a:xfrm>
            <a:off x="891551" y="1819362"/>
            <a:ext cx="1568400" cy="292799"/>
          </a:xfrm>
          <a:prstGeom prst="rect">
            <a:avLst/>
          </a:prstGeom>
          <a:noFill/>
          <a:ln>
            <a:noFill/>
          </a:ln>
        </p:spPr>
        <p:txBody>
          <a:bodyPr lIns="0" tIns="0" rIns="0" bIns="0" anchor="t" anchorCtr="1">
            <a:noAutofit/>
          </a:bodyPr>
          <a:lstStyle/>
          <a:p>
            <a:pPr marL="0" marR="0" lvl="0" indent="0" algn="l" rtl="0">
              <a:lnSpc>
                <a:spcPct val="100000"/>
              </a:lnSpc>
              <a:spcBef>
                <a:spcPts val="0"/>
              </a:spcBef>
              <a:spcAft>
                <a:spcPts val="0"/>
              </a:spcAft>
              <a:buClr>
                <a:srgbClr val="FFFFFF"/>
              </a:buClr>
              <a:buSzPct val="25000"/>
              <a:buFont typeface="Arial"/>
              <a:buNone/>
            </a:pPr>
            <a:r>
              <a:rPr lang="en" sz="1800"/>
              <a:t>INNOVATION</a:t>
            </a:r>
          </a:p>
        </p:txBody>
      </p:sp>
      <p:cxnSp>
        <p:nvCxnSpPr>
          <p:cNvPr id="993" name="Shape 993"/>
          <p:cNvCxnSpPr/>
          <p:nvPr/>
        </p:nvCxnSpPr>
        <p:spPr>
          <a:xfrm>
            <a:off x="503750" y="2179275"/>
            <a:ext cx="8287500" cy="0"/>
          </a:xfrm>
          <a:prstGeom prst="straightConnector1">
            <a:avLst/>
          </a:prstGeom>
          <a:noFill/>
          <a:ln w="38100" cap="flat" cmpd="sng">
            <a:solidFill>
              <a:srgbClr val="000000"/>
            </a:solidFill>
            <a:prstDash val="solid"/>
            <a:round/>
            <a:headEnd type="triangle" w="lg" len="lg"/>
            <a:tailEnd type="triangle" w="lg" len="lg"/>
          </a:ln>
        </p:spPr>
      </p:cxnSp>
      <p:sp>
        <p:nvSpPr>
          <p:cNvPr id="994" name="Shape 994"/>
          <p:cNvSpPr txBox="1">
            <a:spLocks noGrp="1"/>
          </p:cNvSpPr>
          <p:nvPr>
            <p:ph type="body" idx="3"/>
          </p:nvPr>
        </p:nvSpPr>
        <p:spPr>
          <a:xfrm>
            <a:off x="-57325" y="5645525"/>
            <a:ext cx="9410099" cy="531000"/>
          </a:xfrm>
          <a:prstGeom prst="rect">
            <a:avLst/>
          </a:prstGeom>
          <a:solidFill>
            <a:srgbClr val="4C4C4C"/>
          </a:solidFill>
          <a:ln>
            <a:noFill/>
          </a:ln>
        </p:spPr>
        <p:txBody>
          <a:bodyPr lIns="91425" tIns="45700" rIns="91425" bIns="45700" anchor="t" anchorCtr="1">
            <a:noAutofit/>
          </a:bodyPr>
          <a:lstStyle/>
          <a:p>
            <a:pPr marL="0" marR="0" lvl="0" indent="0" algn="ctr" rtl="0">
              <a:lnSpc>
                <a:spcPct val="100000"/>
              </a:lnSpc>
              <a:spcBef>
                <a:spcPts val="0"/>
              </a:spcBef>
              <a:spcAft>
                <a:spcPts val="0"/>
              </a:spcAft>
              <a:buNone/>
            </a:pPr>
            <a:r>
              <a:rPr lang="en">
                <a:solidFill>
                  <a:srgbClr val="F3F3F3"/>
                </a:solidFill>
              </a:rPr>
              <a:t>According to the Linux Foundation’s Global 2013 Survey</a:t>
            </a:r>
            <a:br>
              <a:rPr lang="en">
                <a:solidFill>
                  <a:srgbClr val="F3F3F3"/>
                </a:solidFill>
              </a:rPr>
            </a:br>
            <a:r>
              <a:rPr lang="en">
                <a:solidFill>
                  <a:srgbClr val="F3F3F3"/>
                </a:solidFill>
              </a:rPr>
              <a:t>76% of clouds are built on open source technologies</a:t>
            </a:r>
          </a:p>
        </p:txBody>
      </p:sp>
      <p:pic>
        <p:nvPicPr>
          <p:cNvPr id="995" name="Shape 995"/>
          <p:cNvPicPr preferRelativeResize="0"/>
          <p:nvPr/>
        </p:nvPicPr>
        <p:blipFill>
          <a:blip r:embed="rId3">
            <a:alphaModFix/>
          </a:blip>
          <a:stretch>
            <a:fillRect/>
          </a:stretch>
        </p:blipFill>
        <p:spPr>
          <a:xfrm>
            <a:off x="796825" y="2375425"/>
            <a:ext cx="269428" cy="416396"/>
          </a:xfrm>
          <a:prstGeom prst="rect">
            <a:avLst/>
          </a:prstGeom>
          <a:noFill/>
          <a:ln>
            <a:noFill/>
          </a:ln>
        </p:spPr>
      </p:pic>
      <p:pic>
        <p:nvPicPr>
          <p:cNvPr id="996" name="Shape 996"/>
          <p:cNvPicPr preferRelativeResize="0"/>
          <p:nvPr/>
        </p:nvPicPr>
        <p:blipFill>
          <a:blip r:embed="rId3">
            <a:alphaModFix/>
          </a:blip>
          <a:stretch>
            <a:fillRect/>
          </a:stretch>
        </p:blipFill>
        <p:spPr>
          <a:xfrm>
            <a:off x="1100238" y="2375425"/>
            <a:ext cx="269428" cy="416396"/>
          </a:xfrm>
          <a:prstGeom prst="rect">
            <a:avLst/>
          </a:prstGeom>
          <a:noFill/>
          <a:ln>
            <a:noFill/>
          </a:ln>
        </p:spPr>
      </p:pic>
      <p:pic>
        <p:nvPicPr>
          <p:cNvPr id="997" name="Shape 997"/>
          <p:cNvPicPr preferRelativeResize="0"/>
          <p:nvPr/>
        </p:nvPicPr>
        <p:blipFill>
          <a:blip r:embed="rId3">
            <a:alphaModFix/>
          </a:blip>
          <a:stretch>
            <a:fillRect/>
          </a:stretch>
        </p:blipFill>
        <p:spPr>
          <a:xfrm>
            <a:off x="1403651" y="2375425"/>
            <a:ext cx="269428" cy="416396"/>
          </a:xfrm>
          <a:prstGeom prst="rect">
            <a:avLst/>
          </a:prstGeom>
          <a:noFill/>
          <a:ln>
            <a:noFill/>
          </a:ln>
        </p:spPr>
      </p:pic>
      <p:pic>
        <p:nvPicPr>
          <p:cNvPr id="998" name="Shape 998"/>
          <p:cNvPicPr preferRelativeResize="0"/>
          <p:nvPr/>
        </p:nvPicPr>
        <p:blipFill>
          <a:blip r:embed="rId3">
            <a:alphaModFix/>
          </a:blip>
          <a:stretch>
            <a:fillRect/>
          </a:stretch>
        </p:blipFill>
        <p:spPr>
          <a:xfrm>
            <a:off x="1707064" y="2375425"/>
            <a:ext cx="269428" cy="416396"/>
          </a:xfrm>
          <a:prstGeom prst="rect">
            <a:avLst/>
          </a:prstGeom>
          <a:noFill/>
          <a:ln>
            <a:noFill/>
          </a:ln>
        </p:spPr>
      </p:pic>
      <p:pic>
        <p:nvPicPr>
          <p:cNvPr id="999" name="Shape 999"/>
          <p:cNvPicPr preferRelativeResize="0"/>
          <p:nvPr/>
        </p:nvPicPr>
        <p:blipFill>
          <a:blip r:embed="rId3">
            <a:alphaModFix/>
          </a:blip>
          <a:stretch>
            <a:fillRect/>
          </a:stretch>
        </p:blipFill>
        <p:spPr>
          <a:xfrm>
            <a:off x="796825" y="2800203"/>
            <a:ext cx="269428" cy="416396"/>
          </a:xfrm>
          <a:prstGeom prst="rect">
            <a:avLst/>
          </a:prstGeom>
          <a:noFill/>
          <a:ln>
            <a:noFill/>
          </a:ln>
        </p:spPr>
      </p:pic>
      <p:pic>
        <p:nvPicPr>
          <p:cNvPr id="1000" name="Shape 1000"/>
          <p:cNvPicPr preferRelativeResize="0"/>
          <p:nvPr/>
        </p:nvPicPr>
        <p:blipFill>
          <a:blip r:embed="rId3">
            <a:alphaModFix/>
          </a:blip>
          <a:stretch>
            <a:fillRect/>
          </a:stretch>
        </p:blipFill>
        <p:spPr>
          <a:xfrm>
            <a:off x="1100238" y="2800203"/>
            <a:ext cx="269428" cy="416396"/>
          </a:xfrm>
          <a:prstGeom prst="rect">
            <a:avLst/>
          </a:prstGeom>
          <a:noFill/>
          <a:ln>
            <a:noFill/>
          </a:ln>
        </p:spPr>
      </p:pic>
      <p:pic>
        <p:nvPicPr>
          <p:cNvPr id="1001" name="Shape 1001"/>
          <p:cNvPicPr preferRelativeResize="0"/>
          <p:nvPr/>
        </p:nvPicPr>
        <p:blipFill>
          <a:blip r:embed="rId3">
            <a:alphaModFix/>
          </a:blip>
          <a:stretch>
            <a:fillRect/>
          </a:stretch>
        </p:blipFill>
        <p:spPr>
          <a:xfrm>
            <a:off x="1403651" y="2800203"/>
            <a:ext cx="269428" cy="416396"/>
          </a:xfrm>
          <a:prstGeom prst="rect">
            <a:avLst/>
          </a:prstGeom>
          <a:noFill/>
          <a:ln>
            <a:noFill/>
          </a:ln>
        </p:spPr>
      </p:pic>
      <p:pic>
        <p:nvPicPr>
          <p:cNvPr id="1002" name="Shape 1002"/>
          <p:cNvPicPr preferRelativeResize="0"/>
          <p:nvPr/>
        </p:nvPicPr>
        <p:blipFill>
          <a:blip r:embed="rId3">
            <a:alphaModFix/>
          </a:blip>
          <a:stretch>
            <a:fillRect/>
          </a:stretch>
        </p:blipFill>
        <p:spPr>
          <a:xfrm>
            <a:off x="1707064" y="2800203"/>
            <a:ext cx="269428" cy="416396"/>
          </a:xfrm>
          <a:prstGeom prst="rect">
            <a:avLst/>
          </a:prstGeom>
          <a:noFill/>
          <a:ln>
            <a:noFill/>
          </a:ln>
        </p:spPr>
      </p:pic>
      <p:pic>
        <p:nvPicPr>
          <p:cNvPr id="1003" name="Shape 1003"/>
          <p:cNvPicPr preferRelativeResize="0"/>
          <p:nvPr/>
        </p:nvPicPr>
        <p:blipFill>
          <a:blip r:embed="rId3">
            <a:alphaModFix/>
          </a:blip>
          <a:stretch>
            <a:fillRect/>
          </a:stretch>
        </p:blipFill>
        <p:spPr>
          <a:xfrm>
            <a:off x="796825" y="3257403"/>
            <a:ext cx="269428" cy="416396"/>
          </a:xfrm>
          <a:prstGeom prst="rect">
            <a:avLst/>
          </a:prstGeom>
          <a:noFill/>
          <a:ln>
            <a:noFill/>
          </a:ln>
        </p:spPr>
      </p:pic>
      <p:pic>
        <p:nvPicPr>
          <p:cNvPr id="1004" name="Shape 1004"/>
          <p:cNvPicPr preferRelativeResize="0"/>
          <p:nvPr/>
        </p:nvPicPr>
        <p:blipFill>
          <a:blip r:embed="rId3">
            <a:alphaModFix/>
          </a:blip>
          <a:stretch>
            <a:fillRect/>
          </a:stretch>
        </p:blipFill>
        <p:spPr>
          <a:xfrm>
            <a:off x="1100238" y="3257403"/>
            <a:ext cx="269428" cy="416396"/>
          </a:xfrm>
          <a:prstGeom prst="rect">
            <a:avLst/>
          </a:prstGeom>
          <a:noFill/>
          <a:ln>
            <a:noFill/>
          </a:ln>
        </p:spPr>
      </p:pic>
      <p:pic>
        <p:nvPicPr>
          <p:cNvPr id="1005" name="Shape 1005"/>
          <p:cNvPicPr preferRelativeResize="0"/>
          <p:nvPr/>
        </p:nvPicPr>
        <p:blipFill>
          <a:blip r:embed="rId3">
            <a:alphaModFix/>
          </a:blip>
          <a:stretch>
            <a:fillRect/>
          </a:stretch>
        </p:blipFill>
        <p:spPr>
          <a:xfrm>
            <a:off x="1403651" y="3257403"/>
            <a:ext cx="269428" cy="416396"/>
          </a:xfrm>
          <a:prstGeom prst="rect">
            <a:avLst/>
          </a:prstGeom>
          <a:noFill/>
          <a:ln>
            <a:noFill/>
          </a:ln>
        </p:spPr>
      </p:pic>
      <p:pic>
        <p:nvPicPr>
          <p:cNvPr id="1006" name="Shape 1006"/>
          <p:cNvPicPr preferRelativeResize="0"/>
          <p:nvPr/>
        </p:nvPicPr>
        <p:blipFill>
          <a:blip r:embed="rId3">
            <a:alphaModFix/>
          </a:blip>
          <a:stretch>
            <a:fillRect/>
          </a:stretch>
        </p:blipFill>
        <p:spPr>
          <a:xfrm>
            <a:off x="1707064" y="3257403"/>
            <a:ext cx="269428" cy="416396"/>
          </a:xfrm>
          <a:prstGeom prst="rect">
            <a:avLst/>
          </a:prstGeom>
          <a:noFill/>
          <a:ln>
            <a:noFill/>
          </a:ln>
        </p:spPr>
      </p:pic>
      <p:sp>
        <p:nvSpPr>
          <p:cNvPr id="1007" name="Shape 1007"/>
          <p:cNvSpPr txBox="1"/>
          <p:nvPr/>
        </p:nvSpPr>
        <p:spPr>
          <a:xfrm>
            <a:off x="3803275" y="2242250"/>
            <a:ext cx="4835999" cy="2670899"/>
          </a:xfrm>
          <a:prstGeom prst="rect">
            <a:avLst/>
          </a:prstGeom>
          <a:noFill/>
          <a:ln>
            <a:noFill/>
          </a:ln>
        </p:spPr>
        <p:txBody>
          <a:bodyPr lIns="91425" tIns="91425" rIns="91425" bIns="91425" anchor="t" anchorCtr="0">
            <a:noAutofit/>
          </a:bodyPr>
          <a:lstStyle/>
          <a:p>
            <a:pPr lvl="0" rtl="0">
              <a:spcBef>
                <a:spcPts val="0"/>
              </a:spcBef>
              <a:buNone/>
            </a:pPr>
            <a:endParaRPr sz="1800"/>
          </a:p>
          <a:p>
            <a:pPr lvl="0" rtl="0">
              <a:spcBef>
                <a:spcPts val="0"/>
              </a:spcBef>
              <a:buNone/>
            </a:pPr>
            <a:r>
              <a:rPr lang="en" sz="1800"/>
              <a:t>Enterprise Support</a:t>
            </a:r>
          </a:p>
          <a:p>
            <a:pPr lvl="0" rtl="0">
              <a:spcBef>
                <a:spcPts val="0"/>
              </a:spcBef>
              <a:buNone/>
            </a:pPr>
            <a:endParaRPr sz="1800"/>
          </a:p>
          <a:p>
            <a:pPr lvl="0" rtl="0">
              <a:spcBef>
                <a:spcPts val="0"/>
              </a:spcBef>
              <a:buNone/>
            </a:pPr>
            <a:r>
              <a:rPr lang="en" sz="1800"/>
              <a:t>Input into New Features</a:t>
            </a:r>
          </a:p>
          <a:p>
            <a:pPr lvl="0" rtl="0">
              <a:spcBef>
                <a:spcPts val="0"/>
              </a:spcBef>
              <a:buNone/>
            </a:pPr>
            <a:endParaRPr sz="1800"/>
          </a:p>
          <a:p>
            <a:pPr rtl="0">
              <a:spcBef>
                <a:spcPts val="0"/>
              </a:spcBef>
              <a:buNone/>
            </a:pPr>
            <a:r>
              <a:rPr lang="en" sz="1800"/>
              <a:t>Tested, Stable, Certified</a:t>
            </a:r>
          </a:p>
          <a:p>
            <a:pPr rtl="0">
              <a:spcBef>
                <a:spcPts val="0"/>
              </a:spcBef>
              <a:buNone/>
            </a:pPr>
            <a:endParaRPr sz="1800"/>
          </a:p>
          <a:p>
            <a:pPr lvl="0" rtl="0">
              <a:spcBef>
                <a:spcPts val="0"/>
              </a:spcBef>
              <a:buNone/>
            </a:pPr>
            <a:r>
              <a:rPr lang="en" sz="1800">
                <a:solidFill>
                  <a:schemeClr val="dk1"/>
                </a:solidFill>
              </a:rPr>
              <a:t>Rapid Bug Fixes &amp; </a:t>
            </a:r>
            <a:r>
              <a:rPr lang="en" sz="1800"/>
              <a:t>Predictable Lifecycles</a:t>
            </a:r>
          </a:p>
          <a:p>
            <a:pPr lvl="0" rtl="0">
              <a:spcBef>
                <a:spcPts val="0"/>
              </a:spcBef>
              <a:buNone/>
            </a:pPr>
            <a:endParaRPr sz="1800"/>
          </a:p>
          <a:p>
            <a:pPr lvl="0" rtl="0">
              <a:spcBef>
                <a:spcPts val="0"/>
              </a:spcBef>
              <a:buNone/>
            </a:pPr>
            <a:r>
              <a:rPr lang="en" sz="1800"/>
              <a:t>Advanced Functionality</a:t>
            </a:r>
          </a:p>
        </p:txBody>
      </p:sp>
      <p:sp>
        <p:nvSpPr>
          <p:cNvPr id="1008" name="Shape 1008"/>
          <p:cNvSpPr txBox="1"/>
          <p:nvPr/>
        </p:nvSpPr>
        <p:spPr>
          <a:xfrm>
            <a:off x="3490330" y="2458982"/>
            <a:ext cx="806100" cy="416399"/>
          </a:xfrm>
          <a:prstGeom prst="rect">
            <a:avLst/>
          </a:prstGeom>
          <a:noFill/>
          <a:ln>
            <a:noFill/>
          </a:ln>
        </p:spPr>
        <p:txBody>
          <a:bodyPr lIns="91425" tIns="91425" rIns="91425" bIns="91425" anchor="t" anchorCtr="0">
            <a:noAutofit/>
          </a:bodyPr>
          <a:lstStyle/>
          <a:p>
            <a:pPr>
              <a:spcBef>
                <a:spcPts val="0"/>
              </a:spcBef>
              <a:buNone/>
            </a:pPr>
            <a:r>
              <a:rPr lang="en" sz="3000" b="1">
                <a:solidFill>
                  <a:srgbClr val="CC0000"/>
                </a:solidFill>
              </a:rPr>
              <a:t>X</a:t>
            </a:r>
          </a:p>
        </p:txBody>
      </p:sp>
      <p:sp>
        <p:nvSpPr>
          <p:cNvPr id="1009" name="Shape 1009"/>
          <p:cNvSpPr txBox="1"/>
          <p:nvPr/>
        </p:nvSpPr>
        <p:spPr>
          <a:xfrm>
            <a:off x="3490330" y="2992382"/>
            <a:ext cx="806100" cy="416399"/>
          </a:xfrm>
          <a:prstGeom prst="rect">
            <a:avLst/>
          </a:prstGeom>
          <a:noFill/>
          <a:ln>
            <a:noFill/>
          </a:ln>
        </p:spPr>
        <p:txBody>
          <a:bodyPr lIns="91425" tIns="91425" rIns="91425" bIns="91425" anchor="t" anchorCtr="0">
            <a:noAutofit/>
          </a:bodyPr>
          <a:lstStyle/>
          <a:p>
            <a:pPr lvl="0" rtl="0">
              <a:spcBef>
                <a:spcPts val="0"/>
              </a:spcBef>
              <a:buNone/>
            </a:pPr>
            <a:r>
              <a:rPr lang="en" sz="3000" b="1">
                <a:solidFill>
                  <a:srgbClr val="CC0000"/>
                </a:solidFill>
              </a:rPr>
              <a:t>X</a:t>
            </a:r>
          </a:p>
        </p:txBody>
      </p:sp>
      <p:sp>
        <p:nvSpPr>
          <p:cNvPr id="1010" name="Shape 1010"/>
          <p:cNvSpPr txBox="1"/>
          <p:nvPr/>
        </p:nvSpPr>
        <p:spPr>
          <a:xfrm>
            <a:off x="3490330" y="3525782"/>
            <a:ext cx="806100" cy="416399"/>
          </a:xfrm>
          <a:prstGeom prst="rect">
            <a:avLst/>
          </a:prstGeom>
          <a:noFill/>
          <a:ln>
            <a:noFill/>
          </a:ln>
        </p:spPr>
        <p:txBody>
          <a:bodyPr lIns="91425" tIns="91425" rIns="91425" bIns="91425" anchor="t" anchorCtr="0">
            <a:noAutofit/>
          </a:bodyPr>
          <a:lstStyle/>
          <a:p>
            <a:pPr lvl="0" rtl="0">
              <a:spcBef>
                <a:spcPts val="0"/>
              </a:spcBef>
              <a:buNone/>
            </a:pPr>
            <a:r>
              <a:rPr lang="en" sz="3000" b="1">
                <a:solidFill>
                  <a:srgbClr val="CC0000"/>
                </a:solidFill>
              </a:rPr>
              <a:t>X</a:t>
            </a:r>
          </a:p>
        </p:txBody>
      </p:sp>
      <p:sp>
        <p:nvSpPr>
          <p:cNvPr id="1011" name="Shape 1011"/>
          <p:cNvSpPr txBox="1"/>
          <p:nvPr/>
        </p:nvSpPr>
        <p:spPr>
          <a:xfrm>
            <a:off x="3490330" y="4059182"/>
            <a:ext cx="806100" cy="416399"/>
          </a:xfrm>
          <a:prstGeom prst="rect">
            <a:avLst/>
          </a:prstGeom>
          <a:noFill/>
          <a:ln>
            <a:noFill/>
          </a:ln>
        </p:spPr>
        <p:txBody>
          <a:bodyPr lIns="91425" tIns="91425" rIns="91425" bIns="91425" anchor="t" anchorCtr="0">
            <a:noAutofit/>
          </a:bodyPr>
          <a:lstStyle/>
          <a:p>
            <a:pPr lvl="0" rtl="0">
              <a:spcBef>
                <a:spcPts val="0"/>
              </a:spcBef>
              <a:buNone/>
            </a:pPr>
            <a:r>
              <a:rPr lang="en" sz="3000" b="1">
                <a:solidFill>
                  <a:srgbClr val="CC0000"/>
                </a:solidFill>
              </a:rPr>
              <a:t>X</a:t>
            </a:r>
          </a:p>
        </p:txBody>
      </p:sp>
      <p:sp>
        <p:nvSpPr>
          <p:cNvPr id="1012" name="Shape 1012"/>
          <p:cNvSpPr txBox="1"/>
          <p:nvPr/>
        </p:nvSpPr>
        <p:spPr>
          <a:xfrm>
            <a:off x="3490330" y="4668782"/>
            <a:ext cx="806100" cy="416399"/>
          </a:xfrm>
          <a:prstGeom prst="rect">
            <a:avLst/>
          </a:prstGeom>
          <a:noFill/>
          <a:ln>
            <a:noFill/>
          </a:ln>
        </p:spPr>
        <p:txBody>
          <a:bodyPr lIns="91425" tIns="91425" rIns="91425" bIns="91425" anchor="t" anchorCtr="0">
            <a:noAutofit/>
          </a:bodyPr>
          <a:lstStyle/>
          <a:p>
            <a:pPr lvl="0" rtl="0">
              <a:spcBef>
                <a:spcPts val="0"/>
              </a:spcBef>
              <a:buNone/>
            </a:pPr>
            <a:r>
              <a:rPr lang="en" sz="3000" b="1">
                <a:solidFill>
                  <a:srgbClr val="CC0000"/>
                </a:solidFill>
              </a:rPr>
              <a:t>X</a:t>
            </a:r>
          </a:p>
        </p:txBody>
      </p:sp>
      <p:sp>
        <p:nvSpPr>
          <p:cNvPr id="1013" name="Shape 1013"/>
          <p:cNvSpPr txBox="1">
            <a:spLocks noGrp="1"/>
          </p:cNvSpPr>
          <p:nvPr>
            <p:ph type="title" idx="4"/>
          </p:nvPr>
        </p:nvSpPr>
        <p:spPr>
          <a:xfrm>
            <a:off x="6902639" y="1743162"/>
            <a:ext cx="1568400" cy="292799"/>
          </a:xfrm>
          <a:prstGeom prst="rect">
            <a:avLst/>
          </a:prstGeom>
          <a:noFill/>
          <a:ln>
            <a:noFill/>
          </a:ln>
        </p:spPr>
        <p:txBody>
          <a:bodyPr lIns="0" tIns="0" rIns="0" bIns="0" anchor="t" anchorCtr="1">
            <a:noAutofit/>
          </a:bodyPr>
          <a:lstStyle/>
          <a:p>
            <a:pPr marL="0" marR="0" lvl="0" indent="0" algn="l" rtl="0">
              <a:lnSpc>
                <a:spcPct val="100000"/>
              </a:lnSpc>
              <a:spcBef>
                <a:spcPts val="0"/>
              </a:spcBef>
              <a:spcAft>
                <a:spcPts val="0"/>
              </a:spcAft>
              <a:buClr>
                <a:srgbClr val="FFFFFF"/>
              </a:buClr>
              <a:buSzPct val="25000"/>
              <a:buFont typeface="Arial"/>
              <a:buNone/>
            </a:pPr>
            <a:r>
              <a:rPr lang="en" sz="1800"/>
              <a:t>INTEGRATION</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7"/>
                                        </p:tgtEl>
                                        <p:attrNameLst>
                                          <p:attrName>style.visibility</p:attrName>
                                        </p:attrNameLst>
                                      </p:cBhvr>
                                      <p:to>
                                        <p:strVal val="visible"/>
                                      </p:to>
                                    </p:set>
                                    <p:animEffect transition="in" filter="fade">
                                      <p:cBhvr>
                                        <p:cTn id="7" dur="1000"/>
                                        <p:tgtEl>
                                          <p:spTgt spid="1007"/>
                                        </p:tgtEl>
                                      </p:cBhvr>
                                    </p:animEffect>
                                  </p:childTnLst>
                                </p:cTn>
                              </p:par>
                              <p:par>
                                <p:cTn id="8" presetID="10" presetClass="entr" presetSubtype="0" fill="hold" nodeType="withEffect">
                                  <p:stCondLst>
                                    <p:cond delay="0"/>
                                  </p:stCondLst>
                                  <p:childTnLst>
                                    <p:set>
                                      <p:cBhvr>
                                        <p:cTn id="9" dur="1" fill="hold">
                                          <p:stCondLst>
                                            <p:cond delay="0"/>
                                          </p:stCondLst>
                                        </p:cTn>
                                        <p:tgtEl>
                                          <p:spTgt spid="1008"/>
                                        </p:tgtEl>
                                        <p:attrNameLst>
                                          <p:attrName>style.visibility</p:attrName>
                                        </p:attrNameLst>
                                      </p:cBhvr>
                                      <p:to>
                                        <p:strVal val="visible"/>
                                      </p:to>
                                    </p:set>
                                    <p:animEffect transition="in" filter="fade">
                                      <p:cBhvr>
                                        <p:cTn id="10" dur="1000"/>
                                        <p:tgtEl>
                                          <p:spTgt spid="1008"/>
                                        </p:tgtEl>
                                      </p:cBhvr>
                                    </p:animEffect>
                                  </p:childTnLst>
                                </p:cTn>
                              </p:par>
                              <p:par>
                                <p:cTn id="11" presetID="10" presetClass="entr" presetSubtype="0" fill="hold" nodeType="withEffect">
                                  <p:stCondLst>
                                    <p:cond delay="0"/>
                                  </p:stCondLst>
                                  <p:childTnLst>
                                    <p:set>
                                      <p:cBhvr>
                                        <p:cTn id="12" dur="1" fill="hold">
                                          <p:stCondLst>
                                            <p:cond delay="0"/>
                                          </p:stCondLst>
                                        </p:cTn>
                                        <p:tgtEl>
                                          <p:spTgt spid="1009"/>
                                        </p:tgtEl>
                                        <p:attrNameLst>
                                          <p:attrName>style.visibility</p:attrName>
                                        </p:attrNameLst>
                                      </p:cBhvr>
                                      <p:to>
                                        <p:strVal val="visible"/>
                                      </p:to>
                                    </p:set>
                                    <p:animEffect transition="in" filter="fade">
                                      <p:cBhvr>
                                        <p:cTn id="13" dur="1000"/>
                                        <p:tgtEl>
                                          <p:spTgt spid="1009"/>
                                        </p:tgtEl>
                                      </p:cBhvr>
                                    </p:animEffect>
                                  </p:childTnLst>
                                </p:cTn>
                              </p:par>
                              <p:par>
                                <p:cTn id="14" presetID="10" presetClass="entr" presetSubtype="0" fill="hold" nodeType="withEffect">
                                  <p:stCondLst>
                                    <p:cond delay="0"/>
                                  </p:stCondLst>
                                  <p:childTnLst>
                                    <p:set>
                                      <p:cBhvr>
                                        <p:cTn id="15" dur="1" fill="hold">
                                          <p:stCondLst>
                                            <p:cond delay="0"/>
                                          </p:stCondLst>
                                        </p:cTn>
                                        <p:tgtEl>
                                          <p:spTgt spid="1010"/>
                                        </p:tgtEl>
                                        <p:attrNameLst>
                                          <p:attrName>style.visibility</p:attrName>
                                        </p:attrNameLst>
                                      </p:cBhvr>
                                      <p:to>
                                        <p:strVal val="visible"/>
                                      </p:to>
                                    </p:set>
                                    <p:animEffect transition="in" filter="fade">
                                      <p:cBhvr>
                                        <p:cTn id="16" dur="1000"/>
                                        <p:tgtEl>
                                          <p:spTgt spid="1010"/>
                                        </p:tgtEl>
                                      </p:cBhvr>
                                    </p:animEffect>
                                  </p:childTnLst>
                                </p:cTn>
                              </p:par>
                              <p:par>
                                <p:cTn id="17" presetID="10" presetClass="entr" presetSubtype="0" fill="hold" nodeType="withEffect">
                                  <p:stCondLst>
                                    <p:cond delay="0"/>
                                  </p:stCondLst>
                                  <p:childTnLst>
                                    <p:set>
                                      <p:cBhvr>
                                        <p:cTn id="18" dur="1" fill="hold">
                                          <p:stCondLst>
                                            <p:cond delay="0"/>
                                          </p:stCondLst>
                                        </p:cTn>
                                        <p:tgtEl>
                                          <p:spTgt spid="1011"/>
                                        </p:tgtEl>
                                        <p:attrNameLst>
                                          <p:attrName>style.visibility</p:attrName>
                                        </p:attrNameLst>
                                      </p:cBhvr>
                                      <p:to>
                                        <p:strVal val="visible"/>
                                      </p:to>
                                    </p:set>
                                    <p:animEffect transition="in" filter="fade">
                                      <p:cBhvr>
                                        <p:cTn id="19" dur="1000"/>
                                        <p:tgtEl>
                                          <p:spTgt spid="1011"/>
                                        </p:tgtEl>
                                      </p:cBhvr>
                                    </p:animEffect>
                                  </p:childTnLst>
                                </p:cTn>
                              </p:par>
                              <p:par>
                                <p:cTn id="20" presetID="10" presetClass="entr" presetSubtype="0" fill="hold" nodeType="withEffect">
                                  <p:stCondLst>
                                    <p:cond delay="0"/>
                                  </p:stCondLst>
                                  <p:childTnLst>
                                    <p:set>
                                      <p:cBhvr>
                                        <p:cTn id="21" dur="1" fill="hold">
                                          <p:stCondLst>
                                            <p:cond delay="0"/>
                                          </p:stCondLst>
                                        </p:cTn>
                                        <p:tgtEl>
                                          <p:spTgt spid="1012"/>
                                        </p:tgtEl>
                                        <p:attrNameLst>
                                          <p:attrName>style.visibility</p:attrName>
                                        </p:attrNameLst>
                                      </p:cBhvr>
                                      <p:to>
                                        <p:strVal val="visible"/>
                                      </p:to>
                                    </p:set>
                                    <p:animEffect transition="in" filter="fade">
                                      <p:cBhvr>
                                        <p:cTn id="22" dur="1000"/>
                                        <p:tgtEl>
                                          <p:spTgt spid="1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Shape 1018"/>
          <p:cNvSpPr txBox="1">
            <a:spLocks noGrp="1"/>
          </p:cNvSpPr>
          <p:nvPr>
            <p:ph type="title"/>
          </p:nvPr>
        </p:nvSpPr>
        <p:spPr>
          <a:xfrm>
            <a:off x="685801" y="0"/>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000"/>
              <a:t>YESTERDAY’S CHOICES</a:t>
            </a:r>
          </a:p>
        </p:txBody>
      </p:sp>
      <p:sp>
        <p:nvSpPr>
          <p:cNvPr id="1019" name="Shape 1019"/>
          <p:cNvSpPr txBox="1">
            <a:spLocks noGrp="1"/>
          </p:cNvSpPr>
          <p:nvPr>
            <p:ph type="body" idx="1"/>
          </p:nvPr>
        </p:nvSpPr>
        <p:spPr>
          <a:xfrm>
            <a:off x="6542400" y="3980950"/>
            <a:ext cx="2639999" cy="1680300"/>
          </a:xfrm>
          <a:prstGeom prst="rect">
            <a:avLst/>
          </a:prstGeom>
          <a:noFill/>
          <a:ln>
            <a:noFill/>
          </a:ln>
        </p:spPr>
        <p:txBody>
          <a:bodyPr lIns="0" tIns="0" rIns="0" bIns="0" anchor="t" anchorCtr="1">
            <a:noAutofit/>
          </a:bodyPr>
          <a:lstStyle/>
          <a:p>
            <a:pPr marL="0" marR="0" lvl="0" indent="0" rtl="0">
              <a:lnSpc>
                <a:spcPct val="100000"/>
              </a:lnSpc>
              <a:spcBef>
                <a:spcPts val="0"/>
              </a:spcBef>
              <a:spcAft>
                <a:spcPts val="700"/>
              </a:spcAft>
              <a:buNone/>
            </a:pPr>
            <a:r>
              <a:rPr lang="en" sz="1200"/>
              <a:t>High Price Tag</a:t>
            </a:r>
            <a:br>
              <a:rPr lang="en" sz="1200"/>
            </a:br>
            <a:r>
              <a:rPr lang="en" sz="1200"/>
              <a:t/>
            </a:r>
            <a:br>
              <a:rPr lang="en" sz="1200"/>
            </a:br>
            <a:r>
              <a:rPr lang="en" sz="1200"/>
              <a:t>Vendor Controlled Innovation</a:t>
            </a:r>
            <a:br>
              <a:rPr lang="en" sz="1200"/>
            </a:br>
            <a:r>
              <a:rPr lang="en" sz="1200"/>
              <a:t/>
            </a:r>
            <a:br>
              <a:rPr lang="en" sz="1200"/>
            </a:br>
            <a:r>
              <a:rPr lang="en" sz="1200"/>
              <a:t>High Exit Cost due </a:t>
            </a:r>
            <a:br>
              <a:rPr lang="en" sz="1200"/>
            </a:br>
            <a:r>
              <a:rPr lang="en" sz="1200"/>
              <a:t>to Proprietary Model</a:t>
            </a:r>
          </a:p>
        </p:txBody>
      </p:sp>
      <p:sp>
        <p:nvSpPr>
          <p:cNvPr id="1020" name="Shape 1020"/>
          <p:cNvSpPr txBox="1">
            <a:spLocks noGrp="1"/>
          </p:cNvSpPr>
          <p:nvPr>
            <p:ph type="title" idx="2"/>
          </p:nvPr>
        </p:nvSpPr>
        <p:spPr>
          <a:xfrm>
            <a:off x="6902639" y="1743162"/>
            <a:ext cx="1568400" cy="292799"/>
          </a:xfrm>
          <a:prstGeom prst="rect">
            <a:avLst/>
          </a:prstGeom>
          <a:noFill/>
          <a:ln>
            <a:noFill/>
          </a:ln>
        </p:spPr>
        <p:txBody>
          <a:bodyPr lIns="0" tIns="0" rIns="0" bIns="0" anchor="t" anchorCtr="1">
            <a:noAutofit/>
          </a:bodyPr>
          <a:lstStyle/>
          <a:p>
            <a:pPr marL="0" marR="0" lvl="0" indent="0" algn="l" rtl="0">
              <a:lnSpc>
                <a:spcPct val="100000"/>
              </a:lnSpc>
              <a:spcBef>
                <a:spcPts val="0"/>
              </a:spcBef>
              <a:spcAft>
                <a:spcPts val="0"/>
              </a:spcAft>
              <a:buClr>
                <a:srgbClr val="FFFFFF"/>
              </a:buClr>
              <a:buSzPct val="25000"/>
              <a:buFont typeface="Arial"/>
              <a:buNone/>
            </a:pPr>
            <a:r>
              <a:rPr lang="en" sz="1800"/>
              <a:t>INTEGRATION</a:t>
            </a:r>
          </a:p>
        </p:txBody>
      </p:sp>
      <p:cxnSp>
        <p:nvCxnSpPr>
          <p:cNvPr id="1021" name="Shape 1021"/>
          <p:cNvCxnSpPr/>
          <p:nvPr/>
        </p:nvCxnSpPr>
        <p:spPr>
          <a:xfrm>
            <a:off x="503750" y="2179275"/>
            <a:ext cx="8287500" cy="0"/>
          </a:xfrm>
          <a:prstGeom prst="straightConnector1">
            <a:avLst/>
          </a:prstGeom>
          <a:noFill/>
          <a:ln w="28575" cap="flat" cmpd="sng">
            <a:solidFill>
              <a:srgbClr val="000000"/>
            </a:solidFill>
            <a:prstDash val="solid"/>
            <a:round/>
            <a:headEnd type="triangle" w="lg" len="lg"/>
            <a:tailEnd type="triangle" w="lg" len="lg"/>
          </a:ln>
        </p:spPr>
      </p:cxnSp>
      <p:sp>
        <p:nvSpPr>
          <p:cNvPr id="1022" name="Shape 1022"/>
          <p:cNvSpPr txBox="1">
            <a:spLocks noGrp="1"/>
          </p:cNvSpPr>
          <p:nvPr>
            <p:ph type="body" idx="3"/>
          </p:nvPr>
        </p:nvSpPr>
        <p:spPr>
          <a:xfrm>
            <a:off x="-57325" y="5645525"/>
            <a:ext cx="9410099" cy="531000"/>
          </a:xfrm>
          <a:prstGeom prst="rect">
            <a:avLst/>
          </a:prstGeom>
          <a:solidFill>
            <a:srgbClr val="4C4C4C"/>
          </a:solidFill>
          <a:ln>
            <a:noFill/>
          </a:ln>
        </p:spPr>
        <p:txBody>
          <a:bodyPr lIns="91425" tIns="45700" rIns="91425" bIns="45700" anchor="t" anchorCtr="1">
            <a:noAutofit/>
          </a:bodyPr>
          <a:lstStyle/>
          <a:p>
            <a:pPr marL="0" lvl="0" indent="0" algn="ctr" rtl="0">
              <a:spcBef>
                <a:spcPts val="0"/>
              </a:spcBef>
              <a:buClr>
                <a:schemeClr val="dk1"/>
              </a:buClr>
              <a:buSzPct val="78571"/>
              <a:buFont typeface="Arial"/>
              <a:buNone/>
            </a:pPr>
            <a:r>
              <a:rPr lang="en">
                <a:solidFill>
                  <a:srgbClr val="FFFFFF"/>
                </a:solidFill>
              </a:rPr>
              <a:t>According to Information Week’s 2014 Private Cloud Survey </a:t>
            </a:r>
            <a:br>
              <a:rPr lang="en">
                <a:solidFill>
                  <a:srgbClr val="FFFFFF"/>
                </a:solidFill>
              </a:rPr>
            </a:br>
            <a:r>
              <a:rPr lang="en">
                <a:solidFill>
                  <a:srgbClr val="FFFFFF"/>
                </a:solidFill>
              </a:rPr>
              <a:t>54% indicated that integrating and protecting their cloud infrastructure is their primary challenge</a:t>
            </a:r>
          </a:p>
          <a:p>
            <a:pPr marL="0" marR="0" lvl="0" indent="0" algn="ctr" rtl="0">
              <a:lnSpc>
                <a:spcPct val="100000"/>
              </a:lnSpc>
              <a:spcBef>
                <a:spcPts val="0"/>
              </a:spcBef>
              <a:spcAft>
                <a:spcPts val="0"/>
              </a:spcAft>
              <a:buNone/>
            </a:pPr>
            <a:endParaRPr>
              <a:solidFill>
                <a:srgbClr val="F3F3F3"/>
              </a:solidFill>
            </a:endParaRPr>
          </a:p>
        </p:txBody>
      </p:sp>
      <p:pic>
        <p:nvPicPr>
          <p:cNvPr id="1023" name="Shape 1023"/>
          <p:cNvPicPr preferRelativeResize="0"/>
          <p:nvPr/>
        </p:nvPicPr>
        <p:blipFill>
          <a:blip r:embed="rId3">
            <a:alphaModFix/>
          </a:blip>
          <a:stretch>
            <a:fillRect/>
          </a:stretch>
        </p:blipFill>
        <p:spPr>
          <a:xfrm>
            <a:off x="6511775" y="3381116"/>
            <a:ext cx="528830" cy="472983"/>
          </a:xfrm>
          <a:prstGeom prst="rect">
            <a:avLst/>
          </a:prstGeom>
          <a:noFill/>
          <a:ln>
            <a:noFill/>
          </a:ln>
        </p:spPr>
      </p:pic>
      <p:pic>
        <p:nvPicPr>
          <p:cNvPr id="1024" name="Shape 1024"/>
          <p:cNvPicPr preferRelativeResize="0"/>
          <p:nvPr/>
        </p:nvPicPr>
        <p:blipFill>
          <a:blip r:embed="rId4">
            <a:alphaModFix/>
          </a:blip>
          <a:stretch>
            <a:fillRect/>
          </a:stretch>
        </p:blipFill>
        <p:spPr>
          <a:xfrm>
            <a:off x="6964444" y="2375425"/>
            <a:ext cx="633227" cy="1048339"/>
          </a:xfrm>
          <a:prstGeom prst="rect">
            <a:avLst/>
          </a:prstGeom>
          <a:noFill/>
          <a:ln>
            <a:noFill/>
          </a:ln>
        </p:spPr>
      </p:pic>
      <p:pic>
        <p:nvPicPr>
          <p:cNvPr id="1025" name="Shape 1025"/>
          <p:cNvPicPr preferRelativeResize="0"/>
          <p:nvPr/>
        </p:nvPicPr>
        <p:blipFill>
          <a:blip r:embed="rId5">
            <a:alphaModFix/>
          </a:blip>
          <a:stretch>
            <a:fillRect/>
          </a:stretch>
        </p:blipFill>
        <p:spPr>
          <a:xfrm rot="-1214162">
            <a:off x="7338252" y="3125835"/>
            <a:ext cx="469541" cy="612159"/>
          </a:xfrm>
          <a:prstGeom prst="rect">
            <a:avLst/>
          </a:prstGeom>
          <a:noFill/>
          <a:ln>
            <a:noFill/>
          </a:ln>
        </p:spPr>
      </p:pic>
      <p:sp>
        <p:nvSpPr>
          <p:cNvPr id="1026" name="Shape 1026"/>
          <p:cNvSpPr txBox="1">
            <a:spLocks noGrp="1"/>
          </p:cNvSpPr>
          <p:nvPr>
            <p:ph type="title" idx="4"/>
          </p:nvPr>
        </p:nvSpPr>
        <p:spPr>
          <a:xfrm>
            <a:off x="891551" y="1819362"/>
            <a:ext cx="1568400" cy="292799"/>
          </a:xfrm>
          <a:prstGeom prst="rect">
            <a:avLst/>
          </a:prstGeom>
          <a:noFill/>
          <a:ln>
            <a:noFill/>
          </a:ln>
        </p:spPr>
        <p:txBody>
          <a:bodyPr lIns="0" tIns="0" rIns="0" bIns="0" anchor="t" anchorCtr="1">
            <a:noAutofit/>
          </a:bodyPr>
          <a:lstStyle/>
          <a:p>
            <a:pPr marL="0" marR="0" lvl="0" indent="0" algn="l" rtl="0">
              <a:lnSpc>
                <a:spcPct val="100000"/>
              </a:lnSpc>
              <a:spcBef>
                <a:spcPts val="0"/>
              </a:spcBef>
              <a:spcAft>
                <a:spcPts val="0"/>
              </a:spcAft>
              <a:buClr>
                <a:srgbClr val="FFFFFF"/>
              </a:buClr>
              <a:buSzPct val="25000"/>
              <a:buFont typeface="Arial"/>
              <a:buNone/>
            </a:pPr>
            <a:r>
              <a:rPr lang="en" sz="1800"/>
              <a:t>INNOVATION</a:t>
            </a:r>
          </a:p>
        </p:txBody>
      </p:sp>
      <p:pic>
        <p:nvPicPr>
          <p:cNvPr id="1027" name="Shape 1027"/>
          <p:cNvPicPr preferRelativeResize="0"/>
          <p:nvPr/>
        </p:nvPicPr>
        <p:blipFill>
          <a:blip r:embed="rId6">
            <a:alphaModFix/>
          </a:blip>
          <a:stretch>
            <a:fillRect/>
          </a:stretch>
        </p:blipFill>
        <p:spPr>
          <a:xfrm>
            <a:off x="3123912" y="3758175"/>
            <a:ext cx="1232196" cy="317796"/>
          </a:xfrm>
          <a:prstGeom prst="rect">
            <a:avLst/>
          </a:prstGeom>
          <a:noFill/>
          <a:ln>
            <a:noFill/>
          </a:ln>
        </p:spPr>
      </p:pic>
      <p:pic>
        <p:nvPicPr>
          <p:cNvPr id="1028" name="Shape 1028"/>
          <p:cNvPicPr preferRelativeResize="0"/>
          <p:nvPr/>
        </p:nvPicPr>
        <p:blipFill>
          <a:blip r:embed="rId7">
            <a:alphaModFix/>
          </a:blip>
          <a:stretch>
            <a:fillRect/>
          </a:stretch>
        </p:blipFill>
        <p:spPr>
          <a:xfrm>
            <a:off x="1352182" y="3899351"/>
            <a:ext cx="1211647" cy="277353"/>
          </a:xfrm>
          <a:prstGeom prst="rect">
            <a:avLst/>
          </a:prstGeom>
          <a:noFill/>
          <a:ln>
            <a:noFill/>
          </a:ln>
        </p:spPr>
      </p:pic>
      <p:pic>
        <p:nvPicPr>
          <p:cNvPr id="1029" name="Shape 1029"/>
          <p:cNvPicPr preferRelativeResize="0"/>
          <p:nvPr/>
        </p:nvPicPr>
        <p:blipFill>
          <a:blip r:embed="rId8">
            <a:alphaModFix/>
          </a:blip>
          <a:stretch>
            <a:fillRect/>
          </a:stretch>
        </p:blipFill>
        <p:spPr>
          <a:xfrm>
            <a:off x="2916585" y="2922807"/>
            <a:ext cx="560670" cy="560672"/>
          </a:xfrm>
          <a:prstGeom prst="rect">
            <a:avLst/>
          </a:prstGeom>
          <a:noFill/>
          <a:ln>
            <a:noFill/>
          </a:ln>
        </p:spPr>
      </p:pic>
      <p:pic>
        <p:nvPicPr>
          <p:cNvPr id="1030" name="Shape 1030"/>
          <p:cNvPicPr preferRelativeResize="0"/>
          <p:nvPr/>
        </p:nvPicPr>
        <p:blipFill>
          <a:blip r:embed="rId9">
            <a:alphaModFix/>
          </a:blip>
          <a:stretch>
            <a:fillRect/>
          </a:stretch>
        </p:blipFill>
        <p:spPr>
          <a:xfrm>
            <a:off x="2023274" y="4355101"/>
            <a:ext cx="619253" cy="512432"/>
          </a:xfrm>
          <a:prstGeom prst="rect">
            <a:avLst/>
          </a:prstGeom>
          <a:noFill/>
          <a:ln>
            <a:noFill/>
          </a:ln>
        </p:spPr>
      </p:pic>
      <p:pic>
        <p:nvPicPr>
          <p:cNvPr id="1031" name="Shape 1031"/>
          <p:cNvPicPr preferRelativeResize="0"/>
          <p:nvPr/>
        </p:nvPicPr>
        <p:blipFill>
          <a:blip r:embed="rId10">
            <a:alphaModFix/>
          </a:blip>
          <a:stretch>
            <a:fillRect/>
          </a:stretch>
        </p:blipFill>
        <p:spPr>
          <a:xfrm>
            <a:off x="3502242" y="4176704"/>
            <a:ext cx="983632" cy="410749"/>
          </a:xfrm>
          <a:prstGeom prst="rect">
            <a:avLst/>
          </a:prstGeom>
          <a:noFill/>
          <a:ln>
            <a:noFill/>
          </a:ln>
        </p:spPr>
      </p:pic>
      <p:pic>
        <p:nvPicPr>
          <p:cNvPr id="1032" name="Shape 1032"/>
          <p:cNvPicPr preferRelativeResize="0"/>
          <p:nvPr/>
        </p:nvPicPr>
        <p:blipFill>
          <a:blip r:embed="rId11">
            <a:alphaModFix/>
          </a:blip>
          <a:stretch>
            <a:fillRect/>
          </a:stretch>
        </p:blipFill>
        <p:spPr>
          <a:xfrm>
            <a:off x="1600877" y="3303798"/>
            <a:ext cx="470762" cy="494412"/>
          </a:xfrm>
          <a:prstGeom prst="rect">
            <a:avLst/>
          </a:prstGeom>
          <a:noFill/>
          <a:ln>
            <a:noFill/>
          </a:ln>
        </p:spPr>
      </p:pic>
      <p:pic>
        <p:nvPicPr>
          <p:cNvPr id="1033" name="Shape 1033"/>
          <p:cNvPicPr preferRelativeResize="0"/>
          <p:nvPr/>
        </p:nvPicPr>
        <p:blipFill>
          <a:blip r:embed="rId12">
            <a:alphaModFix/>
          </a:blip>
          <a:stretch>
            <a:fillRect/>
          </a:stretch>
        </p:blipFill>
        <p:spPr>
          <a:xfrm>
            <a:off x="807779" y="3809446"/>
            <a:ext cx="529781" cy="731762"/>
          </a:xfrm>
          <a:prstGeom prst="rect">
            <a:avLst/>
          </a:prstGeom>
          <a:noFill/>
          <a:ln>
            <a:noFill/>
          </a:ln>
        </p:spPr>
      </p:pic>
      <p:pic>
        <p:nvPicPr>
          <p:cNvPr id="1034" name="Shape 1034"/>
          <p:cNvPicPr preferRelativeResize="0"/>
          <p:nvPr/>
        </p:nvPicPr>
        <p:blipFill>
          <a:blip r:embed="rId13">
            <a:alphaModFix/>
          </a:blip>
          <a:stretch>
            <a:fillRect/>
          </a:stretch>
        </p:blipFill>
        <p:spPr>
          <a:xfrm>
            <a:off x="685799" y="4724894"/>
            <a:ext cx="1131615" cy="277354"/>
          </a:xfrm>
          <a:prstGeom prst="rect">
            <a:avLst/>
          </a:prstGeom>
          <a:noFill/>
          <a:ln>
            <a:noFill/>
          </a:ln>
        </p:spPr>
      </p:pic>
      <p:pic>
        <p:nvPicPr>
          <p:cNvPr id="1035" name="Shape 1035"/>
          <p:cNvPicPr preferRelativeResize="0"/>
          <p:nvPr/>
        </p:nvPicPr>
        <p:blipFill>
          <a:blip r:embed="rId14">
            <a:alphaModFix/>
          </a:blip>
          <a:stretch>
            <a:fillRect/>
          </a:stretch>
        </p:blipFill>
        <p:spPr>
          <a:xfrm>
            <a:off x="3636908" y="2993869"/>
            <a:ext cx="747564" cy="560671"/>
          </a:xfrm>
          <a:prstGeom prst="rect">
            <a:avLst/>
          </a:prstGeom>
          <a:noFill/>
          <a:ln>
            <a:noFill/>
          </a:ln>
        </p:spPr>
      </p:pic>
      <p:pic>
        <p:nvPicPr>
          <p:cNvPr id="1036" name="Shape 1036"/>
          <p:cNvPicPr preferRelativeResize="0"/>
          <p:nvPr/>
        </p:nvPicPr>
        <p:blipFill>
          <a:blip r:embed="rId15">
            <a:alphaModFix/>
          </a:blip>
          <a:stretch>
            <a:fillRect/>
          </a:stretch>
        </p:blipFill>
        <p:spPr>
          <a:xfrm>
            <a:off x="2413654" y="3730750"/>
            <a:ext cx="529780" cy="614550"/>
          </a:xfrm>
          <a:prstGeom prst="rect">
            <a:avLst/>
          </a:prstGeom>
          <a:noFill/>
          <a:ln>
            <a:noFill/>
          </a:ln>
        </p:spPr>
      </p:pic>
      <p:pic>
        <p:nvPicPr>
          <p:cNvPr id="1037" name="Shape 1037"/>
          <p:cNvPicPr preferRelativeResize="0"/>
          <p:nvPr/>
        </p:nvPicPr>
        <p:blipFill>
          <a:blip r:embed="rId16">
            <a:alphaModFix/>
          </a:blip>
          <a:stretch>
            <a:fillRect/>
          </a:stretch>
        </p:blipFill>
        <p:spPr>
          <a:xfrm>
            <a:off x="799259" y="3016808"/>
            <a:ext cx="614550" cy="614552"/>
          </a:xfrm>
          <a:prstGeom prst="rect">
            <a:avLst/>
          </a:prstGeom>
          <a:noFill/>
          <a:ln>
            <a:noFill/>
          </a:ln>
        </p:spPr>
      </p:pic>
      <p:pic>
        <p:nvPicPr>
          <p:cNvPr id="1038" name="Shape 1038"/>
          <p:cNvPicPr preferRelativeResize="0"/>
          <p:nvPr/>
        </p:nvPicPr>
        <p:blipFill>
          <a:blip r:embed="rId17">
            <a:alphaModFix/>
          </a:blip>
          <a:stretch>
            <a:fillRect/>
          </a:stretch>
        </p:blipFill>
        <p:spPr>
          <a:xfrm>
            <a:off x="2178919" y="2993869"/>
            <a:ext cx="578014" cy="560672"/>
          </a:xfrm>
          <a:prstGeom prst="rect">
            <a:avLst/>
          </a:prstGeom>
          <a:noFill/>
          <a:ln>
            <a:noFill/>
          </a:ln>
        </p:spPr>
      </p:pic>
      <p:pic>
        <p:nvPicPr>
          <p:cNvPr id="1039" name="Shape 1039"/>
          <p:cNvPicPr preferRelativeResize="0"/>
          <p:nvPr/>
        </p:nvPicPr>
        <p:blipFill>
          <a:blip r:embed="rId18">
            <a:alphaModFix/>
          </a:blip>
          <a:stretch>
            <a:fillRect/>
          </a:stretch>
        </p:blipFill>
        <p:spPr>
          <a:xfrm>
            <a:off x="1413810" y="2819537"/>
            <a:ext cx="712488" cy="383127"/>
          </a:xfrm>
          <a:prstGeom prst="rect">
            <a:avLst/>
          </a:prstGeom>
          <a:noFill/>
          <a:ln>
            <a:noFill/>
          </a:ln>
        </p:spPr>
      </p:pic>
      <p:pic>
        <p:nvPicPr>
          <p:cNvPr id="1040" name="Shape 1040"/>
          <p:cNvPicPr preferRelativeResize="0"/>
          <p:nvPr/>
        </p:nvPicPr>
        <p:blipFill>
          <a:blip r:embed="rId19">
            <a:alphaModFix/>
          </a:blip>
          <a:stretch>
            <a:fillRect/>
          </a:stretch>
        </p:blipFill>
        <p:spPr>
          <a:xfrm>
            <a:off x="2769698" y="4622134"/>
            <a:ext cx="916555" cy="383128"/>
          </a:xfrm>
          <a:prstGeom prst="rect">
            <a:avLst/>
          </a:prstGeom>
          <a:noFill/>
          <a:ln>
            <a:noFill/>
          </a:ln>
        </p:spPr>
      </p:pic>
      <p:sp>
        <p:nvSpPr>
          <p:cNvPr id="1041" name="Shape 1041"/>
          <p:cNvSpPr txBox="1"/>
          <p:nvPr/>
        </p:nvSpPr>
        <p:spPr>
          <a:xfrm>
            <a:off x="1325364" y="2106309"/>
            <a:ext cx="2437500" cy="1259099"/>
          </a:xfrm>
          <a:prstGeom prst="rect">
            <a:avLst/>
          </a:prstGeom>
          <a:noFill/>
          <a:ln>
            <a:noFill/>
          </a:ln>
        </p:spPr>
        <p:txBody>
          <a:bodyPr lIns="91425" tIns="91425" rIns="91425" bIns="91425" anchor="t" anchorCtr="0">
            <a:noAutofit/>
          </a:bodyPr>
          <a:lstStyle/>
          <a:p>
            <a:pPr lvl="0" rtl="0">
              <a:spcBef>
                <a:spcPts val="0"/>
              </a:spcBef>
              <a:buNone/>
            </a:pPr>
            <a:r>
              <a:rPr lang="en" sz="24000" b="1">
                <a:solidFill>
                  <a:srgbClr val="CC0000"/>
                </a:solidFill>
              </a:rPr>
              <a:t>X</a:t>
            </a:r>
          </a:p>
        </p:txBody>
      </p:sp>
      <p:sp>
        <p:nvSpPr>
          <p:cNvPr id="1042" name="Shape 1042"/>
          <p:cNvSpPr txBox="1"/>
          <p:nvPr/>
        </p:nvSpPr>
        <p:spPr>
          <a:xfrm rot="-2594166">
            <a:off x="6485152" y="3442623"/>
            <a:ext cx="496199" cy="304559"/>
          </a:xfrm>
          <a:prstGeom prst="rect">
            <a:avLst/>
          </a:prstGeom>
          <a:noFill/>
          <a:ln>
            <a:noFill/>
          </a:ln>
        </p:spPr>
        <p:txBody>
          <a:bodyPr lIns="91425" tIns="91425" rIns="91425" bIns="91425" anchor="t" anchorCtr="0">
            <a:noAutofit/>
          </a:bodyPr>
          <a:lstStyle/>
          <a:p>
            <a:pPr lvl="0" rtl="0">
              <a:spcBef>
                <a:spcPts val="0"/>
              </a:spcBef>
              <a:buNone/>
            </a:pPr>
            <a:r>
              <a:rPr lang="en" sz="1000"/>
              <a:t>$$$</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1000"/>
                                        <p:tgtEl>
                                          <p:spTgt spid="1028"/>
                                        </p:tgtEl>
                                      </p:cBhvr>
                                    </p:animEffect>
                                  </p:childTnLst>
                                </p:cTn>
                              </p:par>
                              <p:par>
                                <p:cTn id="11" presetID="10" presetClass="entr" presetSubtype="0" fill="hold" nodeType="withEffect">
                                  <p:stCondLst>
                                    <p:cond delay="0"/>
                                  </p:stCondLst>
                                  <p:childTnLst>
                                    <p:set>
                                      <p:cBhvr>
                                        <p:cTn id="12" dur="1" fill="hold">
                                          <p:stCondLst>
                                            <p:cond delay="0"/>
                                          </p:stCondLst>
                                        </p:cTn>
                                        <p:tgtEl>
                                          <p:spTgt spid="1029"/>
                                        </p:tgtEl>
                                        <p:attrNameLst>
                                          <p:attrName>style.visibility</p:attrName>
                                        </p:attrNameLst>
                                      </p:cBhvr>
                                      <p:to>
                                        <p:strVal val="visible"/>
                                      </p:to>
                                    </p:set>
                                    <p:animEffect transition="in" filter="fade">
                                      <p:cBhvr>
                                        <p:cTn id="13" dur="1000"/>
                                        <p:tgtEl>
                                          <p:spTgt spid="1029"/>
                                        </p:tgtEl>
                                      </p:cBhvr>
                                    </p:animEffect>
                                  </p:childTnLst>
                                </p:cTn>
                              </p:par>
                              <p:par>
                                <p:cTn id="14" presetID="10" presetClass="entr" presetSubtype="0" fill="hold" nodeType="withEffect">
                                  <p:stCondLst>
                                    <p:cond delay="0"/>
                                  </p:stCondLst>
                                  <p:childTnLst>
                                    <p:set>
                                      <p:cBhvr>
                                        <p:cTn id="15" dur="1" fill="hold">
                                          <p:stCondLst>
                                            <p:cond delay="0"/>
                                          </p:stCondLst>
                                        </p:cTn>
                                        <p:tgtEl>
                                          <p:spTgt spid="1030"/>
                                        </p:tgtEl>
                                        <p:attrNameLst>
                                          <p:attrName>style.visibility</p:attrName>
                                        </p:attrNameLst>
                                      </p:cBhvr>
                                      <p:to>
                                        <p:strVal val="visible"/>
                                      </p:to>
                                    </p:set>
                                    <p:animEffect transition="in" filter="fade">
                                      <p:cBhvr>
                                        <p:cTn id="16" dur="1000"/>
                                        <p:tgtEl>
                                          <p:spTgt spid="1030"/>
                                        </p:tgtEl>
                                      </p:cBhvr>
                                    </p:animEffect>
                                  </p:childTnLst>
                                </p:cTn>
                              </p:par>
                              <p:par>
                                <p:cTn id="17" presetID="10" presetClass="entr" presetSubtype="0" fill="hold" nodeType="withEffect">
                                  <p:stCondLst>
                                    <p:cond delay="0"/>
                                  </p:stCondLst>
                                  <p:childTnLst>
                                    <p:set>
                                      <p:cBhvr>
                                        <p:cTn id="18" dur="1" fill="hold">
                                          <p:stCondLst>
                                            <p:cond delay="0"/>
                                          </p:stCondLst>
                                        </p:cTn>
                                        <p:tgtEl>
                                          <p:spTgt spid="1031"/>
                                        </p:tgtEl>
                                        <p:attrNameLst>
                                          <p:attrName>style.visibility</p:attrName>
                                        </p:attrNameLst>
                                      </p:cBhvr>
                                      <p:to>
                                        <p:strVal val="visible"/>
                                      </p:to>
                                    </p:set>
                                    <p:animEffect transition="in" filter="fade">
                                      <p:cBhvr>
                                        <p:cTn id="19" dur="1000"/>
                                        <p:tgtEl>
                                          <p:spTgt spid="1031"/>
                                        </p:tgtEl>
                                      </p:cBhvr>
                                    </p:animEffect>
                                  </p:childTnLst>
                                </p:cTn>
                              </p:par>
                              <p:par>
                                <p:cTn id="20" presetID="10" presetClass="entr" presetSubtype="0" fill="hold" nodeType="withEffect">
                                  <p:stCondLst>
                                    <p:cond delay="0"/>
                                  </p:stCondLst>
                                  <p:childTnLst>
                                    <p:set>
                                      <p:cBhvr>
                                        <p:cTn id="21" dur="1" fill="hold">
                                          <p:stCondLst>
                                            <p:cond delay="0"/>
                                          </p:stCondLst>
                                        </p:cTn>
                                        <p:tgtEl>
                                          <p:spTgt spid="1032"/>
                                        </p:tgtEl>
                                        <p:attrNameLst>
                                          <p:attrName>style.visibility</p:attrName>
                                        </p:attrNameLst>
                                      </p:cBhvr>
                                      <p:to>
                                        <p:strVal val="visible"/>
                                      </p:to>
                                    </p:set>
                                    <p:animEffect transition="in" filter="fade">
                                      <p:cBhvr>
                                        <p:cTn id="22" dur="1000"/>
                                        <p:tgtEl>
                                          <p:spTgt spid="1032"/>
                                        </p:tgtEl>
                                      </p:cBhvr>
                                    </p:animEffect>
                                  </p:childTnLst>
                                </p:cTn>
                              </p:par>
                              <p:par>
                                <p:cTn id="23" presetID="10" presetClass="entr" presetSubtype="0" fill="hold" nodeType="withEffect">
                                  <p:stCondLst>
                                    <p:cond delay="0"/>
                                  </p:stCondLst>
                                  <p:childTnLst>
                                    <p:set>
                                      <p:cBhvr>
                                        <p:cTn id="24" dur="1" fill="hold">
                                          <p:stCondLst>
                                            <p:cond delay="0"/>
                                          </p:stCondLst>
                                        </p:cTn>
                                        <p:tgtEl>
                                          <p:spTgt spid="1033"/>
                                        </p:tgtEl>
                                        <p:attrNameLst>
                                          <p:attrName>style.visibility</p:attrName>
                                        </p:attrNameLst>
                                      </p:cBhvr>
                                      <p:to>
                                        <p:strVal val="visible"/>
                                      </p:to>
                                    </p:set>
                                    <p:animEffect transition="in" filter="fade">
                                      <p:cBhvr>
                                        <p:cTn id="25" dur="1000"/>
                                        <p:tgtEl>
                                          <p:spTgt spid="1033"/>
                                        </p:tgtEl>
                                      </p:cBhvr>
                                    </p:animEffect>
                                  </p:childTnLst>
                                </p:cTn>
                              </p:par>
                              <p:par>
                                <p:cTn id="26" presetID="10" presetClass="entr" presetSubtype="0" fill="hold" nodeType="withEffect">
                                  <p:stCondLst>
                                    <p:cond delay="0"/>
                                  </p:stCondLst>
                                  <p:childTnLst>
                                    <p:set>
                                      <p:cBhvr>
                                        <p:cTn id="27" dur="1" fill="hold">
                                          <p:stCondLst>
                                            <p:cond delay="0"/>
                                          </p:stCondLst>
                                        </p:cTn>
                                        <p:tgtEl>
                                          <p:spTgt spid="1034"/>
                                        </p:tgtEl>
                                        <p:attrNameLst>
                                          <p:attrName>style.visibility</p:attrName>
                                        </p:attrNameLst>
                                      </p:cBhvr>
                                      <p:to>
                                        <p:strVal val="visible"/>
                                      </p:to>
                                    </p:set>
                                    <p:animEffect transition="in" filter="fade">
                                      <p:cBhvr>
                                        <p:cTn id="28" dur="1000"/>
                                        <p:tgtEl>
                                          <p:spTgt spid="1034"/>
                                        </p:tgtEl>
                                      </p:cBhvr>
                                    </p:animEffect>
                                  </p:childTnLst>
                                </p:cTn>
                              </p:par>
                              <p:par>
                                <p:cTn id="29" presetID="10" presetClass="entr" presetSubtype="0" fill="hold" nodeType="withEffect">
                                  <p:stCondLst>
                                    <p:cond delay="0"/>
                                  </p:stCondLst>
                                  <p:childTnLst>
                                    <p:set>
                                      <p:cBhvr>
                                        <p:cTn id="30" dur="1" fill="hold">
                                          <p:stCondLst>
                                            <p:cond delay="0"/>
                                          </p:stCondLst>
                                        </p:cTn>
                                        <p:tgtEl>
                                          <p:spTgt spid="1035"/>
                                        </p:tgtEl>
                                        <p:attrNameLst>
                                          <p:attrName>style.visibility</p:attrName>
                                        </p:attrNameLst>
                                      </p:cBhvr>
                                      <p:to>
                                        <p:strVal val="visible"/>
                                      </p:to>
                                    </p:set>
                                    <p:animEffect transition="in" filter="fade">
                                      <p:cBhvr>
                                        <p:cTn id="31" dur="1000"/>
                                        <p:tgtEl>
                                          <p:spTgt spid="1035"/>
                                        </p:tgtEl>
                                      </p:cBhvr>
                                    </p:animEffect>
                                  </p:childTnLst>
                                </p:cTn>
                              </p:par>
                              <p:par>
                                <p:cTn id="32" presetID="10" presetClass="entr" presetSubtype="0" fill="hold" nodeType="withEffect">
                                  <p:stCondLst>
                                    <p:cond delay="0"/>
                                  </p:stCondLst>
                                  <p:childTnLst>
                                    <p:set>
                                      <p:cBhvr>
                                        <p:cTn id="33" dur="1" fill="hold">
                                          <p:stCondLst>
                                            <p:cond delay="0"/>
                                          </p:stCondLst>
                                        </p:cTn>
                                        <p:tgtEl>
                                          <p:spTgt spid="1036"/>
                                        </p:tgtEl>
                                        <p:attrNameLst>
                                          <p:attrName>style.visibility</p:attrName>
                                        </p:attrNameLst>
                                      </p:cBhvr>
                                      <p:to>
                                        <p:strVal val="visible"/>
                                      </p:to>
                                    </p:set>
                                    <p:animEffect transition="in" filter="fade">
                                      <p:cBhvr>
                                        <p:cTn id="34" dur="1000"/>
                                        <p:tgtEl>
                                          <p:spTgt spid="1036"/>
                                        </p:tgtEl>
                                      </p:cBhvr>
                                    </p:animEffect>
                                  </p:childTnLst>
                                </p:cTn>
                              </p:par>
                              <p:par>
                                <p:cTn id="35" presetID="10" presetClass="entr" presetSubtype="0" fill="hold" nodeType="withEffect">
                                  <p:stCondLst>
                                    <p:cond delay="0"/>
                                  </p:stCondLst>
                                  <p:childTnLst>
                                    <p:set>
                                      <p:cBhvr>
                                        <p:cTn id="36" dur="1" fill="hold">
                                          <p:stCondLst>
                                            <p:cond delay="0"/>
                                          </p:stCondLst>
                                        </p:cTn>
                                        <p:tgtEl>
                                          <p:spTgt spid="1037"/>
                                        </p:tgtEl>
                                        <p:attrNameLst>
                                          <p:attrName>style.visibility</p:attrName>
                                        </p:attrNameLst>
                                      </p:cBhvr>
                                      <p:to>
                                        <p:strVal val="visible"/>
                                      </p:to>
                                    </p:set>
                                    <p:animEffect transition="in" filter="fade">
                                      <p:cBhvr>
                                        <p:cTn id="37" dur="1000"/>
                                        <p:tgtEl>
                                          <p:spTgt spid="1037"/>
                                        </p:tgtEl>
                                      </p:cBhvr>
                                    </p:animEffect>
                                  </p:childTnLst>
                                </p:cTn>
                              </p:par>
                              <p:par>
                                <p:cTn id="38" presetID="10" presetClass="entr" presetSubtype="0" fill="hold" nodeType="withEffect">
                                  <p:stCondLst>
                                    <p:cond delay="0"/>
                                  </p:stCondLst>
                                  <p:childTnLst>
                                    <p:set>
                                      <p:cBhvr>
                                        <p:cTn id="39" dur="1" fill="hold">
                                          <p:stCondLst>
                                            <p:cond delay="0"/>
                                          </p:stCondLst>
                                        </p:cTn>
                                        <p:tgtEl>
                                          <p:spTgt spid="1038"/>
                                        </p:tgtEl>
                                        <p:attrNameLst>
                                          <p:attrName>style.visibility</p:attrName>
                                        </p:attrNameLst>
                                      </p:cBhvr>
                                      <p:to>
                                        <p:strVal val="visible"/>
                                      </p:to>
                                    </p:set>
                                    <p:animEffect transition="in" filter="fade">
                                      <p:cBhvr>
                                        <p:cTn id="40" dur="1000"/>
                                        <p:tgtEl>
                                          <p:spTgt spid="1038"/>
                                        </p:tgtEl>
                                      </p:cBhvr>
                                    </p:animEffect>
                                  </p:childTnLst>
                                </p:cTn>
                              </p:par>
                              <p:par>
                                <p:cTn id="41" presetID="10" presetClass="entr" presetSubtype="0" fill="hold" nodeType="withEffect">
                                  <p:stCondLst>
                                    <p:cond delay="0"/>
                                  </p:stCondLst>
                                  <p:childTnLst>
                                    <p:set>
                                      <p:cBhvr>
                                        <p:cTn id="42" dur="1" fill="hold">
                                          <p:stCondLst>
                                            <p:cond delay="0"/>
                                          </p:stCondLst>
                                        </p:cTn>
                                        <p:tgtEl>
                                          <p:spTgt spid="1039"/>
                                        </p:tgtEl>
                                        <p:attrNameLst>
                                          <p:attrName>style.visibility</p:attrName>
                                        </p:attrNameLst>
                                      </p:cBhvr>
                                      <p:to>
                                        <p:strVal val="visible"/>
                                      </p:to>
                                    </p:set>
                                    <p:animEffect transition="in" filter="fade">
                                      <p:cBhvr>
                                        <p:cTn id="43" dur="1000"/>
                                        <p:tgtEl>
                                          <p:spTgt spid="1039"/>
                                        </p:tgtEl>
                                      </p:cBhvr>
                                    </p:animEffect>
                                  </p:childTnLst>
                                </p:cTn>
                              </p:par>
                              <p:par>
                                <p:cTn id="44" presetID="10" presetClass="entr" presetSubtype="0" fill="hold" nodeType="withEffect">
                                  <p:stCondLst>
                                    <p:cond delay="0"/>
                                  </p:stCondLst>
                                  <p:childTnLst>
                                    <p:set>
                                      <p:cBhvr>
                                        <p:cTn id="45" dur="1" fill="hold">
                                          <p:stCondLst>
                                            <p:cond delay="0"/>
                                          </p:stCondLst>
                                        </p:cTn>
                                        <p:tgtEl>
                                          <p:spTgt spid="1040"/>
                                        </p:tgtEl>
                                        <p:attrNameLst>
                                          <p:attrName>style.visibility</p:attrName>
                                        </p:attrNameLst>
                                      </p:cBhvr>
                                      <p:to>
                                        <p:strVal val="visible"/>
                                      </p:to>
                                    </p:set>
                                    <p:animEffect transition="in" filter="fade">
                                      <p:cBhvr>
                                        <p:cTn id="46" dur="1000"/>
                                        <p:tgtEl>
                                          <p:spTgt spid="104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41"/>
                                        </p:tgtEl>
                                        <p:attrNameLst>
                                          <p:attrName>style.visibility</p:attrName>
                                        </p:attrNameLst>
                                      </p:cBhvr>
                                      <p:to>
                                        <p:strVal val="visible"/>
                                      </p:to>
                                    </p:set>
                                    <p:animEffect transition="in" filter="fade">
                                      <p:cBhvr>
                                        <p:cTn id="51" dur="1000"/>
                                        <p:tgtEl>
                                          <p:spTgt spid="1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pic>
        <p:nvPicPr>
          <p:cNvPr id="1047" name="Shape 1047"/>
          <p:cNvPicPr preferRelativeResize="0"/>
          <p:nvPr/>
        </p:nvPicPr>
        <p:blipFill>
          <a:blip r:embed="rId3">
            <a:alphaModFix/>
          </a:blip>
          <a:stretch>
            <a:fillRect/>
          </a:stretch>
        </p:blipFill>
        <p:spPr>
          <a:xfrm>
            <a:off x="6511775" y="3381116"/>
            <a:ext cx="528830" cy="472983"/>
          </a:xfrm>
          <a:prstGeom prst="rect">
            <a:avLst/>
          </a:prstGeom>
          <a:noFill/>
          <a:ln>
            <a:noFill/>
          </a:ln>
        </p:spPr>
      </p:pic>
      <p:sp>
        <p:nvSpPr>
          <p:cNvPr id="1048" name="Shape 1048"/>
          <p:cNvSpPr txBox="1">
            <a:spLocks noGrp="1"/>
          </p:cNvSpPr>
          <p:nvPr>
            <p:ph type="title"/>
          </p:nvPr>
        </p:nvSpPr>
        <p:spPr>
          <a:xfrm>
            <a:off x="685801" y="0"/>
            <a:ext cx="7772400" cy="1417200"/>
          </a:xfrm>
          <a:prstGeom prst="rect">
            <a:avLst/>
          </a:prstGeom>
          <a:noFill/>
          <a:ln>
            <a:noFill/>
          </a:ln>
        </p:spPr>
        <p:txBody>
          <a:bodyPr lIns="0" tIns="0" rIns="0" bIns="0" anchor="b" anchorCtr="1">
            <a:noAutofit/>
          </a:bodyPr>
          <a:lstStyle/>
          <a:p>
            <a:pPr marL="0" marR="0" lvl="0" indent="0" algn="l" rtl="0">
              <a:lnSpc>
                <a:spcPct val="100000"/>
              </a:lnSpc>
              <a:spcBef>
                <a:spcPts val="0"/>
              </a:spcBef>
              <a:spcAft>
                <a:spcPts val="0"/>
              </a:spcAft>
              <a:buClr>
                <a:srgbClr val="FFFFFF"/>
              </a:buClr>
              <a:buSzPct val="25000"/>
              <a:buFont typeface="Arial"/>
              <a:buNone/>
            </a:pPr>
            <a:r>
              <a:rPr lang="en" sz="3000"/>
              <a:t>AN ALTERNATIVE</a:t>
            </a:r>
          </a:p>
        </p:txBody>
      </p:sp>
      <p:sp>
        <p:nvSpPr>
          <p:cNvPr id="1049" name="Shape 1049"/>
          <p:cNvSpPr txBox="1">
            <a:spLocks noGrp="1"/>
          </p:cNvSpPr>
          <p:nvPr>
            <p:ph type="title" idx="2"/>
          </p:nvPr>
        </p:nvSpPr>
        <p:spPr>
          <a:xfrm rot="-2643166">
            <a:off x="6602964" y="3515887"/>
            <a:ext cx="346458" cy="203459"/>
          </a:xfrm>
          <a:prstGeom prst="rect">
            <a:avLst/>
          </a:prstGeom>
          <a:noFill/>
          <a:ln>
            <a:noFill/>
          </a:ln>
        </p:spPr>
        <p:txBody>
          <a:bodyPr lIns="0" tIns="0" rIns="0" bIns="0" anchor="t" anchorCtr="1">
            <a:noAutofit/>
          </a:bodyPr>
          <a:lstStyle/>
          <a:p>
            <a:pPr marL="0" marR="0" lvl="0" indent="0" algn="l" rtl="0">
              <a:lnSpc>
                <a:spcPct val="100000"/>
              </a:lnSpc>
              <a:spcBef>
                <a:spcPts val="0"/>
              </a:spcBef>
              <a:spcAft>
                <a:spcPts val="0"/>
              </a:spcAft>
              <a:buClr>
                <a:srgbClr val="FFFFFF"/>
              </a:buClr>
              <a:buSzPct val="25000"/>
              <a:buFont typeface="Arial"/>
              <a:buNone/>
            </a:pPr>
            <a:r>
              <a:rPr lang="en" sz="1000"/>
              <a:t>$$$$</a:t>
            </a:r>
          </a:p>
        </p:txBody>
      </p:sp>
      <p:sp>
        <p:nvSpPr>
          <p:cNvPr id="1050" name="Shape 1050"/>
          <p:cNvSpPr txBox="1">
            <a:spLocks noGrp="1"/>
          </p:cNvSpPr>
          <p:nvPr>
            <p:ph type="body" idx="1"/>
          </p:nvPr>
        </p:nvSpPr>
        <p:spPr>
          <a:xfrm>
            <a:off x="381000" y="3962400"/>
            <a:ext cx="2286299" cy="1680300"/>
          </a:xfrm>
          <a:prstGeom prst="rect">
            <a:avLst/>
          </a:prstGeom>
          <a:noFill/>
          <a:ln>
            <a:noFill/>
          </a:ln>
        </p:spPr>
        <p:txBody>
          <a:bodyPr lIns="0" tIns="0" rIns="0" bIns="0" anchor="t" anchorCtr="1">
            <a:noAutofit/>
          </a:bodyPr>
          <a:lstStyle/>
          <a:p>
            <a:pPr marL="0" marR="0" lvl="0" indent="0" rtl="0">
              <a:lnSpc>
                <a:spcPct val="100000"/>
              </a:lnSpc>
              <a:spcBef>
                <a:spcPts val="0"/>
              </a:spcBef>
              <a:spcAft>
                <a:spcPts val="700"/>
              </a:spcAft>
              <a:buNone/>
            </a:pPr>
            <a:r>
              <a:rPr lang="en" sz="1200">
                <a:solidFill>
                  <a:srgbClr val="CCCCCC"/>
                </a:solidFill>
              </a:rPr>
              <a:t>Large Engineering Investment</a:t>
            </a:r>
            <a:br>
              <a:rPr lang="en" sz="1200">
                <a:solidFill>
                  <a:srgbClr val="CCCCCC"/>
                </a:solidFill>
              </a:rPr>
            </a:br>
            <a:r>
              <a:rPr lang="en" sz="1200">
                <a:solidFill>
                  <a:srgbClr val="CCCCCC"/>
                </a:solidFill>
              </a:rPr>
              <a:t/>
            </a:r>
            <a:br>
              <a:rPr lang="en" sz="1200">
                <a:solidFill>
                  <a:srgbClr val="CCCCCC"/>
                </a:solidFill>
              </a:rPr>
            </a:br>
            <a:r>
              <a:rPr lang="en" sz="1200">
                <a:solidFill>
                  <a:srgbClr val="CCCCCC"/>
                </a:solidFill>
              </a:rPr>
              <a:t>Difficulty Integrating Disparate Projects and Supporting Lifecycle</a:t>
            </a:r>
            <a:br>
              <a:rPr lang="en" sz="1200">
                <a:solidFill>
                  <a:srgbClr val="CCCCCC"/>
                </a:solidFill>
              </a:rPr>
            </a:br>
            <a:r>
              <a:rPr lang="en" sz="1200">
                <a:solidFill>
                  <a:srgbClr val="CCCCCC"/>
                </a:solidFill>
              </a:rPr>
              <a:t/>
            </a:r>
            <a:br>
              <a:rPr lang="en" sz="1200">
                <a:solidFill>
                  <a:srgbClr val="CCCCCC"/>
                </a:solidFill>
              </a:rPr>
            </a:br>
            <a:r>
              <a:rPr lang="en" sz="1200">
                <a:solidFill>
                  <a:srgbClr val="CCCCCC"/>
                </a:solidFill>
              </a:rPr>
              <a:t>Not the Core Business</a:t>
            </a:r>
          </a:p>
        </p:txBody>
      </p:sp>
      <p:sp>
        <p:nvSpPr>
          <p:cNvPr id="1051" name="Shape 1051"/>
          <p:cNvSpPr txBox="1">
            <a:spLocks noGrp="1"/>
          </p:cNvSpPr>
          <p:nvPr>
            <p:ph type="body" idx="3"/>
          </p:nvPr>
        </p:nvSpPr>
        <p:spPr>
          <a:xfrm>
            <a:off x="6542400" y="3980950"/>
            <a:ext cx="2639999" cy="1680300"/>
          </a:xfrm>
          <a:prstGeom prst="rect">
            <a:avLst/>
          </a:prstGeom>
          <a:noFill/>
          <a:ln>
            <a:noFill/>
          </a:ln>
        </p:spPr>
        <p:txBody>
          <a:bodyPr lIns="0" tIns="0" rIns="0" bIns="0" anchor="t" anchorCtr="1">
            <a:noAutofit/>
          </a:bodyPr>
          <a:lstStyle/>
          <a:p>
            <a:pPr marL="0" marR="0" lvl="0" indent="0" rtl="0">
              <a:lnSpc>
                <a:spcPct val="100000"/>
              </a:lnSpc>
              <a:spcBef>
                <a:spcPts val="0"/>
              </a:spcBef>
              <a:spcAft>
                <a:spcPts val="700"/>
              </a:spcAft>
              <a:buNone/>
            </a:pPr>
            <a:r>
              <a:rPr lang="en" sz="1200">
                <a:solidFill>
                  <a:srgbClr val="B7B7B7"/>
                </a:solidFill>
              </a:rPr>
              <a:t>High Price Tag</a:t>
            </a:r>
            <a:br>
              <a:rPr lang="en" sz="1200">
                <a:solidFill>
                  <a:srgbClr val="B7B7B7"/>
                </a:solidFill>
              </a:rPr>
            </a:br>
            <a:r>
              <a:rPr lang="en" sz="1200">
                <a:solidFill>
                  <a:srgbClr val="B7B7B7"/>
                </a:solidFill>
              </a:rPr>
              <a:t/>
            </a:r>
            <a:br>
              <a:rPr lang="en" sz="1200">
                <a:solidFill>
                  <a:srgbClr val="B7B7B7"/>
                </a:solidFill>
              </a:rPr>
            </a:br>
            <a:r>
              <a:rPr lang="en" sz="1200">
                <a:solidFill>
                  <a:srgbClr val="B7B7B7"/>
                </a:solidFill>
              </a:rPr>
              <a:t>Vendor Controlled Innovation</a:t>
            </a:r>
            <a:br>
              <a:rPr lang="en" sz="1200">
                <a:solidFill>
                  <a:srgbClr val="B7B7B7"/>
                </a:solidFill>
              </a:rPr>
            </a:br>
            <a:r>
              <a:rPr lang="en" sz="1200">
                <a:solidFill>
                  <a:srgbClr val="B7B7B7"/>
                </a:solidFill>
              </a:rPr>
              <a:t/>
            </a:r>
            <a:br>
              <a:rPr lang="en" sz="1200">
                <a:solidFill>
                  <a:srgbClr val="B7B7B7"/>
                </a:solidFill>
              </a:rPr>
            </a:br>
            <a:r>
              <a:rPr lang="en" sz="1200">
                <a:solidFill>
                  <a:srgbClr val="B7B7B7"/>
                </a:solidFill>
              </a:rPr>
              <a:t>High Exit Cost due </a:t>
            </a:r>
            <a:br>
              <a:rPr lang="en" sz="1200">
                <a:solidFill>
                  <a:srgbClr val="B7B7B7"/>
                </a:solidFill>
              </a:rPr>
            </a:br>
            <a:r>
              <a:rPr lang="en" sz="1200">
                <a:solidFill>
                  <a:srgbClr val="B7B7B7"/>
                </a:solidFill>
              </a:rPr>
              <a:t>to Proprietary Model</a:t>
            </a:r>
          </a:p>
        </p:txBody>
      </p:sp>
      <p:sp>
        <p:nvSpPr>
          <p:cNvPr id="1052" name="Shape 1052"/>
          <p:cNvSpPr txBox="1">
            <a:spLocks noGrp="1"/>
          </p:cNvSpPr>
          <p:nvPr>
            <p:ph type="title" idx="4"/>
          </p:nvPr>
        </p:nvSpPr>
        <p:spPr>
          <a:xfrm>
            <a:off x="2872750" y="1819375"/>
            <a:ext cx="4059299" cy="292799"/>
          </a:xfrm>
          <a:prstGeom prst="rect">
            <a:avLst/>
          </a:prstGeom>
          <a:noFill/>
          <a:ln>
            <a:noFill/>
          </a:ln>
        </p:spPr>
        <p:txBody>
          <a:bodyPr lIns="0" tIns="0" rIns="0" bIns="0" anchor="t" anchorCtr="1">
            <a:noAutofit/>
          </a:bodyPr>
          <a:lstStyle/>
          <a:p>
            <a:pPr marL="0" marR="0" lvl="0" indent="0" algn="l" rtl="0">
              <a:lnSpc>
                <a:spcPct val="100000"/>
              </a:lnSpc>
              <a:spcBef>
                <a:spcPts val="0"/>
              </a:spcBef>
              <a:spcAft>
                <a:spcPts val="0"/>
              </a:spcAft>
              <a:buClr>
                <a:srgbClr val="FFFFFF"/>
              </a:buClr>
              <a:buSzPct val="25000"/>
              <a:buFont typeface="Arial"/>
              <a:buNone/>
            </a:pPr>
            <a:r>
              <a:rPr lang="en" sz="1800">
                <a:solidFill>
                  <a:srgbClr val="434343"/>
                </a:solidFill>
              </a:rPr>
              <a:t>INNOVATION AND INTEGRATION</a:t>
            </a:r>
          </a:p>
        </p:txBody>
      </p:sp>
      <p:cxnSp>
        <p:nvCxnSpPr>
          <p:cNvPr id="1053" name="Shape 1053"/>
          <p:cNvCxnSpPr/>
          <p:nvPr/>
        </p:nvCxnSpPr>
        <p:spPr>
          <a:xfrm>
            <a:off x="503750" y="2179275"/>
            <a:ext cx="8287500" cy="0"/>
          </a:xfrm>
          <a:prstGeom prst="straightConnector1">
            <a:avLst/>
          </a:prstGeom>
          <a:noFill/>
          <a:ln w="38100" cap="flat" cmpd="sng">
            <a:solidFill>
              <a:srgbClr val="434343"/>
            </a:solidFill>
            <a:prstDash val="solid"/>
            <a:round/>
            <a:headEnd type="triangle" w="lg" len="lg"/>
            <a:tailEnd type="triangle" w="lg" len="lg"/>
          </a:ln>
        </p:spPr>
      </p:cxnSp>
      <p:sp>
        <p:nvSpPr>
          <p:cNvPr id="1054" name="Shape 1054"/>
          <p:cNvSpPr txBox="1">
            <a:spLocks noGrp="1"/>
          </p:cNvSpPr>
          <p:nvPr>
            <p:ph type="body" idx="5"/>
          </p:nvPr>
        </p:nvSpPr>
        <p:spPr>
          <a:xfrm>
            <a:off x="3429000" y="3962400"/>
            <a:ext cx="2777699" cy="1680300"/>
          </a:xfrm>
          <a:prstGeom prst="rect">
            <a:avLst/>
          </a:prstGeom>
          <a:noFill/>
          <a:ln>
            <a:noFill/>
          </a:ln>
        </p:spPr>
        <p:txBody>
          <a:bodyPr lIns="0" tIns="0" rIns="0" bIns="0" anchor="t" anchorCtr="1">
            <a:noAutofit/>
          </a:bodyPr>
          <a:lstStyle/>
          <a:p>
            <a:pPr marL="0" lvl="0" rtl="0">
              <a:spcBef>
                <a:spcPts val="0"/>
              </a:spcBef>
              <a:spcAft>
                <a:spcPts val="700"/>
              </a:spcAft>
              <a:buNone/>
            </a:pPr>
            <a:r>
              <a:rPr lang="en" sz="1200">
                <a:solidFill>
                  <a:srgbClr val="434343"/>
                </a:solidFill>
              </a:rPr>
              <a:t>Well Integrated to Reduce Investment</a:t>
            </a:r>
          </a:p>
          <a:p>
            <a:pPr marL="0" marR="0" lvl="0" indent="0" rtl="0">
              <a:lnSpc>
                <a:spcPct val="100000"/>
              </a:lnSpc>
              <a:spcBef>
                <a:spcPts val="0"/>
              </a:spcBef>
              <a:spcAft>
                <a:spcPts val="700"/>
              </a:spcAft>
              <a:buNone/>
            </a:pPr>
            <a:r>
              <a:rPr lang="en" sz="1200">
                <a:solidFill>
                  <a:srgbClr val="434343"/>
                </a:solidFill>
              </a:rPr>
              <a:t>Access to Open Innovation</a:t>
            </a:r>
            <a:br>
              <a:rPr lang="en" sz="1200">
                <a:solidFill>
                  <a:srgbClr val="434343"/>
                </a:solidFill>
              </a:rPr>
            </a:br>
            <a:r>
              <a:rPr lang="en" sz="1200">
                <a:solidFill>
                  <a:srgbClr val="434343"/>
                </a:solidFill>
              </a:rPr>
              <a:t/>
            </a:r>
            <a:br>
              <a:rPr lang="en" sz="1200">
                <a:solidFill>
                  <a:srgbClr val="434343"/>
                </a:solidFill>
              </a:rPr>
            </a:br>
            <a:r>
              <a:rPr lang="en" sz="1200">
                <a:solidFill>
                  <a:srgbClr val="434343"/>
                </a:solidFill>
              </a:rPr>
              <a:t>Delivers De Facto Standards for Enterprises</a:t>
            </a:r>
          </a:p>
        </p:txBody>
      </p:sp>
      <p:pic>
        <p:nvPicPr>
          <p:cNvPr id="1055" name="Shape 1055"/>
          <p:cNvPicPr preferRelativeResize="0"/>
          <p:nvPr/>
        </p:nvPicPr>
        <p:blipFill>
          <a:blip r:embed="rId4">
            <a:alphaModFix/>
          </a:blip>
          <a:stretch>
            <a:fillRect/>
          </a:stretch>
        </p:blipFill>
        <p:spPr>
          <a:xfrm>
            <a:off x="3524250" y="2714625"/>
            <a:ext cx="2095500" cy="666750"/>
          </a:xfrm>
          <a:prstGeom prst="rect">
            <a:avLst/>
          </a:prstGeom>
          <a:noFill/>
          <a:ln>
            <a:noFill/>
          </a:ln>
        </p:spPr>
      </p:pic>
      <p:pic>
        <p:nvPicPr>
          <p:cNvPr id="1056" name="Shape 1056"/>
          <p:cNvPicPr preferRelativeResize="0"/>
          <p:nvPr/>
        </p:nvPicPr>
        <p:blipFill>
          <a:blip r:embed="rId5">
            <a:alphaModFix/>
          </a:blip>
          <a:stretch>
            <a:fillRect/>
          </a:stretch>
        </p:blipFill>
        <p:spPr>
          <a:xfrm>
            <a:off x="796825" y="2375425"/>
            <a:ext cx="269428" cy="416396"/>
          </a:xfrm>
          <a:prstGeom prst="rect">
            <a:avLst/>
          </a:prstGeom>
          <a:noFill/>
          <a:ln>
            <a:noFill/>
          </a:ln>
        </p:spPr>
      </p:pic>
      <p:pic>
        <p:nvPicPr>
          <p:cNvPr id="1057" name="Shape 1057"/>
          <p:cNvPicPr preferRelativeResize="0"/>
          <p:nvPr/>
        </p:nvPicPr>
        <p:blipFill>
          <a:blip r:embed="rId5">
            <a:alphaModFix/>
          </a:blip>
          <a:stretch>
            <a:fillRect/>
          </a:stretch>
        </p:blipFill>
        <p:spPr>
          <a:xfrm>
            <a:off x="1100238" y="2375425"/>
            <a:ext cx="269428" cy="416396"/>
          </a:xfrm>
          <a:prstGeom prst="rect">
            <a:avLst/>
          </a:prstGeom>
          <a:noFill/>
          <a:ln>
            <a:noFill/>
          </a:ln>
        </p:spPr>
      </p:pic>
      <p:pic>
        <p:nvPicPr>
          <p:cNvPr id="1058" name="Shape 1058"/>
          <p:cNvPicPr preferRelativeResize="0"/>
          <p:nvPr/>
        </p:nvPicPr>
        <p:blipFill>
          <a:blip r:embed="rId5">
            <a:alphaModFix/>
          </a:blip>
          <a:stretch>
            <a:fillRect/>
          </a:stretch>
        </p:blipFill>
        <p:spPr>
          <a:xfrm>
            <a:off x="1403651" y="2375425"/>
            <a:ext cx="269428" cy="416396"/>
          </a:xfrm>
          <a:prstGeom prst="rect">
            <a:avLst/>
          </a:prstGeom>
          <a:noFill/>
          <a:ln>
            <a:noFill/>
          </a:ln>
        </p:spPr>
      </p:pic>
      <p:pic>
        <p:nvPicPr>
          <p:cNvPr id="1059" name="Shape 1059"/>
          <p:cNvPicPr preferRelativeResize="0"/>
          <p:nvPr/>
        </p:nvPicPr>
        <p:blipFill>
          <a:blip r:embed="rId5">
            <a:alphaModFix/>
          </a:blip>
          <a:stretch>
            <a:fillRect/>
          </a:stretch>
        </p:blipFill>
        <p:spPr>
          <a:xfrm>
            <a:off x="1707064" y="2375425"/>
            <a:ext cx="269428" cy="416396"/>
          </a:xfrm>
          <a:prstGeom prst="rect">
            <a:avLst/>
          </a:prstGeom>
          <a:noFill/>
          <a:ln>
            <a:noFill/>
          </a:ln>
        </p:spPr>
      </p:pic>
      <p:pic>
        <p:nvPicPr>
          <p:cNvPr id="1060" name="Shape 1060"/>
          <p:cNvPicPr preferRelativeResize="0"/>
          <p:nvPr/>
        </p:nvPicPr>
        <p:blipFill>
          <a:blip r:embed="rId5">
            <a:alphaModFix/>
          </a:blip>
          <a:stretch>
            <a:fillRect/>
          </a:stretch>
        </p:blipFill>
        <p:spPr>
          <a:xfrm>
            <a:off x="796825" y="2800203"/>
            <a:ext cx="269428" cy="416396"/>
          </a:xfrm>
          <a:prstGeom prst="rect">
            <a:avLst/>
          </a:prstGeom>
          <a:noFill/>
          <a:ln>
            <a:noFill/>
          </a:ln>
        </p:spPr>
      </p:pic>
      <p:pic>
        <p:nvPicPr>
          <p:cNvPr id="1061" name="Shape 1061"/>
          <p:cNvPicPr preferRelativeResize="0"/>
          <p:nvPr/>
        </p:nvPicPr>
        <p:blipFill>
          <a:blip r:embed="rId5">
            <a:alphaModFix/>
          </a:blip>
          <a:stretch>
            <a:fillRect/>
          </a:stretch>
        </p:blipFill>
        <p:spPr>
          <a:xfrm>
            <a:off x="1100238" y="2800203"/>
            <a:ext cx="269428" cy="416396"/>
          </a:xfrm>
          <a:prstGeom prst="rect">
            <a:avLst/>
          </a:prstGeom>
          <a:noFill/>
          <a:ln>
            <a:noFill/>
          </a:ln>
        </p:spPr>
      </p:pic>
      <p:pic>
        <p:nvPicPr>
          <p:cNvPr id="1062" name="Shape 1062"/>
          <p:cNvPicPr preferRelativeResize="0"/>
          <p:nvPr/>
        </p:nvPicPr>
        <p:blipFill>
          <a:blip r:embed="rId5">
            <a:alphaModFix/>
          </a:blip>
          <a:stretch>
            <a:fillRect/>
          </a:stretch>
        </p:blipFill>
        <p:spPr>
          <a:xfrm>
            <a:off x="1403651" y="2800203"/>
            <a:ext cx="269428" cy="416396"/>
          </a:xfrm>
          <a:prstGeom prst="rect">
            <a:avLst/>
          </a:prstGeom>
          <a:noFill/>
          <a:ln>
            <a:noFill/>
          </a:ln>
        </p:spPr>
      </p:pic>
      <p:pic>
        <p:nvPicPr>
          <p:cNvPr id="1063" name="Shape 1063"/>
          <p:cNvPicPr preferRelativeResize="0"/>
          <p:nvPr/>
        </p:nvPicPr>
        <p:blipFill>
          <a:blip r:embed="rId5">
            <a:alphaModFix/>
          </a:blip>
          <a:stretch>
            <a:fillRect/>
          </a:stretch>
        </p:blipFill>
        <p:spPr>
          <a:xfrm>
            <a:off x="1707064" y="2800203"/>
            <a:ext cx="269428" cy="416396"/>
          </a:xfrm>
          <a:prstGeom prst="rect">
            <a:avLst/>
          </a:prstGeom>
          <a:noFill/>
          <a:ln>
            <a:noFill/>
          </a:ln>
        </p:spPr>
      </p:pic>
      <p:pic>
        <p:nvPicPr>
          <p:cNvPr id="1064" name="Shape 1064"/>
          <p:cNvPicPr preferRelativeResize="0"/>
          <p:nvPr/>
        </p:nvPicPr>
        <p:blipFill>
          <a:blip r:embed="rId5">
            <a:alphaModFix/>
          </a:blip>
          <a:stretch>
            <a:fillRect/>
          </a:stretch>
        </p:blipFill>
        <p:spPr>
          <a:xfrm>
            <a:off x="796825" y="3257403"/>
            <a:ext cx="269428" cy="416396"/>
          </a:xfrm>
          <a:prstGeom prst="rect">
            <a:avLst/>
          </a:prstGeom>
          <a:noFill/>
          <a:ln>
            <a:noFill/>
          </a:ln>
        </p:spPr>
      </p:pic>
      <p:pic>
        <p:nvPicPr>
          <p:cNvPr id="1065" name="Shape 1065"/>
          <p:cNvPicPr preferRelativeResize="0"/>
          <p:nvPr/>
        </p:nvPicPr>
        <p:blipFill>
          <a:blip r:embed="rId5">
            <a:alphaModFix/>
          </a:blip>
          <a:stretch>
            <a:fillRect/>
          </a:stretch>
        </p:blipFill>
        <p:spPr>
          <a:xfrm>
            <a:off x="1100238" y="3257403"/>
            <a:ext cx="269428" cy="416396"/>
          </a:xfrm>
          <a:prstGeom prst="rect">
            <a:avLst/>
          </a:prstGeom>
          <a:noFill/>
          <a:ln>
            <a:noFill/>
          </a:ln>
        </p:spPr>
      </p:pic>
      <p:pic>
        <p:nvPicPr>
          <p:cNvPr id="1066" name="Shape 1066"/>
          <p:cNvPicPr preferRelativeResize="0"/>
          <p:nvPr/>
        </p:nvPicPr>
        <p:blipFill>
          <a:blip r:embed="rId5">
            <a:alphaModFix/>
          </a:blip>
          <a:stretch>
            <a:fillRect/>
          </a:stretch>
        </p:blipFill>
        <p:spPr>
          <a:xfrm>
            <a:off x="1403651" y="3257403"/>
            <a:ext cx="269428" cy="416396"/>
          </a:xfrm>
          <a:prstGeom prst="rect">
            <a:avLst/>
          </a:prstGeom>
          <a:noFill/>
          <a:ln>
            <a:noFill/>
          </a:ln>
        </p:spPr>
      </p:pic>
      <p:pic>
        <p:nvPicPr>
          <p:cNvPr id="1067" name="Shape 1067"/>
          <p:cNvPicPr preferRelativeResize="0"/>
          <p:nvPr/>
        </p:nvPicPr>
        <p:blipFill>
          <a:blip r:embed="rId5">
            <a:alphaModFix/>
          </a:blip>
          <a:stretch>
            <a:fillRect/>
          </a:stretch>
        </p:blipFill>
        <p:spPr>
          <a:xfrm>
            <a:off x="1707064" y="3257403"/>
            <a:ext cx="269428" cy="416396"/>
          </a:xfrm>
          <a:prstGeom prst="rect">
            <a:avLst/>
          </a:prstGeom>
          <a:noFill/>
          <a:ln>
            <a:noFill/>
          </a:ln>
        </p:spPr>
      </p:pic>
      <p:pic>
        <p:nvPicPr>
          <p:cNvPr id="1068" name="Shape 1068"/>
          <p:cNvPicPr preferRelativeResize="0"/>
          <p:nvPr/>
        </p:nvPicPr>
        <p:blipFill>
          <a:blip r:embed="rId6">
            <a:alphaModFix/>
          </a:blip>
          <a:stretch>
            <a:fillRect/>
          </a:stretch>
        </p:blipFill>
        <p:spPr>
          <a:xfrm>
            <a:off x="6964444" y="2375425"/>
            <a:ext cx="633227" cy="1048339"/>
          </a:xfrm>
          <a:prstGeom prst="rect">
            <a:avLst/>
          </a:prstGeom>
          <a:noFill/>
          <a:ln>
            <a:noFill/>
          </a:ln>
        </p:spPr>
      </p:pic>
      <p:pic>
        <p:nvPicPr>
          <p:cNvPr id="1069" name="Shape 1069"/>
          <p:cNvPicPr preferRelativeResize="0"/>
          <p:nvPr/>
        </p:nvPicPr>
        <p:blipFill>
          <a:blip r:embed="rId7">
            <a:alphaModFix/>
          </a:blip>
          <a:stretch>
            <a:fillRect/>
          </a:stretch>
        </p:blipFill>
        <p:spPr>
          <a:xfrm rot="-1214162">
            <a:off x="7338252" y="3125835"/>
            <a:ext cx="469541" cy="612159"/>
          </a:xfrm>
          <a:prstGeom prst="rect">
            <a:avLst/>
          </a:prstGeom>
          <a:noFill/>
          <a:ln>
            <a:noFill/>
          </a:ln>
        </p:spPr>
      </p:pic>
      <p:sp>
        <p:nvSpPr>
          <p:cNvPr id="1070" name="Shape 1070"/>
          <p:cNvSpPr/>
          <p:nvPr/>
        </p:nvSpPr>
        <p:spPr>
          <a:xfrm>
            <a:off x="3473850" y="3214875"/>
            <a:ext cx="1460099" cy="181499"/>
          </a:xfrm>
          <a:prstGeom prst="rect">
            <a:avLst/>
          </a:prstGeom>
          <a:solidFill>
            <a:srgbClr val="EFEFEF"/>
          </a:solidFill>
          <a:ln>
            <a:noFill/>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74"/>
        <p:cNvGrpSpPr/>
        <p:nvPr/>
      </p:nvGrpSpPr>
      <p:grpSpPr>
        <a:xfrm>
          <a:off x="0" y="0"/>
          <a:ext cx="0" cy="0"/>
          <a:chOff x="0" y="0"/>
          <a:chExt cx="0" cy="0"/>
        </a:xfrm>
      </p:grpSpPr>
      <p:sp>
        <p:nvSpPr>
          <p:cNvPr id="1075" name="Shape 1075"/>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UNPARALLELED CAPABILITIES</a:t>
            </a:r>
          </a:p>
          <a:p>
            <a:pPr marL="0" marR="0" lvl="0" indent="0" algn="l" rtl="0">
              <a:lnSpc>
                <a:spcPct val="100000"/>
              </a:lnSpc>
              <a:spcBef>
                <a:spcPts val="0"/>
              </a:spcBef>
              <a:spcAft>
                <a:spcPts val="0"/>
              </a:spcAft>
              <a:buClr>
                <a:srgbClr val="000000"/>
              </a:buClr>
              <a:buFont typeface="Arial"/>
              <a:buNone/>
            </a:pPr>
            <a:endParaRPr sz="1800"/>
          </a:p>
        </p:txBody>
      </p:sp>
      <p:cxnSp>
        <p:nvCxnSpPr>
          <p:cNvPr id="1076" name="Shape 1076"/>
          <p:cNvCxnSpPr/>
          <p:nvPr/>
        </p:nvCxnSpPr>
        <p:spPr>
          <a:xfrm>
            <a:off x="4550900" y="1456800"/>
            <a:ext cx="37800" cy="4512299"/>
          </a:xfrm>
          <a:prstGeom prst="straightConnector1">
            <a:avLst/>
          </a:prstGeom>
          <a:noFill/>
          <a:ln w="38100" cap="flat" cmpd="sng">
            <a:solidFill>
              <a:srgbClr val="000000"/>
            </a:solidFill>
            <a:prstDash val="solid"/>
            <a:round/>
            <a:headEnd type="none" w="lg" len="lg"/>
            <a:tailEnd type="none" w="lg" len="lg"/>
          </a:ln>
        </p:spPr>
      </p:cxnSp>
      <p:cxnSp>
        <p:nvCxnSpPr>
          <p:cNvPr id="1077" name="Shape 1077"/>
          <p:cNvCxnSpPr/>
          <p:nvPr/>
        </p:nvCxnSpPr>
        <p:spPr>
          <a:xfrm>
            <a:off x="511050" y="3733800"/>
            <a:ext cx="8379600" cy="0"/>
          </a:xfrm>
          <a:prstGeom prst="straightConnector1">
            <a:avLst/>
          </a:prstGeom>
          <a:noFill/>
          <a:ln w="38100" cap="flat" cmpd="sng">
            <a:solidFill>
              <a:srgbClr val="000000"/>
            </a:solidFill>
            <a:prstDash val="solid"/>
            <a:round/>
            <a:headEnd type="none" w="lg" len="lg"/>
            <a:tailEnd type="none" w="lg" len="lg"/>
          </a:ln>
        </p:spPr>
      </p:cxnSp>
      <p:sp>
        <p:nvSpPr>
          <p:cNvPr id="1078" name="Shape 1078"/>
          <p:cNvSpPr txBox="1">
            <a:spLocks noGrp="1"/>
          </p:cNvSpPr>
          <p:nvPr>
            <p:ph type="ctrTitle" idx="2"/>
          </p:nvPr>
        </p:nvSpPr>
        <p:spPr>
          <a:xfrm>
            <a:off x="4874425" y="3750300"/>
            <a:ext cx="3774300" cy="517800"/>
          </a:xfrm>
          <a:prstGeom prst="rect">
            <a:avLst/>
          </a:prstGeom>
        </p:spPr>
        <p:txBody>
          <a:bodyPr lIns="91425" tIns="91425" rIns="91425" bIns="91425" anchor="t" anchorCtr="0">
            <a:noAutofit/>
          </a:bodyPr>
          <a:lstStyle/>
          <a:p>
            <a:pPr lvl="0" algn="ctr" rtl="0">
              <a:spcBef>
                <a:spcPts val="0"/>
              </a:spcBef>
              <a:spcAft>
                <a:spcPts val="1400"/>
              </a:spcAft>
              <a:buNone/>
            </a:pPr>
            <a:r>
              <a:rPr lang="en" sz="1800">
                <a:solidFill>
                  <a:schemeClr val="dk1"/>
                </a:solidFill>
              </a:rPr>
              <a:t>COMPLETE LIFECYCLE</a:t>
            </a:r>
          </a:p>
        </p:txBody>
      </p:sp>
      <p:sp>
        <p:nvSpPr>
          <p:cNvPr id="1079" name="Shape 1079"/>
          <p:cNvSpPr txBox="1">
            <a:spLocks noGrp="1"/>
          </p:cNvSpPr>
          <p:nvPr>
            <p:ph type="ctrTitle" idx="3"/>
          </p:nvPr>
        </p:nvSpPr>
        <p:spPr>
          <a:xfrm>
            <a:off x="607225" y="3750300"/>
            <a:ext cx="3774300" cy="517800"/>
          </a:xfrm>
          <a:prstGeom prst="rect">
            <a:avLst/>
          </a:prstGeom>
        </p:spPr>
        <p:txBody>
          <a:bodyPr lIns="91425" tIns="91425" rIns="91425" bIns="91425" anchor="t" anchorCtr="0">
            <a:noAutofit/>
          </a:bodyPr>
          <a:lstStyle/>
          <a:p>
            <a:pPr lvl="0" algn="ctr" rtl="0">
              <a:spcBef>
                <a:spcPts val="0"/>
              </a:spcBef>
              <a:spcAft>
                <a:spcPts val="1400"/>
              </a:spcAft>
              <a:buNone/>
            </a:pPr>
            <a:r>
              <a:rPr lang="en" sz="1800">
                <a:solidFill>
                  <a:schemeClr val="dk1"/>
                </a:solidFill>
              </a:rPr>
              <a:t>OPTIMIZED WITH ANALYTICS</a:t>
            </a:r>
          </a:p>
        </p:txBody>
      </p:sp>
      <p:sp>
        <p:nvSpPr>
          <p:cNvPr id="1080" name="Shape 1080"/>
          <p:cNvSpPr txBox="1">
            <a:spLocks noGrp="1"/>
          </p:cNvSpPr>
          <p:nvPr>
            <p:ph type="ctrTitle" idx="4"/>
          </p:nvPr>
        </p:nvSpPr>
        <p:spPr>
          <a:xfrm>
            <a:off x="607225" y="1388100"/>
            <a:ext cx="3774300" cy="517800"/>
          </a:xfrm>
          <a:prstGeom prst="rect">
            <a:avLst/>
          </a:prstGeom>
        </p:spPr>
        <p:txBody>
          <a:bodyPr lIns="91425" tIns="91425" rIns="91425" bIns="91425" anchor="t" anchorCtr="0">
            <a:noAutofit/>
          </a:bodyPr>
          <a:lstStyle/>
          <a:p>
            <a:pPr lvl="0" algn="ctr" rtl="0">
              <a:spcBef>
                <a:spcPts val="0"/>
              </a:spcBef>
              <a:spcAft>
                <a:spcPts val="1400"/>
              </a:spcAft>
              <a:buNone/>
            </a:pPr>
            <a:r>
              <a:rPr lang="en" sz="1800">
                <a:solidFill>
                  <a:schemeClr val="dk1"/>
                </a:solidFill>
              </a:rPr>
              <a:t>UNRESTRICTED DEVELOPMENT</a:t>
            </a:r>
          </a:p>
        </p:txBody>
      </p:sp>
      <p:sp>
        <p:nvSpPr>
          <p:cNvPr id="1081" name="Shape 1081"/>
          <p:cNvSpPr txBox="1">
            <a:spLocks noGrp="1"/>
          </p:cNvSpPr>
          <p:nvPr>
            <p:ph type="ctrTitle" idx="5"/>
          </p:nvPr>
        </p:nvSpPr>
        <p:spPr>
          <a:xfrm>
            <a:off x="4874425" y="1388100"/>
            <a:ext cx="3774300" cy="517800"/>
          </a:xfrm>
          <a:prstGeom prst="rect">
            <a:avLst/>
          </a:prstGeom>
        </p:spPr>
        <p:txBody>
          <a:bodyPr lIns="91425" tIns="91425" rIns="91425" bIns="91425" anchor="t" anchorCtr="0">
            <a:noAutofit/>
          </a:bodyPr>
          <a:lstStyle/>
          <a:p>
            <a:pPr lvl="0" algn="ctr" rtl="0">
              <a:spcBef>
                <a:spcPts val="0"/>
              </a:spcBef>
              <a:spcAft>
                <a:spcPts val="1400"/>
              </a:spcAft>
              <a:buNone/>
            </a:pPr>
            <a:r>
              <a:rPr lang="en" sz="1800">
                <a:solidFill>
                  <a:schemeClr val="dk1"/>
                </a:solidFill>
              </a:rPr>
              <a:t>HYBRID OPERATIONS</a:t>
            </a:r>
          </a:p>
        </p:txBody>
      </p:sp>
      <p:pic>
        <p:nvPicPr>
          <p:cNvPr id="1082" name="Shape 1082"/>
          <p:cNvPicPr preferRelativeResize="0"/>
          <p:nvPr/>
        </p:nvPicPr>
        <p:blipFill>
          <a:blip r:embed="rId3">
            <a:alphaModFix/>
          </a:blip>
          <a:stretch>
            <a:fillRect/>
          </a:stretch>
        </p:blipFill>
        <p:spPr>
          <a:xfrm>
            <a:off x="1641178" y="1860253"/>
            <a:ext cx="1722549" cy="1722549"/>
          </a:xfrm>
          <a:prstGeom prst="rect">
            <a:avLst/>
          </a:prstGeom>
          <a:noFill/>
          <a:ln>
            <a:noFill/>
          </a:ln>
        </p:spPr>
      </p:pic>
      <p:pic>
        <p:nvPicPr>
          <p:cNvPr id="1083" name="Shape 1083"/>
          <p:cNvPicPr preferRelativeResize="0"/>
          <p:nvPr/>
        </p:nvPicPr>
        <p:blipFill>
          <a:blip r:embed="rId4">
            <a:alphaModFix/>
          </a:blip>
          <a:stretch>
            <a:fillRect/>
          </a:stretch>
        </p:blipFill>
        <p:spPr>
          <a:xfrm>
            <a:off x="1641167" y="4259992"/>
            <a:ext cx="1722549" cy="1722549"/>
          </a:xfrm>
          <a:prstGeom prst="rect">
            <a:avLst/>
          </a:prstGeom>
          <a:noFill/>
          <a:ln>
            <a:noFill/>
          </a:ln>
        </p:spPr>
      </p:pic>
      <p:pic>
        <p:nvPicPr>
          <p:cNvPr id="1084" name="Shape 1084"/>
          <p:cNvPicPr preferRelativeResize="0"/>
          <p:nvPr/>
        </p:nvPicPr>
        <p:blipFill>
          <a:blip r:embed="rId5">
            <a:alphaModFix/>
          </a:blip>
          <a:stretch>
            <a:fillRect/>
          </a:stretch>
        </p:blipFill>
        <p:spPr>
          <a:xfrm>
            <a:off x="5988767" y="1860242"/>
            <a:ext cx="1722549" cy="1722549"/>
          </a:xfrm>
          <a:prstGeom prst="rect">
            <a:avLst/>
          </a:prstGeom>
          <a:noFill/>
          <a:ln>
            <a:noFill/>
          </a:ln>
        </p:spPr>
      </p:pic>
      <p:pic>
        <p:nvPicPr>
          <p:cNvPr id="1085" name="Shape 1085"/>
          <p:cNvPicPr preferRelativeResize="0"/>
          <p:nvPr/>
        </p:nvPicPr>
        <p:blipFill>
          <a:blip r:embed="rId6">
            <a:alphaModFix/>
          </a:blip>
          <a:stretch>
            <a:fillRect/>
          </a:stretch>
        </p:blipFill>
        <p:spPr>
          <a:xfrm>
            <a:off x="5988775" y="4259999"/>
            <a:ext cx="1722549" cy="1722549"/>
          </a:xfrm>
          <a:prstGeom prst="rect">
            <a:avLst/>
          </a:prstGeom>
          <a:noFill/>
          <a:ln>
            <a:noFill/>
          </a:ln>
        </p:spPr>
      </p:pic>
    </p:spTree>
  </p:cSld>
  <p:clrMapOvr>
    <a:masterClrMapping/>
  </p:clrMapOvr>
  <p:transition xmlns:p14="http://schemas.microsoft.com/office/powerpoint/2010/main" spd="slow">
    <p:cut/>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89"/>
        <p:cNvGrpSpPr/>
        <p:nvPr/>
      </p:nvGrpSpPr>
      <p:grpSpPr>
        <a:xfrm>
          <a:off x="0" y="0"/>
          <a:ext cx="0" cy="0"/>
          <a:chOff x="0" y="0"/>
          <a:chExt cx="0" cy="0"/>
        </a:xfrm>
      </p:grpSpPr>
      <p:sp>
        <p:nvSpPr>
          <p:cNvPr id="1090" name="Shape 1090"/>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UNRESTRICTED DEVELOPMENT</a:t>
            </a:r>
          </a:p>
          <a:p>
            <a:pPr marL="0" marR="0" lvl="0" indent="0" algn="l" rtl="0">
              <a:lnSpc>
                <a:spcPct val="100000"/>
              </a:lnSpc>
              <a:spcBef>
                <a:spcPts val="0"/>
              </a:spcBef>
              <a:spcAft>
                <a:spcPts val="0"/>
              </a:spcAft>
              <a:buClr>
                <a:srgbClr val="000000"/>
              </a:buClr>
              <a:buSzPct val="25000"/>
              <a:buFont typeface="Arial"/>
              <a:buNone/>
            </a:pPr>
            <a:r>
              <a:rPr lang="en" sz="1800"/>
              <a:t>Containers? VMs? Services?</a:t>
            </a:r>
          </a:p>
        </p:txBody>
      </p:sp>
      <p:sp>
        <p:nvSpPr>
          <p:cNvPr id="1091" name="Shape 1091"/>
          <p:cNvSpPr/>
          <p:nvPr/>
        </p:nvSpPr>
        <p:spPr>
          <a:xfrm>
            <a:off x="115225" y="4146446"/>
            <a:ext cx="2940900" cy="1943400"/>
          </a:xfrm>
          <a:prstGeom prst="roundRect">
            <a:avLst>
              <a:gd name="adj" fmla="val 16667"/>
            </a:avLst>
          </a:prstGeom>
          <a:noFill/>
          <a:ln w="28575"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pic>
        <p:nvPicPr>
          <p:cNvPr id="1092" name="Shape 1092"/>
          <p:cNvPicPr preferRelativeResize="0"/>
          <p:nvPr/>
        </p:nvPicPr>
        <p:blipFill>
          <a:blip r:embed="rId3">
            <a:alphaModFix/>
          </a:blip>
          <a:stretch>
            <a:fillRect/>
          </a:stretch>
        </p:blipFill>
        <p:spPr>
          <a:xfrm>
            <a:off x="3435630" y="3276619"/>
            <a:ext cx="613260" cy="947786"/>
          </a:xfrm>
          <a:prstGeom prst="rect">
            <a:avLst/>
          </a:prstGeom>
          <a:noFill/>
          <a:ln>
            <a:noFill/>
          </a:ln>
        </p:spPr>
      </p:pic>
      <p:sp>
        <p:nvSpPr>
          <p:cNvPr id="1093" name="Shape 1093"/>
          <p:cNvSpPr txBox="1"/>
          <p:nvPr/>
        </p:nvSpPr>
        <p:spPr>
          <a:xfrm>
            <a:off x="3197917" y="4157973"/>
            <a:ext cx="1088699" cy="262800"/>
          </a:xfrm>
          <a:prstGeom prst="rect">
            <a:avLst/>
          </a:prstGeom>
          <a:noFill/>
          <a:ln>
            <a:noFill/>
          </a:ln>
        </p:spPr>
        <p:txBody>
          <a:bodyPr lIns="91425" tIns="91425" rIns="91425" bIns="91425" anchor="t" anchorCtr="0">
            <a:noAutofit/>
          </a:bodyPr>
          <a:lstStyle/>
          <a:p>
            <a:pPr lvl="0" algn="ctr" rtl="0">
              <a:spcBef>
                <a:spcPts val="0"/>
              </a:spcBef>
              <a:buNone/>
            </a:pPr>
            <a:r>
              <a:rPr lang="en"/>
              <a:t>Developer</a:t>
            </a:r>
          </a:p>
        </p:txBody>
      </p:sp>
      <p:sp>
        <p:nvSpPr>
          <p:cNvPr id="1094" name="Shape 1094"/>
          <p:cNvSpPr/>
          <p:nvPr/>
        </p:nvSpPr>
        <p:spPr>
          <a:xfrm>
            <a:off x="4149725" y="1424775"/>
            <a:ext cx="4462200" cy="2024699"/>
          </a:xfrm>
          <a:prstGeom prst="wedgeRoundRectCallout">
            <a:avLst>
              <a:gd name="adj1" fmla="val -57779"/>
              <a:gd name="adj2" fmla="val 37929"/>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rtl="0">
              <a:spcBef>
                <a:spcPts val="0"/>
              </a:spcBef>
              <a:buNone/>
            </a:pPr>
            <a:r>
              <a:rPr lang="en"/>
              <a:t>Great … but what about these?</a:t>
            </a:r>
          </a:p>
          <a:p>
            <a:pPr>
              <a:spcBef>
                <a:spcPts val="0"/>
              </a:spcBef>
              <a:buNone/>
            </a:pPr>
            <a:endParaRPr/>
          </a:p>
        </p:txBody>
      </p:sp>
      <p:sp>
        <p:nvSpPr>
          <p:cNvPr id="1095" name="Shape 1095"/>
          <p:cNvSpPr txBox="1"/>
          <p:nvPr/>
        </p:nvSpPr>
        <p:spPr>
          <a:xfrm>
            <a:off x="928945" y="4267200"/>
            <a:ext cx="1769400" cy="262800"/>
          </a:xfrm>
          <a:prstGeom prst="rect">
            <a:avLst/>
          </a:prstGeom>
          <a:noFill/>
          <a:ln>
            <a:noFill/>
          </a:ln>
        </p:spPr>
        <p:txBody>
          <a:bodyPr lIns="91425" tIns="91425" rIns="91425" bIns="91425" anchor="t" anchorCtr="0">
            <a:noAutofit/>
          </a:bodyPr>
          <a:lstStyle/>
          <a:p>
            <a:pPr lvl="0" algn="l" rtl="0">
              <a:spcBef>
                <a:spcPts val="0"/>
              </a:spcBef>
              <a:buNone/>
            </a:pPr>
            <a:r>
              <a:rPr lang="en"/>
              <a:t>Service Catalog</a:t>
            </a:r>
          </a:p>
        </p:txBody>
      </p:sp>
      <p:pic>
        <p:nvPicPr>
          <p:cNvPr id="1096" name="Shape 1096"/>
          <p:cNvPicPr preferRelativeResize="0"/>
          <p:nvPr/>
        </p:nvPicPr>
        <p:blipFill>
          <a:blip r:embed="rId4">
            <a:alphaModFix/>
          </a:blip>
          <a:stretch>
            <a:fillRect/>
          </a:stretch>
        </p:blipFill>
        <p:spPr>
          <a:xfrm>
            <a:off x="1139505" y="4749754"/>
            <a:ext cx="901715" cy="676286"/>
          </a:xfrm>
          <a:prstGeom prst="rect">
            <a:avLst/>
          </a:prstGeom>
          <a:noFill/>
          <a:ln>
            <a:noFill/>
          </a:ln>
        </p:spPr>
      </p:pic>
      <p:pic>
        <p:nvPicPr>
          <p:cNvPr id="1097" name="Shape 1097"/>
          <p:cNvPicPr preferRelativeResize="0"/>
          <p:nvPr/>
        </p:nvPicPr>
        <p:blipFill>
          <a:blip r:embed="rId5">
            <a:alphaModFix/>
          </a:blip>
          <a:stretch>
            <a:fillRect/>
          </a:stretch>
        </p:blipFill>
        <p:spPr>
          <a:xfrm>
            <a:off x="1006654" y="5512908"/>
            <a:ext cx="1184506" cy="348718"/>
          </a:xfrm>
          <a:prstGeom prst="rect">
            <a:avLst/>
          </a:prstGeom>
          <a:noFill/>
          <a:ln>
            <a:noFill/>
          </a:ln>
        </p:spPr>
      </p:pic>
      <p:pic>
        <p:nvPicPr>
          <p:cNvPr id="1098" name="Shape 1098"/>
          <p:cNvPicPr preferRelativeResize="0"/>
          <p:nvPr/>
        </p:nvPicPr>
        <p:blipFill>
          <a:blip r:embed="rId6">
            <a:alphaModFix/>
          </a:blip>
          <a:stretch>
            <a:fillRect/>
          </a:stretch>
        </p:blipFill>
        <p:spPr>
          <a:xfrm>
            <a:off x="2202033" y="4749755"/>
            <a:ext cx="690067" cy="676286"/>
          </a:xfrm>
          <a:prstGeom prst="rect">
            <a:avLst/>
          </a:prstGeom>
          <a:noFill/>
          <a:ln>
            <a:noFill/>
          </a:ln>
        </p:spPr>
      </p:pic>
      <p:pic>
        <p:nvPicPr>
          <p:cNvPr id="1099" name="Shape 1099"/>
          <p:cNvPicPr preferRelativeResize="0"/>
          <p:nvPr/>
        </p:nvPicPr>
        <p:blipFill>
          <a:blip r:embed="rId7">
            <a:alphaModFix/>
          </a:blip>
          <a:stretch>
            <a:fillRect/>
          </a:stretch>
        </p:blipFill>
        <p:spPr>
          <a:xfrm>
            <a:off x="2269068" y="5501739"/>
            <a:ext cx="690059" cy="371063"/>
          </a:xfrm>
          <a:prstGeom prst="rect">
            <a:avLst/>
          </a:prstGeom>
          <a:noFill/>
          <a:ln>
            <a:noFill/>
          </a:ln>
        </p:spPr>
      </p:pic>
      <p:pic>
        <p:nvPicPr>
          <p:cNvPr id="1100" name="Shape 1100"/>
          <p:cNvPicPr preferRelativeResize="0"/>
          <p:nvPr/>
        </p:nvPicPr>
        <p:blipFill>
          <a:blip r:embed="rId8">
            <a:alphaModFix/>
          </a:blip>
          <a:stretch>
            <a:fillRect/>
          </a:stretch>
        </p:blipFill>
        <p:spPr>
          <a:xfrm>
            <a:off x="406729" y="4730509"/>
            <a:ext cx="690059" cy="690059"/>
          </a:xfrm>
          <a:prstGeom prst="rect">
            <a:avLst/>
          </a:prstGeom>
          <a:noFill/>
          <a:ln>
            <a:noFill/>
          </a:ln>
        </p:spPr>
      </p:pic>
      <p:pic>
        <p:nvPicPr>
          <p:cNvPr id="1101" name="Shape 1101"/>
          <p:cNvPicPr preferRelativeResize="0"/>
          <p:nvPr/>
        </p:nvPicPr>
        <p:blipFill>
          <a:blip r:embed="rId9">
            <a:alphaModFix/>
          </a:blip>
          <a:stretch>
            <a:fillRect/>
          </a:stretch>
        </p:blipFill>
        <p:spPr>
          <a:xfrm>
            <a:off x="227372" y="5501728"/>
            <a:ext cx="700129" cy="371072"/>
          </a:xfrm>
          <a:prstGeom prst="rect">
            <a:avLst/>
          </a:prstGeom>
          <a:noFill/>
          <a:ln>
            <a:noFill/>
          </a:ln>
        </p:spPr>
      </p:pic>
      <p:pic>
        <p:nvPicPr>
          <p:cNvPr id="1102" name="Shape 1102"/>
          <p:cNvPicPr preferRelativeResize="0"/>
          <p:nvPr/>
        </p:nvPicPr>
        <p:blipFill>
          <a:blip r:embed="rId10">
            <a:alphaModFix/>
          </a:blip>
          <a:stretch>
            <a:fillRect/>
          </a:stretch>
        </p:blipFill>
        <p:spPr>
          <a:xfrm>
            <a:off x="4173315" y="1862698"/>
            <a:ext cx="1450903" cy="483634"/>
          </a:xfrm>
          <a:prstGeom prst="rect">
            <a:avLst/>
          </a:prstGeom>
          <a:noFill/>
          <a:ln>
            <a:noFill/>
          </a:ln>
        </p:spPr>
      </p:pic>
      <p:pic>
        <p:nvPicPr>
          <p:cNvPr id="1103" name="Shape 1103"/>
          <p:cNvPicPr preferRelativeResize="0"/>
          <p:nvPr/>
        </p:nvPicPr>
        <p:blipFill>
          <a:blip r:embed="rId11">
            <a:alphaModFix/>
          </a:blip>
          <a:stretch>
            <a:fillRect/>
          </a:stretch>
        </p:blipFill>
        <p:spPr>
          <a:xfrm>
            <a:off x="4269770" y="2346333"/>
            <a:ext cx="976465" cy="483633"/>
          </a:xfrm>
          <a:prstGeom prst="rect">
            <a:avLst/>
          </a:prstGeom>
          <a:noFill/>
          <a:ln>
            <a:noFill/>
          </a:ln>
        </p:spPr>
      </p:pic>
      <p:pic>
        <p:nvPicPr>
          <p:cNvPr id="1104" name="Shape 1104"/>
          <p:cNvPicPr preferRelativeResize="0"/>
          <p:nvPr/>
        </p:nvPicPr>
        <p:blipFill>
          <a:blip r:embed="rId12">
            <a:alphaModFix/>
          </a:blip>
          <a:stretch>
            <a:fillRect/>
          </a:stretch>
        </p:blipFill>
        <p:spPr>
          <a:xfrm>
            <a:off x="6542530" y="2393100"/>
            <a:ext cx="976466" cy="358916"/>
          </a:xfrm>
          <a:prstGeom prst="rect">
            <a:avLst/>
          </a:prstGeom>
          <a:noFill/>
          <a:ln>
            <a:noFill/>
          </a:ln>
        </p:spPr>
      </p:pic>
      <p:pic>
        <p:nvPicPr>
          <p:cNvPr id="1105" name="Shape 1105"/>
          <p:cNvPicPr preferRelativeResize="0"/>
          <p:nvPr/>
        </p:nvPicPr>
        <p:blipFill>
          <a:blip r:embed="rId13">
            <a:alphaModFix/>
          </a:blip>
          <a:stretch>
            <a:fillRect/>
          </a:stretch>
        </p:blipFill>
        <p:spPr>
          <a:xfrm>
            <a:off x="5444251" y="2392852"/>
            <a:ext cx="976465" cy="390586"/>
          </a:xfrm>
          <a:prstGeom prst="rect">
            <a:avLst/>
          </a:prstGeom>
          <a:noFill/>
          <a:ln>
            <a:noFill/>
          </a:ln>
        </p:spPr>
      </p:pic>
      <p:pic>
        <p:nvPicPr>
          <p:cNvPr id="1106" name="Shape 1106"/>
          <p:cNvPicPr preferRelativeResize="0"/>
          <p:nvPr/>
        </p:nvPicPr>
        <p:blipFill>
          <a:blip r:embed="rId14">
            <a:alphaModFix/>
          </a:blip>
          <a:stretch>
            <a:fillRect/>
          </a:stretch>
        </p:blipFill>
        <p:spPr>
          <a:xfrm>
            <a:off x="7533131" y="2161364"/>
            <a:ext cx="976466" cy="406864"/>
          </a:xfrm>
          <a:prstGeom prst="rect">
            <a:avLst/>
          </a:prstGeom>
          <a:noFill/>
          <a:ln>
            <a:noFill/>
          </a:ln>
        </p:spPr>
      </p:pic>
      <p:pic>
        <p:nvPicPr>
          <p:cNvPr id="1107" name="Shape 1107"/>
          <p:cNvPicPr preferRelativeResize="0"/>
          <p:nvPr/>
        </p:nvPicPr>
        <p:blipFill>
          <a:blip r:embed="rId15">
            <a:alphaModFix/>
          </a:blip>
          <a:stretch>
            <a:fillRect/>
          </a:stretch>
        </p:blipFill>
        <p:spPr>
          <a:xfrm>
            <a:off x="5776619" y="1948737"/>
            <a:ext cx="1818859" cy="311555"/>
          </a:xfrm>
          <a:prstGeom prst="rect">
            <a:avLst/>
          </a:prstGeom>
          <a:noFill/>
          <a:ln>
            <a:noFill/>
          </a:ln>
        </p:spPr>
      </p:pic>
      <p:pic>
        <p:nvPicPr>
          <p:cNvPr id="1108" name="Shape 1108"/>
          <p:cNvPicPr preferRelativeResize="0"/>
          <p:nvPr/>
        </p:nvPicPr>
        <p:blipFill>
          <a:blip r:embed="rId3">
            <a:alphaModFix/>
          </a:blip>
          <a:stretch>
            <a:fillRect/>
          </a:stretch>
        </p:blipFill>
        <p:spPr>
          <a:xfrm>
            <a:off x="3969030" y="4944619"/>
            <a:ext cx="613260" cy="947786"/>
          </a:xfrm>
          <a:prstGeom prst="rect">
            <a:avLst/>
          </a:prstGeom>
          <a:noFill/>
          <a:ln>
            <a:noFill/>
          </a:ln>
        </p:spPr>
      </p:pic>
      <p:sp>
        <p:nvSpPr>
          <p:cNvPr id="1109" name="Shape 1109"/>
          <p:cNvSpPr txBox="1"/>
          <p:nvPr/>
        </p:nvSpPr>
        <p:spPr>
          <a:xfrm>
            <a:off x="3731317" y="5834373"/>
            <a:ext cx="1088699" cy="262800"/>
          </a:xfrm>
          <a:prstGeom prst="rect">
            <a:avLst/>
          </a:prstGeom>
          <a:noFill/>
          <a:ln>
            <a:noFill/>
          </a:ln>
        </p:spPr>
        <p:txBody>
          <a:bodyPr lIns="91425" tIns="91425" rIns="91425" bIns="91425" anchor="t" anchorCtr="0">
            <a:noAutofit/>
          </a:bodyPr>
          <a:lstStyle/>
          <a:p>
            <a:pPr lvl="0" algn="ctr" rtl="0">
              <a:spcBef>
                <a:spcPts val="0"/>
              </a:spcBef>
              <a:buNone/>
            </a:pPr>
            <a:r>
              <a:rPr lang="en"/>
              <a:t>Operations</a:t>
            </a:r>
          </a:p>
        </p:txBody>
      </p:sp>
      <p:sp>
        <p:nvSpPr>
          <p:cNvPr id="1110" name="Shape 1110"/>
          <p:cNvSpPr/>
          <p:nvPr/>
        </p:nvSpPr>
        <p:spPr>
          <a:xfrm>
            <a:off x="4961800" y="3996975"/>
            <a:ext cx="3132300" cy="947699"/>
          </a:xfrm>
          <a:prstGeom prst="wedgeRoundRectCallout">
            <a:avLst>
              <a:gd name="adj1" fmla="val -65046"/>
              <a:gd name="adj2" fmla="val 50692"/>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a:t>… and how do I define operations management for this new application during development?</a:t>
            </a:r>
          </a:p>
        </p:txBody>
      </p:sp>
      <p:sp>
        <p:nvSpPr>
          <p:cNvPr id="1111" name="Shape 1111"/>
          <p:cNvSpPr/>
          <p:nvPr/>
        </p:nvSpPr>
        <p:spPr>
          <a:xfrm>
            <a:off x="4338225" y="2909900"/>
            <a:ext cx="4049700" cy="262800"/>
          </a:xfrm>
          <a:prstGeom prst="roundRect">
            <a:avLst>
              <a:gd name="adj" fmla="val 16667"/>
            </a:avLst>
          </a:prstGeom>
          <a:noFill/>
          <a:ln w="19050" cap="flat" cmpd="sng">
            <a:solidFill>
              <a:srgbClr val="434343"/>
            </a:solidFill>
            <a:prstDash val="dash"/>
            <a:round/>
            <a:headEnd type="none" w="med" len="med"/>
            <a:tailEnd type="none" w="med" len="med"/>
          </a:ln>
        </p:spPr>
        <p:txBody>
          <a:bodyPr lIns="91425" tIns="91425" rIns="91425" bIns="91425" anchor="ctr" anchorCtr="0">
            <a:noAutofit/>
          </a:bodyPr>
          <a:lstStyle/>
          <a:p>
            <a:pPr algn="ctr" rtl="0">
              <a:spcBef>
                <a:spcPts val="0"/>
              </a:spcBef>
              <a:buNone/>
            </a:pPr>
            <a:r>
              <a:rPr lang="en" sz="1200"/>
              <a:t>Insert your </a:t>
            </a:r>
            <a:r>
              <a:rPr lang="en" sz="1200">
                <a:solidFill>
                  <a:schemeClr val="dk1"/>
                </a:solidFill>
              </a:rPr>
              <a:t>service or</a:t>
            </a:r>
            <a:r>
              <a:rPr lang="en" sz="1200"/>
              <a:t> VM based application or here</a:t>
            </a:r>
          </a:p>
        </p:txBody>
      </p:sp>
      <p:cxnSp>
        <p:nvCxnSpPr>
          <p:cNvPr id="1112" name="Shape 1112"/>
          <p:cNvCxnSpPr>
            <a:endCxn id="1091" idx="0"/>
          </p:cNvCxnSpPr>
          <p:nvPr/>
        </p:nvCxnSpPr>
        <p:spPr>
          <a:xfrm flipH="1">
            <a:off x="1585674" y="3449546"/>
            <a:ext cx="1592400" cy="696900"/>
          </a:xfrm>
          <a:prstGeom prst="curvedConnector2">
            <a:avLst/>
          </a:prstGeom>
          <a:noFill/>
          <a:ln w="28575" cap="flat" cmpd="sng">
            <a:solidFill>
              <a:srgbClr val="434343"/>
            </a:solidFill>
            <a:prstDash val="solid"/>
            <a:round/>
            <a:headEnd type="none" w="lg" len="lg"/>
            <a:tailEnd type="triangl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1"/>
                                        </p:tgtEl>
                                        <p:attrNameLst>
                                          <p:attrName>style.visibility</p:attrName>
                                        </p:attrNameLst>
                                      </p:cBhvr>
                                      <p:to>
                                        <p:strVal val="visible"/>
                                      </p:to>
                                    </p:set>
                                    <p:animEffect transition="in" filter="fade">
                                      <p:cBhvr>
                                        <p:cTn id="7" dur="1000"/>
                                        <p:tgtEl>
                                          <p:spTgt spid="1091"/>
                                        </p:tgtEl>
                                      </p:cBhvr>
                                    </p:animEffect>
                                  </p:childTnLst>
                                </p:cTn>
                              </p:par>
                              <p:par>
                                <p:cTn id="8" presetID="10" presetClass="entr" presetSubtype="0" fill="hold" nodeType="withEffect">
                                  <p:stCondLst>
                                    <p:cond delay="0"/>
                                  </p:stCondLst>
                                  <p:childTnLst>
                                    <p:set>
                                      <p:cBhvr>
                                        <p:cTn id="9" dur="1" fill="hold">
                                          <p:stCondLst>
                                            <p:cond delay="0"/>
                                          </p:stCondLst>
                                        </p:cTn>
                                        <p:tgtEl>
                                          <p:spTgt spid="1092"/>
                                        </p:tgtEl>
                                        <p:attrNameLst>
                                          <p:attrName>style.visibility</p:attrName>
                                        </p:attrNameLst>
                                      </p:cBhvr>
                                      <p:to>
                                        <p:strVal val="visible"/>
                                      </p:to>
                                    </p:set>
                                    <p:animEffect transition="in" filter="fade">
                                      <p:cBhvr>
                                        <p:cTn id="10" dur="1000"/>
                                        <p:tgtEl>
                                          <p:spTgt spid="1092"/>
                                        </p:tgtEl>
                                      </p:cBhvr>
                                    </p:animEffect>
                                  </p:childTnLst>
                                </p:cTn>
                              </p:par>
                              <p:par>
                                <p:cTn id="11" presetID="10" presetClass="entr" presetSubtype="0" fill="hold" nodeType="withEffect">
                                  <p:stCondLst>
                                    <p:cond delay="0"/>
                                  </p:stCondLst>
                                  <p:childTnLst>
                                    <p:set>
                                      <p:cBhvr>
                                        <p:cTn id="12" dur="1" fill="hold">
                                          <p:stCondLst>
                                            <p:cond delay="0"/>
                                          </p:stCondLst>
                                        </p:cTn>
                                        <p:tgtEl>
                                          <p:spTgt spid="1093"/>
                                        </p:tgtEl>
                                        <p:attrNameLst>
                                          <p:attrName>style.visibility</p:attrName>
                                        </p:attrNameLst>
                                      </p:cBhvr>
                                      <p:to>
                                        <p:strVal val="visible"/>
                                      </p:to>
                                    </p:set>
                                    <p:animEffect transition="in" filter="fade">
                                      <p:cBhvr>
                                        <p:cTn id="13" dur="1000"/>
                                        <p:tgtEl>
                                          <p:spTgt spid="1093"/>
                                        </p:tgtEl>
                                      </p:cBhvr>
                                    </p:animEffect>
                                  </p:childTnLst>
                                </p:cTn>
                              </p:par>
                              <p:par>
                                <p:cTn id="14" presetID="10" presetClass="entr" presetSubtype="0" fill="hold" nodeType="withEffect">
                                  <p:stCondLst>
                                    <p:cond delay="0"/>
                                  </p:stCondLst>
                                  <p:childTnLst>
                                    <p:set>
                                      <p:cBhvr>
                                        <p:cTn id="15" dur="1" fill="hold">
                                          <p:stCondLst>
                                            <p:cond delay="0"/>
                                          </p:stCondLst>
                                        </p:cTn>
                                        <p:tgtEl>
                                          <p:spTgt spid="1095"/>
                                        </p:tgtEl>
                                        <p:attrNameLst>
                                          <p:attrName>style.visibility</p:attrName>
                                        </p:attrNameLst>
                                      </p:cBhvr>
                                      <p:to>
                                        <p:strVal val="visible"/>
                                      </p:to>
                                    </p:set>
                                    <p:animEffect transition="in" filter="fade">
                                      <p:cBhvr>
                                        <p:cTn id="16" dur="1000"/>
                                        <p:tgtEl>
                                          <p:spTgt spid="1095"/>
                                        </p:tgtEl>
                                      </p:cBhvr>
                                    </p:animEffect>
                                  </p:childTnLst>
                                </p:cTn>
                              </p:par>
                              <p:par>
                                <p:cTn id="17" presetID="10" presetClass="entr" presetSubtype="0" fill="hold" nodeType="withEffect">
                                  <p:stCondLst>
                                    <p:cond delay="0"/>
                                  </p:stCondLst>
                                  <p:childTnLst>
                                    <p:set>
                                      <p:cBhvr>
                                        <p:cTn id="18" dur="1" fill="hold">
                                          <p:stCondLst>
                                            <p:cond delay="0"/>
                                          </p:stCondLst>
                                        </p:cTn>
                                        <p:tgtEl>
                                          <p:spTgt spid="1096"/>
                                        </p:tgtEl>
                                        <p:attrNameLst>
                                          <p:attrName>style.visibility</p:attrName>
                                        </p:attrNameLst>
                                      </p:cBhvr>
                                      <p:to>
                                        <p:strVal val="visible"/>
                                      </p:to>
                                    </p:set>
                                    <p:animEffect transition="in" filter="fade">
                                      <p:cBhvr>
                                        <p:cTn id="19" dur="1000"/>
                                        <p:tgtEl>
                                          <p:spTgt spid="1096"/>
                                        </p:tgtEl>
                                      </p:cBhvr>
                                    </p:animEffect>
                                  </p:childTnLst>
                                </p:cTn>
                              </p:par>
                              <p:par>
                                <p:cTn id="20" presetID="10" presetClass="entr" presetSubtype="0" fill="hold" nodeType="withEffect">
                                  <p:stCondLst>
                                    <p:cond delay="0"/>
                                  </p:stCondLst>
                                  <p:childTnLst>
                                    <p:set>
                                      <p:cBhvr>
                                        <p:cTn id="21" dur="1" fill="hold">
                                          <p:stCondLst>
                                            <p:cond delay="0"/>
                                          </p:stCondLst>
                                        </p:cTn>
                                        <p:tgtEl>
                                          <p:spTgt spid="1097"/>
                                        </p:tgtEl>
                                        <p:attrNameLst>
                                          <p:attrName>style.visibility</p:attrName>
                                        </p:attrNameLst>
                                      </p:cBhvr>
                                      <p:to>
                                        <p:strVal val="visible"/>
                                      </p:to>
                                    </p:set>
                                    <p:animEffect transition="in" filter="fade">
                                      <p:cBhvr>
                                        <p:cTn id="22" dur="1000"/>
                                        <p:tgtEl>
                                          <p:spTgt spid="1097"/>
                                        </p:tgtEl>
                                      </p:cBhvr>
                                    </p:animEffect>
                                  </p:childTnLst>
                                </p:cTn>
                              </p:par>
                              <p:par>
                                <p:cTn id="23" presetID="10" presetClass="entr" presetSubtype="0" fill="hold" nodeType="withEffect">
                                  <p:stCondLst>
                                    <p:cond delay="0"/>
                                  </p:stCondLst>
                                  <p:childTnLst>
                                    <p:set>
                                      <p:cBhvr>
                                        <p:cTn id="24" dur="1" fill="hold">
                                          <p:stCondLst>
                                            <p:cond delay="0"/>
                                          </p:stCondLst>
                                        </p:cTn>
                                        <p:tgtEl>
                                          <p:spTgt spid="1098"/>
                                        </p:tgtEl>
                                        <p:attrNameLst>
                                          <p:attrName>style.visibility</p:attrName>
                                        </p:attrNameLst>
                                      </p:cBhvr>
                                      <p:to>
                                        <p:strVal val="visible"/>
                                      </p:to>
                                    </p:set>
                                    <p:animEffect transition="in" filter="fade">
                                      <p:cBhvr>
                                        <p:cTn id="25" dur="1000"/>
                                        <p:tgtEl>
                                          <p:spTgt spid="1098"/>
                                        </p:tgtEl>
                                      </p:cBhvr>
                                    </p:animEffect>
                                  </p:childTnLst>
                                </p:cTn>
                              </p:par>
                              <p:par>
                                <p:cTn id="26" presetID="10" presetClass="entr" presetSubtype="0" fill="hold" nodeType="withEffect">
                                  <p:stCondLst>
                                    <p:cond delay="0"/>
                                  </p:stCondLst>
                                  <p:childTnLst>
                                    <p:set>
                                      <p:cBhvr>
                                        <p:cTn id="27" dur="1" fill="hold">
                                          <p:stCondLst>
                                            <p:cond delay="0"/>
                                          </p:stCondLst>
                                        </p:cTn>
                                        <p:tgtEl>
                                          <p:spTgt spid="1100"/>
                                        </p:tgtEl>
                                        <p:attrNameLst>
                                          <p:attrName>style.visibility</p:attrName>
                                        </p:attrNameLst>
                                      </p:cBhvr>
                                      <p:to>
                                        <p:strVal val="visible"/>
                                      </p:to>
                                    </p:set>
                                    <p:animEffect transition="in" filter="fade">
                                      <p:cBhvr>
                                        <p:cTn id="28" dur="1000"/>
                                        <p:tgtEl>
                                          <p:spTgt spid="1100"/>
                                        </p:tgtEl>
                                      </p:cBhvr>
                                    </p:animEffect>
                                  </p:childTnLst>
                                </p:cTn>
                              </p:par>
                              <p:par>
                                <p:cTn id="29" presetID="10" presetClass="entr" presetSubtype="0" fill="hold" nodeType="withEffect">
                                  <p:stCondLst>
                                    <p:cond delay="0"/>
                                  </p:stCondLst>
                                  <p:childTnLst>
                                    <p:set>
                                      <p:cBhvr>
                                        <p:cTn id="30" dur="1" fill="hold">
                                          <p:stCondLst>
                                            <p:cond delay="0"/>
                                          </p:stCondLst>
                                        </p:cTn>
                                        <p:tgtEl>
                                          <p:spTgt spid="1101"/>
                                        </p:tgtEl>
                                        <p:attrNameLst>
                                          <p:attrName>style.visibility</p:attrName>
                                        </p:attrNameLst>
                                      </p:cBhvr>
                                      <p:to>
                                        <p:strVal val="visible"/>
                                      </p:to>
                                    </p:set>
                                    <p:animEffect transition="in" filter="fade">
                                      <p:cBhvr>
                                        <p:cTn id="31" dur="1000"/>
                                        <p:tgtEl>
                                          <p:spTgt spid="1101"/>
                                        </p:tgtEl>
                                      </p:cBhvr>
                                    </p:animEffect>
                                  </p:childTnLst>
                                </p:cTn>
                              </p:par>
                              <p:par>
                                <p:cTn id="32" presetID="10" presetClass="entr" presetSubtype="0" fill="hold" nodeType="withEffect">
                                  <p:stCondLst>
                                    <p:cond delay="0"/>
                                  </p:stCondLst>
                                  <p:childTnLst>
                                    <p:set>
                                      <p:cBhvr>
                                        <p:cTn id="33" dur="1" fill="hold">
                                          <p:stCondLst>
                                            <p:cond delay="0"/>
                                          </p:stCondLst>
                                        </p:cTn>
                                        <p:tgtEl>
                                          <p:spTgt spid="1112"/>
                                        </p:tgtEl>
                                        <p:attrNameLst>
                                          <p:attrName>style.visibility</p:attrName>
                                        </p:attrNameLst>
                                      </p:cBhvr>
                                      <p:to>
                                        <p:strVal val="visible"/>
                                      </p:to>
                                    </p:set>
                                    <p:animEffect transition="in" filter="fade">
                                      <p:cBhvr>
                                        <p:cTn id="34" dur="1000"/>
                                        <p:tgtEl>
                                          <p:spTgt spid="1112"/>
                                        </p:tgtEl>
                                      </p:cBhvr>
                                    </p:animEffect>
                                  </p:childTnLst>
                                </p:cTn>
                              </p:par>
                              <p:par>
                                <p:cTn id="35" presetID="10" presetClass="entr" presetSubtype="0" fill="hold" nodeType="withEffect">
                                  <p:stCondLst>
                                    <p:cond delay="0"/>
                                  </p:stCondLst>
                                  <p:childTnLst>
                                    <p:set>
                                      <p:cBhvr>
                                        <p:cTn id="36" dur="1" fill="hold">
                                          <p:stCondLst>
                                            <p:cond delay="0"/>
                                          </p:stCondLst>
                                        </p:cTn>
                                        <p:tgtEl>
                                          <p:spTgt spid="1099"/>
                                        </p:tgtEl>
                                        <p:attrNameLst>
                                          <p:attrName>style.visibility</p:attrName>
                                        </p:attrNameLst>
                                      </p:cBhvr>
                                      <p:to>
                                        <p:strVal val="visible"/>
                                      </p:to>
                                    </p:set>
                                    <p:animEffect transition="in" filter="fade">
                                      <p:cBhvr>
                                        <p:cTn id="37" dur="1000"/>
                                        <p:tgtEl>
                                          <p:spTgt spid="109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94"/>
                                        </p:tgtEl>
                                        <p:attrNameLst>
                                          <p:attrName>style.visibility</p:attrName>
                                        </p:attrNameLst>
                                      </p:cBhvr>
                                      <p:to>
                                        <p:strVal val="visible"/>
                                      </p:to>
                                    </p:set>
                                    <p:animEffect transition="in" filter="fade">
                                      <p:cBhvr>
                                        <p:cTn id="42" dur="1000"/>
                                        <p:tgtEl>
                                          <p:spTgt spid="1094"/>
                                        </p:tgtEl>
                                      </p:cBhvr>
                                    </p:animEffect>
                                  </p:childTnLst>
                                </p:cTn>
                              </p:par>
                              <p:par>
                                <p:cTn id="43" presetID="10" presetClass="entr" presetSubtype="0" fill="hold" nodeType="withEffect">
                                  <p:stCondLst>
                                    <p:cond delay="0"/>
                                  </p:stCondLst>
                                  <p:childTnLst>
                                    <p:set>
                                      <p:cBhvr>
                                        <p:cTn id="44" dur="1" fill="hold">
                                          <p:stCondLst>
                                            <p:cond delay="0"/>
                                          </p:stCondLst>
                                        </p:cTn>
                                        <p:tgtEl>
                                          <p:spTgt spid="1102"/>
                                        </p:tgtEl>
                                        <p:attrNameLst>
                                          <p:attrName>style.visibility</p:attrName>
                                        </p:attrNameLst>
                                      </p:cBhvr>
                                      <p:to>
                                        <p:strVal val="visible"/>
                                      </p:to>
                                    </p:set>
                                    <p:animEffect transition="in" filter="fade">
                                      <p:cBhvr>
                                        <p:cTn id="45" dur="1000"/>
                                        <p:tgtEl>
                                          <p:spTgt spid="1102"/>
                                        </p:tgtEl>
                                      </p:cBhvr>
                                    </p:animEffect>
                                  </p:childTnLst>
                                </p:cTn>
                              </p:par>
                              <p:par>
                                <p:cTn id="46" presetID="10" presetClass="entr" presetSubtype="0" fill="hold" nodeType="withEffect">
                                  <p:stCondLst>
                                    <p:cond delay="0"/>
                                  </p:stCondLst>
                                  <p:childTnLst>
                                    <p:set>
                                      <p:cBhvr>
                                        <p:cTn id="47" dur="1" fill="hold">
                                          <p:stCondLst>
                                            <p:cond delay="0"/>
                                          </p:stCondLst>
                                        </p:cTn>
                                        <p:tgtEl>
                                          <p:spTgt spid="1103"/>
                                        </p:tgtEl>
                                        <p:attrNameLst>
                                          <p:attrName>style.visibility</p:attrName>
                                        </p:attrNameLst>
                                      </p:cBhvr>
                                      <p:to>
                                        <p:strVal val="visible"/>
                                      </p:to>
                                    </p:set>
                                    <p:animEffect transition="in" filter="fade">
                                      <p:cBhvr>
                                        <p:cTn id="48" dur="1000"/>
                                        <p:tgtEl>
                                          <p:spTgt spid="1103"/>
                                        </p:tgtEl>
                                      </p:cBhvr>
                                    </p:animEffect>
                                  </p:childTnLst>
                                </p:cTn>
                              </p:par>
                              <p:par>
                                <p:cTn id="49" presetID="10" presetClass="entr" presetSubtype="0" fill="hold" nodeType="withEffect">
                                  <p:stCondLst>
                                    <p:cond delay="0"/>
                                  </p:stCondLst>
                                  <p:childTnLst>
                                    <p:set>
                                      <p:cBhvr>
                                        <p:cTn id="50" dur="1" fill="hold">
                                          <p:stCondLst>
                                            <p:cond delay="0"/>
                                          </p:stCondLst>
                                        </p:cTn>
                                        <p:tgtEl>
                                          <p:spTgt spid="1104"/>
                                        </p:tgtEl>
                                        <p:attrNameLst>
                                          <p:attrName>style.visibility</p:attrName>
                                        </p:attrNameLst>
                                      </p:cBhvr>
                                      <p:to>
                                        <p:strVal val="visible"/>
                                      </p:to>
                                    </p:set>
                                    <p:animEffect transition="in" filter="fade">
                                      <p:cBhvr>
                                        <p:cTn id="51" dur="1000"/>
                                        <p:tgtEl>
                                          <p:spTgt spid="1104"/>
                                        </p:tgtEl>
                                      </p:cBhvr>
                                    </p:animEffect>
                                  </p:childTnLst>
                                </p:cTn>
                              </p:par>
                              <p:par>
                                <p:cTn id="52" presetID="10" presetClass="entr" presetSubtype="0" fill="hold" nodeType="withEffect">
                                  <p:stCondLst>
                                    <p:cond delay="0"/>
                                  </p:stCondLst>
                                  <p:childTnLst>
                                    <p:set>
                                      <p:cBhvr>
                                        <p:cTn id="53" dur="1" fill="hold">
                                          <p:stCondLst>
                                            <p:cond delay="0"/>
                                          </p:stCondLst>
                                        </p:cTn>
                                        <p:tgtEl>
                                          <p:spTgt spid="1105"/>
                                        </p:tgtEl>
                                        <p:attrNameLst>
                                          <p:attrName>style.visibility</p:attrName>
                                        </p:attrNameLst>
                                      </p:cBhvr>
                                      <p:to>
                                        <p:strVal val="visible"/>
                                      </p:to>
                                    </p:set>
                                    <p:animEffect transition="in" filter="fade">
                                      <p:cBhvr>
                                        <p:cTn id="54" dur="1000"/>
                                        <p:tgtEl>
                                          <p:spTgt spid="1105"/>
                                        </p:tgtEl>
                                      </p:cBhvr>
                                    </p:animEffect>
                                  </p:childTnLst>
                                </p:cTn>
                              </p:par>
                              <p:par>
                                <p:cTn id="55" presetID="10" presetClass="entr" presetSubtype="0" fill="hold" nodeType="withEffect">
                                  <p:stCondLst>
                                    <p:cond delay="0"/>
                                  </p:stCondLst>
                                  <p:childTnLst>
                                    <p:set>
                                      <p:cBhvr>
                                        <p:cTn id="56" dur="1" fill="hold">
                                          <p:stCondLst>
                                            <p:cond delay="0"/>
                                          </p:stCondLst>
                                        </p:cTn>
                                        <p:tgtEl>
                                          <p:spTgt spid="1106"/>
                                        </p:tgtEl>
                                        <p:attrNameLst>
                                          <p:attrName>style.visibility</p:attrName>
                                        </p:attrNameLst>
                                      </p:cBhvr>
                                      <p:to>
                                        <p:strVal val="visible"/>
                                      </p:to>
                                    </p:set>
                                    <p:animEffect transition="in" filter="fade">
                                      <p:cBhvr>
                                        <p:cTn id="57" dur="1000"/>
                                        <p:tgtEl>
                                          <p:spTgt spid="1106"/>
                                        </p:tgtEl>
                                      </p:cBhvr>
                                    </p:animEffect>
                                  </p:childTnLst>
                                </p:cTn>
                              </p:par>
                              <p:par>
                                <p:cTn id="58" presetID="10" presetClass="entr" presetSubtype="0" fill="hold" nodeType="withEffect">
                                  <p:stCondLst>
                                    <p:cond delay="0"/>
                                  </p:stCondLst>
                                  <p:childTnLst>
                                    <p:set>
                                      <p:cBhvr>
                                        <p:cTn id="59" dur="1" fill="hold">
                                          <p:stCondLst>
                                            <p:cond delay="0"/>
                                          </p:stCondLst>
                                        </p:cTn>
                                        <p:tgtEl>
                                          <p:spTgt spid="1107"/>
                                        </p:tgtEl>
                                        <p:attrNameLst>
                                          <p:attrName>style.visibility</p:attrName>
                                        </p:attrNameLst>
                                      </p:cBhvr>
                                      <p:to>
                                        <p:strVal val="visible"/>
                                      </p:to>
                                    </p:set>
                                    <p:animEffect transition="in" filter="fade">
                                      <p:cBhvr>
                                        <p:cTn id="60" dur="1000"/>
                                        <p:tgtEl>
                                          <p:spTgt spid="1107"/>
                                        </p:tgtEl>
                                      </p:cBhvr>
                                    </p:animEffect>
                                  </p:childTnLst>
                                </p:cTn>
                              </p:par>
                              <p:par>
                                <p:cTn id="61" presetID="10" presetClass="entr" presetSubtype="0" fill="hold" nodeType="withEffect">
                                  <p:stCondLst>
                                    <p:cond delay="0"/>
                                  </p:stCondLst>
                                  <p:childTnLst>
                                    <p:set>
                                      <p:cBhvr>
                                        <p:cTn id="62" dur="1" fill="hold">
                                          <p:stCondLst>
                                            <p:cond delay="0"/>
                                          </p:stCondLst>
                                        </p:cTn>
                                        <p:tgtEl>
                                          <p:spTgt spid="1111"/>
                                        </p:tgtEl>
                                        <p:attrNameLst>
                                          <p:attrName>style.visibility</p:attrName>
                                        </p:attrNameLst>
                                      </p:cBhvr>
                                      <p:to>
                                        <p:strVal val="visible"/>
                                      </p:to>
                                    </p:set>
                                    <p:animEffect transition="in" filter="fade">
                                      <p:cBhvr>
                                        <p:cTn id="63" dur="1000"/>
                                        <p:tgtEl>
                                          <p:spTgt spid="111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108"/>
                                        </p:tgtEl>
                                        <p:attrNameLst>
                                          <p:attrName>style.visibility</p:attrName>
                                        </p:attrNameLst>
                                      </p:cBhvr>
                                      <p:to>
                                        <p:strVal val="visible"/>
                                      </p:to>
                                    </p:set>
                                    <p:animEffect transition="in" filter="fade">
                                      <p:cBhvr>
                                        <p:cTn id="68" dur="1000"/>
                                        <p:tgtEl>
                                          <p:spTgt spid="1108"/>
                                        </p:tgtEl>
                                      </p:cBhvr>
                                    </p:animEffect>
                                  </p:childTnLst>
                                </p:cTn>
                              </p:par>
                              <p:par>
                                <p:cTn id="69" presetID="10" presetClass="entr" presetSubtype="0" fill="hold" nodeType="withEffect">
                                  <p:stCondLst>
                                    <p:cond delay="0"/>
                                  </p:stCondLst>
                                  <p:childTnLst>
                                    <p:set>
                                      <p:cBhvr>
                                        <p:cTn id="70" dur="1" fill="hold">
                                          <p:stCondLst>
                                            <p:cond delay="0"/>
                                          </p:stCondLst>
                                        </p:cTn>
                                        <p:tgtEl>
                                          <p:spTgt spid="1109"/>
                                        </p:tgtEl>
                                        <p:attrNameLst>
                                          <p:attrName>style.visibility</p:attrName>
                                        </p:attrNameLst>
                                      </p:cBhvr>
                                      <p:to>
                                        <p:strVal val="visible"/>
                                      </p:to>
                                    </p:set>
                                    <p:animEffect transition="in" filter="fade">
                                      <p:cBhvr>
                                        <p:cTn id="71" dur="1000"/>
                                        <p:tgtEl>
                                          <p:spTgt spid="1109"/>
                                        </p:tgtEl>
                                      </p:cBhvr>
                                    </p:animEffect>
                                  </p:childTnLst>
                                </p:cTn>
                              </p:par>
                              <p:par>
                                <p:cTn id="72" presetID="10" presetClass="entr" presetSubtype="0" fill="hold" nodeType="withEffect">
                                  <p:stCondLst>
                                    <p:cond delay="0"/>
                                  </p:stCondLst>
                                  <p:childTnLst>
                                    <p:set>
                                      <p:cBhvr>
                                        <p:cTn id="73" dur="1" fill="hold">
                                          <p:stCondLst>
                                            <p:cond delay="0"/>
                                          </p:stCondLst>
                                        </p:cTn>
                                        <p:tgtEl>
                                          <p:spTgt spid="1110"/>
                                        </p:tgtEl>
                                        <p:attrNameLst>
                                          <p:attrName>style.visibility</p:attrName>
                                        </p:attrNameLst>
                                      </p:cBhvr>
                                      <p:to>
                                        <p:strVal val="visible"/>
                                      </p:to>
                                    </p:set>
                                    <p:animEffect transition="in" filter="fade">
                                      <p:cBhvr>
                                        <p:cTn id="74" dur="1000"/>
                                        <p:tgtEl>
                                          <p:spTgt spid="1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16"/>
        <p:cNvGrpSpPr/>
        <p:nvPr/>
      </p:nvGrpSpPr>
      <p:grpSpPr>
        <a:xfrm>
          <a:off x="0" y="0"/>
          <a:ext cx="0" cy="0"/>
          <a:chOff x="0" y="0"/>
          <a:chExt cx="0" cy="0"/>
        </a:xfrm>
      </p:grpSpPr>
      <p:cxnSp>
        <p:nvCxnSpPr>
          <p:cNvPr id="1117" name="Shape 1117"/>
          <p:cNvCxnSpPr>
            <a:stCxn id="1118" idx="3"/>
            <a:endCxn id="1119" idx="1"/>
          </p:cNvCxnSpPr>
          <p:nvPr/>
        </p:nvCxnSpPr>
        <p:spPr>
          <a:xfrm rot="10800000" flipH="1">
            <a:off x="3924799" y="5204150"/>
            <a:ext cx="2025000" cy="828300"/>
          </a:xfrm>
          <a:prstGeom prst="curvedConnector3">
            <a:avLst>
              <a:gd name="adj1" fmla="val 49996"/>
            </a:avLst>
          </a:prstGeom>
          <a:noFill/>
          <a:ln w="19050" cap="flat" cmpd="sng">
            <a:solidFill>
              <a:srgbClr val="434343"/>
            </a:solidFill>
            <a:prstDash val="solid"/>
            <a:round/>
            <a:headEnd type="none" w="lg" len="lg"/>
            <a:tailEnd type="triangle" w="lg" len="lg"/>
          </a:ln>
        </p:spPr>
      </p:cxnSp>
      <p:cxnSp>
        <p:nvCxnSpPr>
          <p:cNvPr id="1120" name="Shape 1120"/>
          <p:cNvCxnSpPr>
            <a:stCxn id="1121" idx="3"/>
            <a:endCxn id="1119" idx="1"/>
          </p:cNvCxnSpPr>
          <p:nvPr/>
        </p:nvCxnSpPr>
        <p:spPr>
          <a:xfrm rot="10800000" flipH="1">
            <a:off x="3924825" y="5204150"/>
            <a:ext cx="2024700" cy="294900"/>
          </a:xfrm>
          <a:prstGeom prst="curvedConnector3">
            <a:avLst>
              <a:gd name="adj1" fmla="val 50003"/>
            </a:avLst>
          </a:prstGeom>
          <a:noFill/>
          <a:ln w="19050" cap="flat" cmpd="sng">
            <a:solidFill>
              <a:srgbClr val="434343"/>
            </a:solidFill>
            <a:prstDash val="solid"/>
            <a:round/>
            <a:headEnd type="none" w="lg" len="lg"/>
            <a:tailEnd type="triangle" w="lg" len="lg"/>
          </a:ln>
        </p:spPr>
      </p:cxnSp>
      <p:cxnSp>
        <p:nvCxnSpPr>
          <p:cNvPr id="1122" name="Shape 1122"/>
          <p:cNvCxnSpPr>
            <a:stCxn id="1123" idx="3"/>
            <a:endCxn id="1119" idx="1"/>
          </p:cNvCxnSpPr>
          <p:nvPr/>
        </p:nvCxnSpPr>
        <p:spPr>
          <a:xfrm>
            <a:off x="3924746" y="4995249"/>
            <a:ext cx="2025000" cy="208800"/>
          </a:xfrm>
          <a:prstGeom prst="curvedConnector3">
            <a:avLst>
              <a:gd name="adj1" fmla="val 49998"/>
            </a:avLst>
          </a:prstGeom>
          <a:noFill/>
          <a:ln w="19050" cap="flat" cmpd="sng">
            <a:solidFill>
              <a:srgbClr val="434343"/>
            </a:solidFill>
            <a:prstDash val="solid"/>
            <a:round/>
            <a:headEnd type="none" w="lg" len="lg"/>
            <a:tailEnd type="triangle" w="lg" len="lg"/>
          </a:ln>
        </p:spPr>
      </p:cxnSp>
      <p:sp>
        <p:nvSpPr>
          <p:cNvPr id="1124" name="Shape 1124"/>
          <p:cNvSpPr/>
          <p:nvPr/>
        </p:nvSpPr>
        <p:spPr>
          <a:xfrm>
            <a:off x="471200" y="2684425"/>
            <a:ext cx="5179800" cy="2008800"/>
          </a:xfrm>
          <a:prstGeom prst="roundRect">
            <a:avLst>
              <a:gd name="adj" fmla="val 16667"/>
            </a:avLst>
          </a:prstGeom>
          <a:noFill/>
          <a:ln w="19050" cap="flat" cmpd="sng">
            <a:solidFill>
              <a:srgbClr val="434343"/>
            </a:solidFill>
            <a:prstDash val="dash"/>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25" name="Shape 1125"/>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UNRESTRICTED DEVELOPMENT</a:t>
            </a:r>
          </a:p>
          <a:p>
            <a:pPr marL="0" marR="0" lvl="0" indent="0" algn="l" rtl="0">
              <a:lnSpc>
                <a:spcPct val="100000"/>
              </a:lnSpc>
              <a:spcBef>
                <a:spcPts val="0"/>
              </a:spcBef>
              <a:spcAft>
                <a:spcPts val="0"/>
              </a:spcAft>
              <a:buClr>
                <a:srgbClr val="000000"/>
              </a:buClr>
              <a:buSzPct val="25000"/>
              <a:buFont typeface="Arial"/>
              <a:buNone/>
            </a:pPr>
            <a:r>
              <a:rPr lang="en" sz="1800"/>
              <a:t>Containers? VMs? Services?  Yes Please!</a:t>
            </a:r>
          </a:p>
        </p:txBody>
      </p:sp>
      <p:sp>
        <p:nvSpPr>
          <p:cNvPr id="1121" name="Shape 1121"/>
          <p:cNvSpPr/>
          <p:nvPr/>
        </p:nvSpPr>
        <p:spPr>
          <a:xfrm>
            <a:off x="1843425" y="5276900"/>
            <a:ext cx="2081399" cy="4443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1000"/>
              <a:t>OpenStack</a:t>
            </a:r>
          </a:p>
        </p:txBody>
      </p:sp>
      <p:sp>
        <p:nvSpPr>
          <p:cNvPr id="1123" name="Shape 1123"/>
          <p:cNvSpPr/>
          <p:nvPr/>
        </p:nvSpPr>
        <p:spPr>
          <a:xfrm>
            <a:off x="2827046" y="4789600"/>
            <a:ext cx="1097700" cy="4112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OpenShift</a:t>
            </a:r>
          </a:p>
        </p:txBody>
      </p:sp>
      <p:pic>
        <p:nvPicPr>
          <p:cNvPr id="1126" name="Shape 1126"/>
          <p:cNvPicPr preferRelativeResize="0"/>
          <p:nvPr/>
        </p:nvPicPr>
        <p:blipFill>
          <a:blip r:embed="rId3">
            <a:alphaModFix/>
          </a:blip>
          <a:stretch>
            <a:fillRect/>
          </a:stretch>
        </p:blipFill>
        <p:spPr>
          <a:xfrm>
            <a:off x="1281947" y="1682851"/>
            <a:ext cx="436450" cy="674500"/>
          </a:xfrm>
          <a:prstGeom prst="rect">
            <a:avLst/>
          </a:prstGeom>
          <a:noFill/>
          <a:ln>
            <a:noFill/>
          </a:ln>
        </p:spPr>
      </p:pic>
      <p:sp>
        <p:nvSpPr>
          <p:cNvPr id="1127" name="Shape 1127"/>
          <p:cNvSpPr txBox="1"/>
          <p:nvPr/>
        </p:nvSpPr>
        <p:spPr>
          <a:xfrm>
            <a:off x="955817" y="2290923"/>
            <a:ext cx="1088699" cy="262800"/>
          </a:xfrm>
          <a:prstGeom prst="rect">
            <a:avLst/>
          </a:prstGeom>
          <a:noFill/>
          <a:ln>
            <a:noFill/>
          </a:ln>
        </p:spPr>
        <p:txBody>
          <a:bodyPr lIns="91425" tIns="91425" rIns="91425" bIns="91425" anchor="t" anchorCtr="0">
            <a:noAutofit/>
          </a:bodyPr>
          <a:lstStyle/>
          <a:p>
            <a:pPr lvl="0" algn="ctr" rtl="0">
              <a:spcBef>
                <a:spcPts val="0"/>
              </a:spcBef>
              <a:buNone/>
            </a:pPr>
            <a:r>
              <a:rPr lang="en" sz="1200"/>
              <a:t>Developer</a:t>
            </a:r>
          </a:p>
        </p:txBody>
      </p:sp>
      <p:sp>
        <p:nvSpPr>
          <p:cNvPr id="1118" name="Shape 1118"/>
          <p:cNvSpPr/>
          <p:nvPr/>
        </p:nvSpPr>
        <p:spPr>
          <a:xfrm>
            <a:off x="912800" y="5810300"/>
            <a:ext cx="3011999" cy="4443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Red Hat Enterprise Virtualization</a:t>
            </a:r>
          </a:p>
        </p:txBody>
      </p:sp>
      <p:pic>
        <p:nvPicPr>
          <p:cNvPr id="1128" name="Shape 1128"/>
          <p:cNvPicPr preferRelativeResize="0"/>
          <p:nvPr/>
        </p:nvPicPr>
        <p:blipFill>
          <a:blip r:embed="rId3">
            <a:alphaModFix/>
          </a:blip>
          <a:stretch>
            <a:fillRect/>
          </a:stretch>
        </p:blipFill>
        <p:spPr>
          <a:xfrm>
            <a:off x="6393622" y="2989214"/>
            <a:ext cx="436450" cy="674500"/>
          </a:xfrm>
          <a:prstGeom prst="rect">
            <a:avLst/>
          </a:prstGeom>
          <a:noFill/>
          <a:ln>
            <a:noFill/>
          </a:ln>
        </p:spPr>
      </p:pic>
      <p:sp>
        <p:nvSpPr>
          <p:cNvPr id="1129" name="Shape 1129"/>
          <p:cNvSpPr txBox="1"/>
          <p:nvPr/>
        </p:nvSpPr>
        <p:spPr>
          <a:xfrm>
            <a:off x="6067492" y="3597286"/>
            <a:ext cx="1088699" cy="262800"/>
          </a:xfrm>
          <a:prstGeom prst="rect">
            <a:avLst/>
          </a:prstGeom>
          <a:noFill/>
          <a:ln>
            <a:noFill/>
          </a:ln>
        </p:spPr>
        <p:txBody>
          <a:bodyPr lIns="91425" tIns="91425" rIns="91425" bIns="91425" anchor="t" anchorCtr="0">
            <a:noAutofit/>
          </a:bodyPr>
          <a:lstStyle/>
          <a:p>
            <a:pPr lvl="0" algn="ctr" rtl="0">
              <a:spcBef>
                <a:spcPts val="0"/>
              </a:spcBef>
              <a:buNone/>
            </a:pPr>
            <a:r>
              <a:rPr lang="en" sz="1200"/>
              <a:t>Operations</a:t>
            </a:r>
          </a:p>
        </p:txBody>
      </p:sp>
      <p:sp>
        <p:nvSpPr>
          <p:cNvPr id="1130" name="Shape 1130"/>
          <p:cNvSpPr/>
          <p:nvPr/>
        </p:nvSpPr>
        <p:spPr>
          <a:xfrm>
            <a:off x="4160775" y="4789600"/>
            <a:ext cx="995999" cy="14648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1000"/>
              <a:t>CloudForms</a:t>
            </a:r>
          </a:p>
          <a:p>
            <a:pPr algn="ctr" rtl="0">
              <a:spcBef>
                <a:spcPts val="0"/>
              </a:spcBef>
              <a:buNone/>
            </a:pPr>
            <a:endParaRPr sz="1000"/>
          </a:p>
          <a:p>
            <a:pPr lvl="0" algn="ctr" rtl="0">
              <a:spcBef>
                <a:spcPts val="0"/>
              </a:spcBef>
              <a:buNone/>
            </a:pPr>
            <a:r>
              <a:rPr lang="en" sz="1000"/>
              <a:t>Satellite</a:t>
            </a:r>
          </a:p>
        </p:txBody>
      </p:sp>
      <p:sp>
        <p:nvSpPr>
          <p:cNvPr id="1131" name="Shape 1131"/>
          <p:cNvSpPr/>
          <p:nvPr/>
        </p:nvSpPr>
        <p:spPr>
          <a:xfrm>
            <a:off x="1843425" y="2854795"/>
            <a:ext cx="873299" cy="1721400"/>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b" anchorCtr="0">
            <a:noAutofit/>
          </a:bodyPr>
          <a:lstStyle/>
          <a:p>
            <a:pPr lvl="0" algn="ctr" rtl="0">
              <a:spcBef>
                <a:spcPts val="0"/>
              </a:spcBef>
              <a:buNone/>
            </a:pPr>
            <a:r>
              <a:rPr lang="en" sz="1000"/>
              <a:t>Stateless VMs</a:t>
            </a:r>
          </a:p>
        </p:txBody>
      </p:sp>
      <p:sp>
        <p:nvSpPr>
          <p:cNvPr id="1132" name="Shape 1132"/>
          <p:cNvSpPr/>
          <p:nvPr/>
        </p:nvSpPr>
        <p:spPr>
          <a:xfrm>
            <a:off x="2884300" y="2851775"/>
            <a:ext cx="995999" cy="1721400"/>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b" anchorCtr="0">
            <a:noAutofit/>
          </a:bodyPr>
          <a:lstStyle/>
          <a:p>
            <a:pPr lvl="0" algn="ctr" rtl="0">
              <a:spcBef>
                <a:spcPts val="0"/>
              </a:spcBef>
              <a:buNone/>
            </a:pPr>
            <a:r>
              <a:rPr lang="en" sz="1000"/>
              <a:t>Containers</a:t>
            </a:r>
          </a:p>
        </p:txBody>
      </p:sp>
      <p:pic>
        <p:nvPicPr>
          <p:cNvPr id="1133" name="Shape 1133"/>
          <p:cNvPicPr preferRelativeResize="0"/>
          <p:nvPr/>
        </p:nvPicPr>
        <p:blipFill>
          <a:blip r:embed="rId4">
            <a:alphaModFix/>
          </a:blip>
          <a:stretch>
            <a:fillRect/>
          </a:stretch>
        </p:blipFill>
        <p:spPr>
          <a:xfrm>
            <a:off x="3098074" y="3001349"/>
            <a:ext cx="568448" cy="557100"/>
          </a:xfrm>
          <a:prstGeom prst="rect">
            <a:avLst/>
          </a:prstGeom>
          <a:noFill/>
          <a:ln>
            <a:noFill/>
          </a:ln>
        </p:spPr>
      </p:pic>
      <p:sp>
        <p:nvSpPr>
          <p:cNvPr id="1134" name="Shape 1134"/>
          <p:cNvSpPr/>
          <p:nvPr/>
        </p:nvSpPr>
        <p:spPr>
          <a:xfrm>
            <a:off x="912800" y="2854795"/>
            <a:ext cx="805500" cy="1745399"/>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b" anchorCtr="0">
            <a:noAutofit/>
          </a:bodyPr>
          <a:lstStyle/>
          <a:p>
            <a:pPr lvl="0" algn="ctr" rtl="0">
              <a:spcBef>
                <a:spcPts val="0"/>
              </a:spcBef>
              <a:buNone/>
            </a:pPr>
            <a:r>
              <a:rPr lang="en" sz="1000"/>
              <a:t>Stateful VMs</a:t>
            </a:r>
          </a:p>
        </p:txBody>
      </p:sp>
      <p:pic>
        <p:nvPicPr>
          <p:cNvPr id="1135" name="Shape 1135"/>
          <p:cNvPicPr preferRelativeResize="0"/>
          <p:nvPr/>
        </p:nvPicPr>
        <p:blipFill>
          <a:blip r:embed="rId5">
            <a:alphaModFix/>
          </a:blip>
          <a:stretch>
            <a:fillRect/>
          </a:stretch>
        </p:blipFill>
        <p:spPr>
          <a:xfrm>
            <a:off x="1935049" y="3010600"/>
            <a:ext cx="674475" cy="674499"/>
          </a:xfrm>
          <a:prstGeom prst="rect">
            <a:avLst/>
          </a:prstGeom>
          <a:noFill/>
          <a:ln>
            <a:noFill/>
          </a:ln>
        </p:spPr>
      </p:pic>
      <p:pic>
        <p:nvPicPr>
          <p:cNvPr id="1136" name="Shape 1136"/>
          <p:cNvPicPr preferRelativeResize="0"/>
          <p:nvPr/>
        </p:nvPicPr>
        <p:blipFill>
          <a:blip r:embed="rId6">
            <a:alphaModFix/>
          </a:blip>
          <a:stretch>
            <a:fillRect/>
          </a:stretch>
        </p:blipFill>
        <p:spPr>
          <a:xfrm rot="-5400000">
            <a:off x="661349" y="3362424"/>
            <a:ext cx="1290825" cy="430275"/>
          </a:xfrm>
          <a:prstGeom prst="rect">
            <a:avLst/>
          </a:prstGeom>
          <a:noFill/>
          <a:ln>
            <a:noFill/>
          </a:ln>
        </p:spPr>
      </p:pic>
      <p:sp>
        <p:nvSpPr>
          <p:cNvPr id="1119" name="Shape 1119"/>
          <p:cNvSpPr/>
          <p:nvPr/>
        </p:nvSpPr>
        <p:spPr>
          <a:xfrm>
            <a:off x="5949650" y="4230100"/>
            <a:ext cx="2596799" cy="1948199"/>
          </a:xfrm>
          <a:prstGeom prst="roundRect">
            <a:avLst>
              <a:gd name="adj" fmla="val 16667"/>
            </a:avLst>
          </a:prstGeom>
          <a:noFill/>
          <a:ln w="19050" cap="flat" cmpd="sng">
            <a:solidFill>
              <a:srgbClr val="434343"/>
            </a:solidFill>
            <a:prstDash val="dash"/>
            <a:round/>
            <a:headEnd type="none" w="med" len="med"/>
            <a:tailEnd type="none" w="med" len="med"/>
          </a:ln>
        </p:spPr>
        <p:txBody>
          <a:bodyPr lIns="91425" tIns="91425" rIns="91425" bIns="91425" anchor="b" anchorCtr="0">
            <a:noAutofit/>
          </a:bodyPr>
          <a:lstStyle/>
          <a:p>
            <a:pPr algn="ctr">
              <a:spcBef>
                <a:spcPts val="0"/>
              </a:spcBef>
              <a:buNone/>
            </a:pPr>
            <a:r>
              <a:rPr lang="en" sz="1200"/>
              <a:t>Environment Description</a:t>
            </a:r>
          </a:p>
        </p:txBody>
      </p:sp>
      <p:sp>
        <p:nvSpPr>
          <p:cNvPr id="1137" name="Shape 1137"/>
          <p:cNvSpPr/>
          <p:nvPr/>
        </p:nvSpPr>
        <p:spPr>
          <a:xfrm>
            <a:off x="4160775" y="3836050"/>
            <a:ext cx="995999" cy="742200"/>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rtl="0">
              <a:spcBef>
                <a:spcPts val="0"/>
              </a:spcBef>
              <a:buNone/>
            </a:pPr>
            <a:r>
              <a:rPr lang="en" sz="1000"/>
              <a:t>Reports</a:t>
            </a:r>
          </a:p>
          <a:p>
            <a:pPr rtl="0">
              <a:spcBef>
                <a:spcPts val="0"/>
              </a:spcBef>
              <a:buNone/>
            </a:pPr>
            <a:r>
              <a:rPr lang="en" sz="1000"/>
              <a:t>Policies</a:t>
            </a:r>
          </a:p>
          <a:p>
            <a:pPr rtl="0">
              <a:spcBef>
                <a:spcPts val="0"/>
              </a:spcBef>
              <a:buNone/>
            </a:pPr>
            <a:r>
              <a:rPr lang="en" sz="1000"/>
              <a:t>Content</a:t>
            </a:r>
          </a:p>
          <a:p>
            <a:pPr lvl="0" rtl="0">
              <a:spcBef>
                <a:spcPts val="0"/>
              </a:spcBef>
              <a:buNone/>
            </a:pPr>
            <a:r>
              <a:rPr lang="en" sz="1000"/>
              <a:t>Configuration</a:t>
            </a:r>
          </a:p>
        </p:txBody>
      </p:sp>
      <p:sp>
        <p:nvSpPr>
          <p:cNvPr id="1138" name="Shape 1138"/>
          <p:cNvSpPr txBox="1"/>
          <p:nvPr/>
        </p:nvSpPr>
        <p:spPr>
          <a:xfrm rot="-5398973">
            <a:off x="-401350" y="3628574"/>
            <a:ext cx="2008800" cy="263100"/>
          </a:xfrm>
          <a:prstGeom prst="rect">
            <a:avLst/>
          </a:prstGeom>
          <a:noFill/>
          <a:ln>
            <a:noFill/>
          </a:ln>
        </p:spPr>
        <p:txBody>
          <a:bodyPr lIns="91425" tIns="91425" rIns="91425" bIns="91425" anchor="t" anchorCtr="0">
            <a:noAutofit/>
          </a:bodyPr>
          <a:lstStyle/>
          <a:p>
            <a:pPr lvl="0" algn="ctr" rtl="0">
              <a:spcBef>
                <a:spcPts val="0"/>
              </a:spcBef>
              <a:buNone/>
            </a:pPr>
            <a:r>
              <a:rPr lang="en" sz="1200"/>
              <a:t>Environment</a:t>
            </a:r>
          </a:p>
        </p:txBody>
      </p:sp>
      <p:cxnSp>
        <p:nvCxnSpPr>
          <p:cNvPr id="1139" name="Shape 1139"/>
          <p:cNvCxnSpPr>
            <a:stCxn id="1134" idx="2"/>
          </p:cNvCxnSpPr>
          <p:nvPr/>
        </p:nvCxnSpPr>
        <p:spPr>
          <a:xfrm flipH="1">
            <a:off x="1305950" y="4600195"/>
            <a:ext cx="9600" cy="1380600"/>
          </a:xfrm>
          <a:prstGeom prst="straightConnector1">
            <a:avLst/>
          </a:prstGeom>
          <a:noFill/>
          <a:ln w="19050" cap="flat" cmpd="sng">
            <a:solidFill>
              <a:srgbClr val="434343"/>
            </a:solidFill>
            <a:prstDash val="solid"/>
            <a:round/>
            <a:headEnd type="none" w="lg" len="lg"/>
            <a:tailEnd type="none" w="lg" len="lg"/>
          </a:ln>
        </p:spPr>
      </p:cxnSp>
      <p:cxnSp>
        <p:nvCxnSpPr>
          <p:cNvPr id="1140" name="Shape 1140"/>
          <p:cNvCxnSpPr>
            <a:stCxn id="1131" idx="2"/>
          </p:cNvCxnSpPr>
          <p:nvPr/>
        </p:nvCxnSpPr>
        <p:spPr>
          <a:xfrm>
            <a:off x="2280074" y="4576195"/>
            <a:ext cx="2100" cy="898200"/>
          </a:xfrm>
          <a:prstGeom prst="straightConnector1">
            <a:avLst/>
          </a:prstGeom>
          <a:noFill/>
          <a:ln w="19050" cap="flat" cmpd="sng">
            <a:solidFill>
              <a:srgbClr val="434343"/>
            </a:solidFill>
            <a:prstDash val="solid"/>
            <a:round/>
            <a:headEnd type="none" w="lg" len="lg"/>
            <a:tailEnd type="none" w="lg" len="lg"/>
          </a:ln>
        </p:spPr>
      </p:cxnSp>
      <p:cxnSp>
        <p:nvCxnSpPr>
          <p:cNvPr id="1141" name="Shape 1141"/>
          <p:cNvCxnSpPr>
            <a:stCxn id="1132" idx="2"/>
          </p:cNvCxnSpPr>
          <p:nvPr/>
        </p:nvCxnSpPr>
        <p:spPr>
          <a:xfrm>
            <a:off x="3382299" y="4573175"/>
            <a:ext cx="2700" cy="276900"/>
          </a:xfrm>
          <a:prstGeom prst="straightConnector1">
            <a:avLst/>
          </a:prstGeom>
          <a:noFill/>
          <a:ln w="19050" cap="flat" cmpd="sng">
            <a:solidFill>
              <a:srgbClr val="434343"/>
            </a:solidFill>
            <a:prstDash val="solid"/>
            <a:round/>
            <a:headEnd type="none" w="lg" len="lg"/>
            <a:tailEnd type="none" w="lg" len="lg"/>
          </a:ln>
        </p:spPr>
      </p:cxnSp>
      <p:cxnSp>
        <p:nvCxnSpPr>
          <p:cNvPr id="1142" name="Shape 1142"/>
          <p:cNvCxnSpPr>
            <a:stCxn id="1137" idx="2"/>
            <a:endCxn id="1130" idx="0"/>
          </p:cNvCxnSpPr>
          <p:nvPr/>
        </p:nvCxnSpPr>
        <p:spPr>
          <a:xfrm>
            <a:off x="4658774" y="4578250"/>
            <a:ext cx="0" cy="211200"/>
          </a:xfrm>
          <a:prstGeom prst="straightConnector1">
            <a:avLst/>
          </a:prstGeom>
          <a:noFill/>
          <a:ln w="19050" cap="flat" cmpd="sng">
            <a:solidFill>
              <a:srgbClr val="434343"/>
            </a:solidFill>
            <a:prstDash val="solid"/>
            <a:round/>
            <a:headEnd type="none" w="lg" len="lg"/>
            <a:tailEnd type="none" w="lg" len="lg"/>
          </a:ln>
        </p:spPr>
      </p:cxnSp>
      <p:sp>
        <p:nvSpPr>
          <p:cNvPr id="1143" name="Shape 1143"/>
          <p:cNvSpPr/>
          <p:nvPr/>
        </p:nvSpPr>
        <p:spPr>
          <a:xfrm>
            <a:off x="6271475" y="4496425"/>
            <a:ext cx="896700" cy="337799"/>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1000"/>
              <a:t>Kubernetes</a:t>
            </a:r>
          </a:p>
          <a:p>
            <a:pPr lvl="0" algn="ctr" rtl="0">
              <a:spcBef>
                <a:spcPts val="0"/>
              </a:spcBef>
              <a:buNone/>
            </a:pPr>
            <a:r>
              <a:rPr lang="en" sz="1000"/>
              <a:t>Pods</a:t>
            </a:r>
          </a:p>
        </p:txBody>
      </p:sp>
      <p:sp>
        <p:nvSpPr>
          <p:cNvPr id="1144" name="Shape 1144"/>
          <p:cNvSpPr/>
          <p:nvPr/>
        </p:nvSpPr>
        <p:spPr>
          <a:xfrm>
            <a:off x="7309036" y="4496425"/>
            <a:ext cx="896700" cy="337799"/>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1000"/>
              <a:t>Heat</a:t>
            </a:r>
          </a:p>
          <a:p>
            <a:pPr lvl="0" algn="ctr" rtl="0">
              <a:spcBef>
                <a:spcPts val="0"/>
              </a:spcBef>
              <a:buNone/>
            </a:pPr>
            <a:r>
              <a:rPr lang="en" sz="1000"/>
              <a:t>Templates</a:t>
            </a:r>
          </a:p>
        </p:txBody>
      </p:sp>
      <p:sp>
        <p:nvSpPr>
          <p:cNvPr id="1145" name="Shape 1145"/>
          <p:cNvSpPr/>
          <p:nvPr/>
        </p:nvSpPr>
        <p:spPr>
          <a:xfrm>
            <a:off x="6271475" y="4934670"/>
            <a:ext cx="896700" cy="337799"/>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Content Views</a:t>
            </a:r>
          </a:p>
        </p:txBody>
      </p:sp>
      <p:sp>
        <p:nvSpPr>
          <p:cNvPr id="1146" name="Shape 1146"/>
          <p:cNvSpPr/>
          <p:nvPr/>
        </p:nvSpPr>
        <p:spPr>
          <a:xfrm>
            <a:off x="7309036" y="4934670"/>
            <a:ext cx="896700" cy="337799"/>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1000"/>
              <a:t>Reports &amp;</a:t>
            </a:r>
          </a:p>
          <a:p>
            <a:pPr lvl="0" algn="ctr" rtl="0">
              <a:spcBef>
                <a:spcPts val="0"/>
              </a:spcBef>
              <a:buNone/>
            </a:pPr>
            <a:r>
              <a:rPr lang="en" sz="1000"/>
              <a:t>Policies</a:t>
            </a:r>
          </a:p>
        </p:txBody>
      </p:sp>
      <p:sp>
        <p:nvSpPr>
          <p:cNvPr id="1147" name="Shape 1147"/>
          <p:cNvSpPr/>
          <p:nvPr/>
        </p:nvSpPr>
        <p:spPr>
          <a:xfrm>
            <a:off x="6271475" y="5346996"/>
            <a:ext cx="896700" cy="337799"/>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1000"/>
              <a:t>VM</a:t>
            </a:r>
          </a:p>
          <a:p>
            <a:pPr lvl="0" algn="ctr" rtl="0">
              <a:spcBef>
                <a:spcPts val="0"/>
              </a:spcBef>
              <a:buNone/>
            </a:pPr>
            <a:r>
              <a:rPr lang="en" sz="1000"/>
              <a:t>Templates</a:t>
            </a:r>
          </a:p>
        </p:txBody>
      </p:sp>
      <p:sp>
        <p:nvSpPr>
          <p:cNvPr id="1148" name="Shape 1148"/>
          <p:cNvSpPr/>
          <p:nvPr/>
        </p:nvSpPr>
        <p:spPr>
          <a:xfrm>
            <a:off x="7309036" y="5346996"/>
            <a:ext cx="896700" cy="337799"/>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1000"/>
              <a:t>Automate</a:t>
            </a:r>
          </a:p>
          <a:p>
            <a:pPr lvl="0" algn="ctr" rtl="0">
              <a:spcBef>
                <a:spcPts val="0"/>
              </a:spcBef>
              <a:buNone/>
            </a:pPr>
            <a:r>
              <a:rPr lang="en" sz="1000"/>
              <a:t>Methods</a:t>
            </a:r>
          </a:p>
        </p:txBody>
      </p:sp>
      <p:cxnSp>
        <p:nvCxnSpPr>
          <p:cNvPr id="1149" name="Shape 1149"/>
          <p:cNvCxnSpPr>
            <a:stCxn id="1130" idx="3"/>
            <a:endCxn id="1119" idx="1"/>
          </p:cNvCxnSpPr>
          <p:nvPr/>
        </p:nvCxnSpPr>
        <p:spPr>
          <a:xfrm rot="10800000" flipH="1">
            <a:off x="5156774" y="5204349"/>
            <a:ext cx="792900" cy="317700"/>
          </a:xfrm>
          <a:prstGeom prst="curvedConnector3">
            <a:avLst>
              <a:gd name="adj1" fmla="val 36105"/>
            </a:avLst>
          </a:prstGeom>
          <a:noFill/>
          <a:ln w="19050" cap="flat" cmpd="sng">
            <a:solidFill>
              <a:srgbClr val="434343"/>
            </a:solidFill>
            <a:prstDash val="solid"/>
            <a:round/>
            <a:headEnd type="none" w="lg" len="lg"/>
            <a:tailEnd type="triangle" w="lg" len="lg"/>
          </a:ln>
        </p:spPr>
      </p:cxnSp>
      <p:sp>
        <p:nvSpPr>
          <p:cNvPr id="1150" name="Shape 1150"/>
          <p:cNvSpPr/>
          <p:nvPr/>
        </p:nvSpPr>
        <p:spPr>
          <a:xfrm>
            <a:off x="4160775" y="2851775"/>
            <a:ext cx="995999" cy="931200"/>
          </a:xfrm>
          <a:prstGeom prst="rect">
            <a:avLst/>
          </a:prstGeom>
          <a:solidFill>
            <a:srgbClr val="EFEFEF"/>
          </a:solidFill>
          <a:ln w="9525" cap="flat" cmpd="sng">
            <a:solidFill>
              <a:srgbClr val="434343"/>
            </a:solidFill>
            <a:prstDash val="solid"/>
            <a:round/>
            <a:headEnd type="none" w="med" len="med"/>
            <a:tailEnd type="none" w="med" len="med"/>
          </a:ln>
        </p:spPr>
        <p:txBody>
          <a:bodyPr lIns="91425" tIns="91425" rIns="91425" bIns="91425" anchor="b" anchorCtr="0">
            <a:noAutofit/>
          </a:bodyPr>
          <a:lstStyle/>
          <a:p>
            <a:pPr lvl="0" algn="ctr" rtl="0">
              <a:spcBef>
                <a:spcPts val="0"/>
              </a:spcBef>
              <a:buNone/>
            </a:pPr>
            <a:r>
              <a:rPr lang="en" sz="1000"/>
              <a:t>External Services</a:t>
            </a:r>
          </a:p>
        </p:txBody>
      </p:sp>
      <p:pic>
        <p:nvPicPr>
          <p:cNvPr id="1151" name="Shape 1151"/>
          <p:cNvPicPr preferRelativeResize="0"/>
          <p:nvPr/>
        </p:nvPicPr>
        <p:blipFill>
          <a:blip r:embed="rId7">
            <a:alphaModFix/>
          </a:blip>
          <a:stretch>
            <a:fillRect/>
          </a:stretch>
        </p:blipFill>
        <p:spPr>
          <a:xfrm>
            <a:off x="4231275" y="2976900"/>
            <a:ext cx="810744" cy="337800"/>
          </a:xfrm>
          <a:prstGeom prst="rect">
            <a:avLst/>
          </a:prstGeom>
          <a:noFill/>
          <a:ln>
            <a:noFill/>
          </a:ln>
        </p:spPr>
      </p:pic>
      <p:pic>
        <p:nvPicPr>
          <p:cNvPr id="1152" name="Shape 1152"/>
          <p:cNvPicPr preferRelativeResize="0"/>
          <p:nvPr/>
        </p:nvPicPr>
        <p:blipFill>
          <a:blip r:embed="rId8">
            <a:alphaModFix/>
          </a:blip>
          <a:stretch>
            <a:fillRect/>
          </a:stretch>
        </p:blipFill>
        <p:spPr>
          <a:xfrm>
            <a:off x="2987874" y="3768899"/>
            <a:ext cx="776047" cy="411299"/>
          </a:xfrm>
          <a:prstGeom prst="rect">
            <a:avLst/>
          </a:prstGeom>
          <a:noFill/>
          <a:ln>
            <a:noFill/>
          </a:ln>
        </p:spPr>
      </p:pic>
      <p:cxnSp>
        <p:nvCxnSpPr>
          <p:cNvPr id="1153" name="Shape 1153"/>
          <p:cNvCxnSpPr>
            <a:endCxn id="1137" idx="3"/>
          </p:cNvCxnSpPr>
          <p:nvPr/>
        </p:nvCxnSpPr>
        <p:spPr>
          <a:xfrm flipH="1">
            <a:off x="5156774" y="3404050"/>
            <a:ext cx="1062600" cy="803100"/>
          </a:xfrm>
          <a:prstGeom prst="curvedConnector3">
            <a:avLst>
              <a:gd name="adj1" fmla="val 50000"/>
            </a:avLst>
          </a:prstGeom>
          <a:noFill/>
          <a:ln w="19050" cap="flat" cmpd="sng">
            <a:solidFill>
              <a:srgbClr val="434343"/>
            </a:solidFill>
            <a:prstDash val="solid"/>
            <a:round/>
            <a:headEnd type="none" w="lg" len="lg"/>
            <a:tailEnd type="triangle" w="lg" len="lg"/>
          </a:ln>
        </p:spPr>
      </p:cxnSp>
      <p:cxnSp>
        <p:nvCxnSpPr>
          <p:cNvPr id="1154" name="Shape 1154"/>
          <p:cNvCxnSpPr>
            <a:stCxn id="1119" idx="0"/>
          </p:cNvCxnSpPr>
          <p:nvPr/>
        </p:nvCxnSpPr>
        <p:spPr>
          <a:xfrm rot="-5400000">
            <a:off x="7717099" y="3119050"/>
            <a:ext cx="642000" cy="1580100"/>
          </a:xfrm>
          <a:prstGeom prst="curvedConnector2">
            <a:avLst/>
          </a:prstGeom>
          <a:noFill/>
          <a:ln w="19050" cap="flat" cmpd="sng">
            <a:solidFill>
              <a:srgbClr val="434343"/>
            </a:solidFill>
            <a:prstDash val="solid"/>
            <a:round/>
            <a:headEnd type="none" w="lg" len="lg"/>
            <a:tailEnd type="triangle" w="lg" len="lg"/>
          </a:ln>
        </p:spPr>
      </p:cxnSp>
      <p:sp>
        <p:nvSpPr>
          <p:cNvPr id="1155" name="Shape 1155"/>
          <p:cNvSpPr txBox="1"/>
          <p:nvPr/>
        </p:nvSpPr>
        <p:spPr>
          <a:xfrm>
            <a:off x="7739450" y="3625300"/>
            <a:ext cx="1192500" cy="262800"/>
          </a:xfrm>
          <a:prstGeom prst="rect">
            <a:avLst/>
          </a:prstGeom>
          <a:noFill/>
          <a:ln>
            <a:noFill/>
          </a:ln>
        </p:spPr>
        <p:txBody>
          <a:bodyPr lIns="91425" tIns="91425" rIns="91425" bIns="91425" anchor="t" anchorCtr="0">
            <a:noAutofit/>
          </a:bodyPr>
          <a:lstStyle/>
          <a:p>
            <a:pPr algn="ctr" rtl="0">
              <a:spcBef>
                <a:spcPts val="0"/>
              </a:spcBef>
              <a:buNone/>
            </a:pPr>
            <a:r>
              <a:rPr lang="en" sz="1200"/>
              <a:t>To Other </a:t>
            </a:r>
          </a:p>
          <a:p>
            <a:pPr lvl="0" algn="ctr" rtl="0">
              <a:spcBef>
                <a:spcPts val="0"/>
              </a:spcBef>
              <a:buNone/>
            </a:pPr>
            <a:r>
              <a:rPr lang="en" sz="1200"/>
              <a:t>Environments</a:t>
            </a:r>
          </a:p>
        </p:txBody>
      </p:sp>
      <p:cxnSp>
        <p:nvCxnSpPr>
          <p:cNvPr id="1156" name="Shape 1156"/>
          <p:cNvCxnSpPr>
            <a:endCxn id="1124" idx="0"/>
          </p:cNvCxnSpPr>
          <p:nvPr/>
        </p:nvCxnSpPr>
        <p:spPr>
          <a:xfrm>
            <a:off x="1951700" y="1830025"/>
            <a:ext cx="1109400" cy="854400"/>
          </a:xfrm>
          <a:prstGeom prst="curvedConnector2">
            <a:avLst/>
          </a:prstGeom>
          <a:noFill/>
          <a:ln w="19050" cap="flat" cmpd="sng">
            <a:solidFill>
              <a:srgbClr val="434343"/>
            </a:solidFill>
            <a:prstDash val="solid"/>
            <a:round/>
            <a:headEnd type="none" w="lg" len="lg"/>
            <a:tailEnd type="triangle" w="lg" len="lg"/>
          </a:ln>
        </p:spPr>
      </p:cxn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4"/>
                                        </p:tgtEl>
                                        <p:attrNameLst>
                                          <p:attrName>style.visibility</p:attrName>
                                        </p:attrNameLst>
                                      </p:cBhvr>
                                      <p:to>
                                        <p:strVal val="visible"/>
                                      </p:to>
                                    </p:set>
                                    <p:animEffect transition="in" filter="fade">
                                      <p:cBhvr>
                                        <p:cTn id="7" dur="1000"/>
                                        <p:tgtEl>
                                          <p:spTgt spid="1124"/>
                                        </p:tgtEl>
                                      </p:cBhvr>
                                    </p:animEffect>
                                  </p:childTnLst>
                                </p:cTn>
                              </p:par>
                              <p:par>
                                <p:cTn id="8" presetID="10" presetClass="entr" presetSubtype="0" fill="hold" nodeType="withEffect">
                                  <p:stCondLst>
                                    <p:cond delay="0"/>
                                  </p:stCondLst>
                                  <p:childTnLst>
                                    <p:set>
                                      <p:cBhvr>
                                        <p:cTn id="9" dur="1" fill="hold">
                                          <p:stCondLst>
                                            <p:cond delay="0"/>
                                          </p:stCondLst>
                                        </p:cTn>
                                        <p:tgtEl>
                                          <p:spTgt spid="1126"/>
                                        </p:tgtEl>
                                        <p:attrNameLst>
                                          <p:attrName>style.visibility</p:attrName>
                                        </p:attrNameLst>
                                      </p:cBhvr>
                                      <p:to>
                                        <p:strVal val="visible"/>
                                      </p:to>
                                    </p:set>
                                    <p:animEffect transition="in" filter="fade">
                                      <p:cBhvr>
                                        <p:cTn id="10" dur="1000"/>
                                        <p:tgtEl>
                                          <p:spTgt spid="1126"/>
                                        </p:tgtEl>
                                      </p:cBhvr>
                                    </p:animEffect>
                                  </p:childTnLst>
                                </p:cTn>
                              </p:par>
                              <p:par>
                                <p:cTn id="11" presetID="10" presetClass="entr" presetSubtype="0" fill="hold" nodeType="withEffect">
                                  <p:stCondLst>
                                    <p:cond delay="0"/>
                                  </p:stCondLst>
                                  <p:childTnLst>
                                    <p:set>
                                      <p:cBhvr>
                                        <p:cTn id="12" dur="1" fill="hold">
                                          <p:stCondLst>
                                            <p:cond delay="0"/>
                                          </p:stCondLst>
                                        </p:cTn>
                                        <p:tgtEl>
                                          <p:spTgt spid="1127"/>
                                        </p:tgtEl>
                                        <p:attrNameLst>
                                          <p:attrName>style.visibility</p:attrName>
                                        </p:attrNameLst>
                                      </p:cBhvr>
                                      <p:to>
                                        <p:strVal val="visible"/>
                                      </p:to>
                                    </p:set>
                                    <p:animEffect transition="in" filter="fade">
                                      <p:cBhvr>
                                        <p:cTn id="13" dur="1000"/>
                                        <p:tgtEl>
                                          <p:spTgt spid="1127"/>
                                        </p:tgtEl>
                                      </p:cBhvr>
                                    </p:animEffect>
                                  </p:childTnLst>
                                </p:cTn>
                              </p:par>
                              <p:par>
                                <p:cTn id="14" presetID="10" presetClass="entr" presetSubtype="0" fill="hold" nodeType="withEffect">
                                  <p:stCondLst>
                                    <p:cond delay="0"/>
                                  </p:stCondLst>
                                  <p:childTnLst>
                                    <p:set>
                                      <p:cBhvr>
                                        <p:cTn id="15" dur="1" fill="hold">
                                          <p:stCondLst>
                                            <p:cond delay="0"/>
                                          </p:stCondLst>
                                        </p:cTn>
                                        <p:tgtEl>
                                          <p:spTgt spid="1138"/>
                                        </p:tgtEl>
                                        <p:attrNameLst>
                                          <p:attrName>style.visibility</p:attrName>
                                        </p:attrNameLst>
                                      </p:cBhvr>
                                      <p:to>
                                        <p:strVal val="visible"/>
                                      </p:to>
                                    </p:set>
                                    <p:animEffect transition="in" filter="fade">
                                      <p:cBhvr>
                                        <p:cTn id="16" dur="1000"/>
                                        <p:tgtEl>
                                          <p:spTgt spid="1138"/>
                                        </p:tgtEl>
                                      </p:cBhvr>
                                    </p:animEffect>
                                  </p:childTnLst>
                                </p:cTn>
                              </p:par>
                              <p:par>
                                <p:cTn id="17" presetID="10" presetClass="entr" presetSubtype="0" fill="hold" nodeType="withEffect">
                                  <p:stCondLst>
                                    <p:cond delay="0"/>
                                  </p:stCondLst>
                                  <p:childTnLst>
                                    <p:set>
                                      <p:cBhvr>
                                        <p:cTn id="18" dur="1" fill="hold">
                                          <p:stCondLst>
                                            <p:cond delay="0"/>
                                          </p:stCondLst>
                                        </p:cTn>
                                        <p:tgtEl>
                                          <p:spTgt spid="1156"/>
                                        </p:tgtEl>
                                        <p:attrNameLst>
                                          <p:attrName>style.visibility</p:attrName>
                                        </p:attrNameLst>
                                      </p:cBhvr>
                                      <p:to>
                                        <p:strVal val="visible"/>
                                      </p:to>
                                    </p:set>
                                    <p:animEffect transition="in" filter="fade">
                                      <p:cBhvr>
                                        <p:cTn id="19" dur="1000"/>
                                        <p:tgtEl>
                                          <p:spTgt spid="115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33"/>
                                        </p:tgtEl>
                                        <p:attrNameLst>
                                          <p:attrName>style.visibility</p:attrName>
                                        </p:attrNameLst>
                                      </p:cBhvr>
                                      <p:to>
                                        <p:strVal val="visible"/>
                                      </p:to>
                                    </p:set>
                                    <p:animEffect transition="in" filter="fade">
                                      <p:cBhvr>
                                        <p:cTn id="24" dur="1000"/>
                                        <p:tgtEl>
                                          <p:spTgt spid="1133"/>
                                        </p:tgtEl>
                                      </p:cBhvr>
                                    </p:animEffect>
                                  </p:childTnLst>
                                </p:cTn>
                              </p:par>
                              <p:par>
                                <p:cTn id="25" presetID="10" presetClass="entr" presetSubtype="0" fill="hold" nodeType="withEffect">
                                  <p:stCondLst>
                                    <p:cond delay="0"/>
                                  </p:stCondLst>
                                  <p:childTnLst>
                                    <p:set>
                                      <p:cBhvr>
                                        <p:cTn id="26" dur="1" fill="hold">
                                          <p:stCondLst>
                                            <p:cond delay="0"/>
                                          </p:stCondLst>
                                        </p:cTn>
                                        <p:tgtEl>
                                          <p:spTgt spid="1135"/>
                                        </p:tgtEl>
                                        <p:attrNameLst>
                                          <p:attrName>style.visibility</p:attrName>
                                        </p:attrNameLst>
                                      </p:cBhvr>
                                      <p:to>
                                        <p:strVal val="visible"/>
                                      </p:to>
                                    </p:set>
                                    <p:animEffect transition="in" filter="fade">
                                      <p:cBhvr>
                                        <p:cTn id="27" dur="1000"/>
                                        <p:tgtEl>
                                          <p:spTgt spid="1135"/>
                                        </p:tgtEl>
                                      </p:cBhvr>
                                    </p:animEffect>
                                  </p:childTnLst>
                                </p:cTn>
                              </p:par>
                              <p:par>
                                <p:cTn id="28" presetID="10" presetClass="entr" presetSubtype="0" fill="hold" nodeType="withEffect">
                                  <p:stCondLst>
                                    <p:cond delay="0"/>
                                  </p:stCondLst>
                                  <p:childTnLst>
                                    <p:set>
                                      <p:cBhvr>
                                        <p:cTn id="29" dur="1" fill="hold">
                                          <p:stCondLst>
                                            <p:cond delay="0"/>
                                          </p:stCondLst>
                                        </p:cTn>
                                        <p:tgtEl>
                                          <p:spTgt spid="1136"/>
                                        </p:tgtEl>
                                        <p:attrNameLst>
                                          <p:attrName>style.visibility</p:attrName>
                                        </p:attrNameLst>
                                      </p:cBhvr>
                                      <p:to>
                                        <p:strVal val="visible"/>
                                      </p:to>
                                    </p:set>
                                    <p:animEffect transition="in" filter="fade">
                                      <p:cBhvr>
                                        <p:cTn id="30" dur="1000"/>
                                        <p:tgtEl>
                                          <p:spTgt spid="1136"/>
                                        </p:tgtEl>
                                      </p:cBhvr>
                                    </p:animEffect>
                                  </p:childTnLst>
                                </p:cTn>
                              </p:par>
                              <p:par>
                                <p:cTn id="31" presetID="10" presetClass="entr" presetSubtype="0" fill="hold" nodeType="withEffect">
                                  <p:stCondLst>
                                    <p:cond delay="0"/>
                                  </p:stCondLst>
                                  <p:childTnLst>
                                    <p:set>
                                      <p:cBhvr>
                                        <p:cTn id="32" dur="1" fill="hold">
                                          <p:stCondLst>
                                            <p:cond delay="0"/>
                                          </p:stCondLst>
                                        </p:cTn>
                                        <p:tgtEl>
                                          <p:spTgt spid="1152"/>
                                        </p:tgtEl>
                                        <p:attrNameLst>
                                          <p:attrName>style.visibility</p:attrName>
                                        </p:attrNameLst>
                                      </p:cBhvr>
                                      <p:to>
                                        <p:strVal val="visible"/>
                                      </p:to>
                                    </p:set>
                                    <p:animEffect transition="in" filter="fade">
                                      <p:cBhvr>
                                        <p:cTn id="33" dur="1000"/>
                                        <p:tgtEl>
                                          <p:spTgt spid="1152"/>
                                        </p:tgtEl>
                                      </p:cBhvr>
                                    </p:animEffect>
                                  </p:childTnLst>
                                </p:cTn>
                              </p:par>
                              <p:par>
                                <p:cTn id="34" presetID="10" presetClass="entr" presetSubtype="0" fill="hold" nodeType="withEffect">
                                  <p:stCondLst>
                                    <p:cond delay="0"/>
                                  </p:stCondLst>
                                  <p:childTnLst>
                                    <p:set>
                                      <p:cBhvr>
                                        <p:cTn id="35" dur="1" fill="hold">
                                          <p:stCondLst>
                                            <p:cond delay="0"/>
                                          </p:stCondLst>
                                        </p:cTn>
                                        <p:tgtEl>
                                          <p:spTgt spid="1151"/>
                                        </p:tgtEl>
                                        <p:attrNameLst>
                                          <p:attrName>style.visibility</p:attrName>
                                        </p:attrNameLst>
                                      </p:cBhvr>
                                      <p:to>
                                        <p:strVal val="visible"/>
                                      </p:to>
                                    </p:set>
                                    <p:animEffect transition="in" filter="fade">
                                      <p:cBhvr>
                                        <p:cTn id="36" dur="1000"/>
                                        <p:tgtEl>
                                          <p:spTgt spid="115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34"/>
                                        </p:tgtEl>
                                        <p:attrNameLst>
                                          <p:attrName>style.visibility</p:attrName>
                                        </p:attrNameLst>
                                      </p:cBhvr>
                                      <p:to>
                                        <p:strVal val="visible"/>
                                      </p:to>
                                    </p:set>
                                    <p:animEffect transition="in" filter="fade">
                                      <p:cBhvr>
                                        <p:cTn id="41" dur="1000"/>
                                        <p:tgtEl>
                                          <p:spTgt spid="1134"/>
                                        </p:tgtEl>
                                      </p:cBhvr>
                                    </p:animEffect>
                                  </p:childTnLst>
                                </p:cTn>
                              </p:par>
                              <p:par>
                                <p:cTn id="42" presetID="10" presetClass="entr" presetSubtype="0" fill="hold" nodeType="withEffect">
                                  <p:stCondLst>
                                    <p:cond delay="0"/>
                                  </p:stCondLst>
                                  <p:childTnLst>
                                    <p:set>
                                      <p:cBhvr>
                                        <p:cTn id="43" dur="1" fill="hold">
                                          <p:stCondLst>
                                            <p:cond delay="0"/>
                                          </p:stCondLst>
                                        </p:cTn>
                                        <p:tgtEl>
                                          <p:spTgt spid="1139"/>
                                        </p:tgtEl>
                                        <p:attrNameLst>
                                          <p:attrName>style.visibility</p:attrName>
                                        </p:attrNameLst>
                                      </p:cBhvr>
                                      <p:to>
                                        <p:strVal val="visible"/>
                                      </p:to>
                                    </p:set>
                                    <p:animEffect transition="in" filter="fade">
                                      <p:cBhvr>
                                        <p:cTn id="44" dur="1000"/>
                                        <p:tgtEl>
                                          <p:spTgt spid="1139"/>
                                        </p:tgtEl>
                                      </p:cBhvr>
                                    </p:animEffect>
                                  </p:childTnLst>
                                </p:cTn>
                              </p:par>
                              <p:par>
                                <p:cTn id="45" presetID="10" presetClass="entr" presetSubtype="0" fill="hold" nodeType="withEffect">
                                  <p:stCondLst>
                                    <p:cond delay="0"/>
                                  </p:stCondLst>
                                  <p:childTnLst>
                                    <p:set>
                                      <p:cBhvr>
                                        <p:cTn id="46" dur="1" fill="hold">
                                          <p:stCondLst>
                                            <p:cond delay="0"/>
                                          </p:stCondLst>
                                        </p:cTn>
                                        <p:tgtEl>
                                          <p:spTgt spid="1118"/>
                                        </p:tgtEl>
                                        <p:attrNameLst>
                                          <p:attrName>style.visibility</p:attrName>
                                        </p:attrNameLst>
                                      </p:cBhvr>
                                      <p:to>
                                        <p:strVal val="visible"/>
                                      </p:to>
                                    </p:set>
                                    <p:animEffect transition="in" filter="fade">
                                      <p:cBhvr>
                                        <p:cTn id="47" dur="1000"/>
                                        <p:tgtEl>
                                          <p:spTgt spid="11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31"/>
                                        </p:tgtEl>
                                        <p:attrNameLst>
                                          <p:attrName>style.visibility</p:attrName>
                                        </p:attrNameLst>
                                      </p:cBhvr>
                                      <p:to>
                                        <p:strVal val="visible"/>
                                      </p:to>
                                    </p:set>
                                    <p:animEffect transition="in" filter="fade">
                                      <p:cBhvr>
                                        <p:cTn id="52" dur="1000"/>
                                        <p:tgtEl>
                                          <p:spTgt spid="1131"/>
                                        </p:tgtEl>
                                      </p:cBhvr>
                                    </p:animEffect>
                                  </p:childTnLst>
                                </p:cTn>
                              </p:par>
                              <p:par>
                                <p:cTn id="53" presetID="10" presetClass="entr" presetSubtype="0" fill="hold" nodeType="withEffect">
                                  <p:stCondLst>
                                    <p:cond delay="0"/>
                                  </p:stCondLst>
                                  <p:childTnLst>
                                    <p:set>
                                      <p:cBhvr>
                                        <p:cTn id="54" dur="1" fill="hold">
                                          <p:stCondLst>
                                            <p:cond delay="0"/>
                                          </p:stCondLst>
                                        </p:cTn>
                                        <p:tgtEl>
                                          <p:spTgt spid="1140"/>
                                        </p:tgtEl>
                                        <p:attrNameLst>
                                          <p:attrName>style.visibility</p:attrName>
                                        </p:attrNameLst>
                                      </p:cBhvr>
                                      <p:to>
                                        <p:strVal val="visible"/>
                                      </p:to>
                                    </p:set>
                                    <p:animEffect transition="in" filter="fade">
                                      <p:cBhvr>
                                        <p:cTn id="55" dur="1000"/>
                                        <p:tgtEl>
                                          <p:spTgt spid="1140"/>
                                        </p:tgtEl>
                                      </p:cBhvr>
                                    </p:animEffect>
                                  </p:childTnLst>
                                </p:cTn>
                              </p:par>
                              <p:par>
                                <p:cTn id="56" presetID="10" presetClass="entr" presetSubtype="0" fill="hold" nodeType="withEffect">
                                  <p:stCondLst>
                                    <p:cond delay="0"/>
                                  </p:stCondLst>
                                  <p:childTnLst>
                                    <p:set>
                                      <p:cBhvr>
                                        <p:cTn id="57" dur="1" fill="hold">
                                          <p:stCondLst>
                                            <p:cond delay="0"/>
                                          </p:stCondLst>
                                        </p:cTn>
                                        <p:tgtEl>
                                          <p:spTgt spid="1121"/>
                                        </p:tgtEl>
                                        <p:attrNameLst>
                                          <p:attrName>style.visibility</p:attrName>
                                        </p:attrNameLst>
                                      </p:cBhvr>
                                      <p:to>
                                        <p:strVal val="visible"/>
                                      </p:to>
                                    </p:set>
                                    <p:animEffect transition="in" filter="fade">
                                      <p:cBhvr>
                                        <p:cTn id="58" dur="1000"/>
                                        <p:tgtEl>
                                          <p:spTgt spid="112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123"/>
                                        </p:tgtEl>
                                        <p:attrNameLst>
                                          <p:attrName>style.visibility</p:attrName>
                                        </p:attrNameLst>
                                      </p:cBhvr>
                                      <p:to>
                                        <p:strVal val="visible"/>
                                      </p:to>
                                    </p:set>
                                    <p:animEffect transition="in" filter="fade">
                                      <p:cBhvr>
                                        <p:cTn id="63" dur="1000"/>
                                        <p:tgtEl>
                                          <p:spTgt spid="1123"/>
                                        </p:tgtEl>
                                      </p:cBhvr>
                                    </p:animEffect>
                                  </p:childTnLst>
                                </p:cTn>
                              </p:par>
                              <p:par>
                                <p:cTn id="64" presetID="10" presetClass="entr" presetSubtype="0" fill="hold" nodeType="withEffect">
                                  <p:stCondLst>
                                    <p:cond delay="0"/>
                                  </p:stCondLst>
                                  <p:childTnLst>
                                    <p:set>
                                      <p:cBhvr>
                                        <p:cTn id="65" dur="1" fill="hold">
                                          <p:stCondLst>
                                            <p:cond delay="0"/>
                                          </p:stCondLst>
                                        </p:cTn>
                                        <p:tgtEl>
                                          <p:spTgt spid="1132"/>
                                        </p:tgtEl>
                                        <p:attrNameLst>
                                          <p:attrName>style.visibility</p:attrName>
                                        </p:attrNameLst>
                                      </p:cBhvr>
                                      <p:to>
                                        <p:strVal val="visible"/>
                                      </p:to>
                                    </p:set>
                                    <p:animEffect transition="in" filter="fade">
                                      <p:cBhvr>
                                        <p:cTn id="66" dur="1000"/>
                                        <p:tgtEl>
                                          <p:spTgt spid="1132"/>
                                        </p:tgtEl>
                                      </p:cBhvr>
                                    </p:animEffect>
                                  </p:childTnLst>
                                </p:cTn>
                              </p:par>
                              <p:par>
                                <p:cTn id="67" presetID="10" presetClass="entr" presetSubtype="0" fill="hold" nodeType="withEffect">
                                  <p:stCondLst>
                                    <p:cond delay="0"/>
                                  </p:stCondLst>
                                  <p:childTnLst>
                                    <p:set>
                                      <p:cBhvr>
                                        <p:cTn id="68" dur="1" fill="hold">
                                          <p:stCondLst>
                                            <p:cond delay="0"/>
                                          </p:stCondLst>
                                        </p:cTn>
                                        <p:tgtEl>
                                          <p:spTgt spid="1133"/>
                                        </p:tgtEl>
                                        <p:attrNameLst>
                                          <p:attrName>style.visibility</p:attrName>
                                        </p:attrNameLst>
                                      </p:cBhvr>
                                      <p:to>
                                        <p:strVal val="visible"/>
                                      </p:to>
                                    </p:set>
                                    <p:animEffect transition="in" filter="fade">
                                      <p:cBhvr>
                                        <p:cTn id="69" dur="1000"/>
                                        <p:tgtEl>
                                          <p:spTgt spid="1133"/>
                                        </p:tgtEl>
                                      </p:cBhvr>
                                    </p:animEffect>
                                  </p:childTnLst>
                                </p:cTn>
                              </p:par>
                              <p:par>
                                <p:cTn id="70" presetID="10" presetClass="entr" presetSubtype="0" fill="hold" nodeType="withEffect">
                                  <p:stCondLst>
                                    <p:cond delay="0"/>
                                  </p:stCondLst>
                                  <p:childTnLst>
                                    <p:set>
                                      <p:cBhvr>
                                        <p:cTn id="71" dur="1" fill="hold">
                                          <p:stCondLst>
                                            <p:cond delay="0"/>
                                          </p:stCondLst>
                                        </p:cTn>
                                        <p:tgtEl>
                                          <p:spTgt spid="1152"/>
                                        </p:tgtEl>
                                        <p:attrNameLst>
                                          <p:attrName>style.visibility</p:attrName>
                                        </p:attrNameLst>
                                      </p:cBhvr>
                                      <p:to>
                                        <p:strVal val="visible"/>
                                      </p:to>
                                    </p:set>
                                    <p:animEffect transition="in" filter="fade">
                                      <p:cBhvr>
                                        <p:cTn id="72" dur="1000"/>
                                        <p:tgtEl>
                                          <p:spTgt spid="1152"/>
                                        </p:tgtEl>
                                      </p:cBhvr>
                                    </p:animEffect>
                                  </p:childTnLst>
                                </p:cTn>
                              </p:par>
                              <p:par>
                                <p:cTn id="73" presetID="10" presetClass="entr" presetSubtype="0" fill="hold" nodeType="withEffect">
                                  <p:stCondLst>
                                    <p:cond delay="0"/>
                                  </p:stCondLst>
                                  <p:childTnLst>
                                    <p:set>
                                      <p:cBhvr>
                                        <p:cTn id="74" dur="1" fill="hold">
                                          <p:stCondLst>
                                            <p:cond delay="0"/>
                                          </p:stCondLst>
                                        </p:cTn>
                                        <p:tgtEl>
                                          <p:spTgt spid="1141"/>
                                        </p:tgtEl>
                                        <p:attrNameLst>
                                          <p:attrName>style.visibility</p:attrName>
                                        </p:attrNameLst>
                                      </p:cBhvr>
                                      <p:to>
                                        <p:strVal val="visible"/>
                                      </p:to>
                                    </p:set>
                                    <p:animEffect transition="in" filter="fade">
                                      <p:cBhvr>
                                        <p:cTn id="75" dur="1000"/>
                                        <p:tgtEl>
                                          <p:spTgt spid="114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1150"/>
                                        </p:tgtEl>
                                        <p:attrNameLst>
                                          <p:attrName>style.visibility</p:attrName>
                                        </p:attrNameLst>
                                      </p:cBhvr>
                                      <p:to>
                                        <p:strVal val="visible"/>
                                      </p:to>
                                    </p:set>
                                    <p:animEffect transition="in" filter="fade">
                                      <p:cBhvr>
                                        <p:cTn id="80" dur="1000"/>
                                        <p:tgtEl>
                                          <p:spTgt spid="1150"/>
                                        </p:tgtEl>
                                      </p:cBhvr>
                                    </p:animEffect>
                                  </p:childTnLst>
                                </p:cTn>
                              </p:par>
                              <p:par>
                                <p:cTn id="81" presetID="10" presetClass="entr" presetSubtype="0" fill="hold" nodeType="withEffect">
                                  <p:stCondLst>
                                    <p:cond delay="0"/>
                                  </p:stCondLst>
                                  <p:childTnLst>
                                    <p:set>
                                      <p:cBhvr>
                                        <p:cTn id="82" dur="1" fill="hold">
                                          <p:stCondLst>
                                            <p:cond delay="0"/>
                                          </p:stCondLst>
                                        </p:cTn>
                                        <p:tgtEl>
                                          <p:spTgt spid="1130"/>
                                        </p:tgtEl>
                                        <p:attrNameLst>
                                          <p:attrName>style.visibility</p:attrName>
                                        </p:attrNameLst>
                                      </p:cBhvr>
                                      <p:to>
                                        <p:strVal val="visible"/>
                                      </p:to>
                                    </p:set>
                                    <p:animEffect transition="in" filter="fade">
                                      <p:cBhvr>
                                        <p:cTn id="83" dur="1000"/>
                                        <p:tgtEl>
                                          <p:spTgt spid="113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128"/>
                                        </p:tgtEl>
                                        <p:attrNameLst>
                                          <p:attrName>style.visibility</p:attrName>
                                        </p:attrNameLst>
                                      </p:cBhvr>
                                      <p:to>
                                        <p:strVal val="visible"/>
                                      </p:to>
                                    </p:set>
                                    <p:animEffect transition="in" filter="fade">
                                      <p:cBhvr>
                                        <p:cTn id="88" dur="1000"/>
                                        <p:tgtEl>
                                          <p:spTgt spid="1128"/>
                                        </p:tgtEl>
                                      </p:cBhvr>
                                    </p:animEffect>
                                  </p:childTnLst>
                                </p:cTn>
                              </p:par>
                              <p:par>
                                <p:cTn id="89" presetID="10" presetClass="entr" presetSubtype="0" fill="hold" nodeType="withEffect">
                                  <p:stCondLst>
                                    <p:cond delay="0"/>
                                  </p:stCondLst>
                                  <p:childTnLst>
                                    <p:set>
                                      <p:cBhvr>
                                        <p:cTn id="90" dur="1" fill="hold">
                                          <p:stCondLst>
                                            <p:cond delay="0"/>
                                          </p:stCondLst>
                                        </p:cTn>
                                        <p:tgtEl>
                                          <p:spTgt spid="1137"/>
                                        </p:tgtEl>
                                        <p:attrNameLst>
                                          <p:attrName>style.visibility</p:attrName>
                                        </p:attrNameLst>
                                      </p:cBhvr>
                                      <p:to>
                                        <p:strVal val="visible"/>
                                      </p:to>
                                    </p:set>
                                    <p:animEffect transition="in" filter="fade">
                                      <p:cBhvr>
                                        <p:cTn id="91" dur="1000"/>
                                        <p:tgtEl>
                                          <p:spTgt spid="1137"/>
                                        </p:tgtEl>
                                      </p:cBhvr>
                                    </p:animEffect>
                                  </p:childTnLst>
                                </p:cTn>
                              </p:par>
                              <p:par>
                                <p:cTn id="92" presetID="10" presetClass="entr" presetSubtype="0" fill="hold" nodeType="withEffect">
                                  <p:stCondLst>
                                    <p:cond delay="0"/>
                                  </p:stCondLst>
                                  <p:childTnLst>
                                    <p:set>
                                      <p:cBhvr>
                                        <p:cTn id="93" dur="1" fill="hold">
                                          <p:stCondLst>
                                            <p:cond delay="0"/>
                                          </p:stCondLst>
                                        </p:cTn>
                                        <p:tgtEl>
                                          <p:spTgt spid="1142"/>
                                        </p:tgtEl>
                                        <p:attrNameLst>
                                          <p:attrName>style.visibility</p:attrName>
                                        </p:attrNameLst>
                                      </p:cBhvr>
                                      <p:to>
                                        <p:strVal val="visible"/>
                                      </p:to>
                                    </p:set>
                                    <p:animEffect transition="in" filter="fade">
                                      <p:cBhvr>
                                        <p:cTn id="94" dur="1000"/>
                                        <p:tgtEl>
                                          <p:spTgt spid="1142"/>
                                        </p:tgtEl>
                                      </p:cBhvr>
                                    </p:animEffect>
                                  </p:childTnLst>
                                </p:cTn>
                              </p:par>
                              <p:par>
                                <p:cTn id="95" presetID="10" presetClass="entr" presetSubtype="0" fill="hold" nodeType="withEffect">
                                  <p:stCondLst>
                                    <p:cond delay="0"/>
                                  </p:stCondLst>
                                  <p:childTnLst>
                                    <p:set>
                                      <p:cBhvr>
                                        <p:cTn id="96" dur="1" fill="hold">
                                          <p:stCondLst>
                                            <p:cond delay="0"/>
                                          </p:stCondLst>
                                        </p:cTn>
                                        <p:tgtEl>
                                          <p:spTgt spid="1153"/>
                                        </p:tgtEl>
                                        <p:attrNameLst>
                                          <p:attrName>style.visibility</p:attrName>
                                        </p:attrNameLst>
                                      </p:cBhvr>
                                      <p:to>
                                        <p:strVal val="visible"/>
                                      </p:to>
                                    </p:set>
                                    <p:animEffect transition="in" filter="fade">
                                      <p:cBhvr>
                                        <p:cTn id="97" dur="1000"/>
                                        <p:tgtEl>
                                          <p:spTgt spid="1153"/>
                                        </p:tgtEl>
                                      </p:cBhvr>
                                    </p:animEffect>
                                  </p:childTnLst>
                                </p:cTn>
                              </p:par>
                              <p:par>
                                <p:cTn id="98" presetID="10" presetClass="entr" presetSubtype="0" fill="hold" nodeType="withEffect">
                                  <p:stCondLst>
                                    <p:cond delay="0"/>
                                  </p:stCondLst>
                                  <p:childTnLst>
                                    <p:set>
                                      <p:cBhvr>
                                        <p:cTn id="99" dur="1" fill="hold">
                                          <p:stCondLst>
                                            <p:cond delay="0"/>
                                          </p:stCondLst>
                                        </p:cTn>
                                        <p:tgtEl>
                                          <p:spTgt spid="1129"/>
                                        </p:tgtEl>
                                        <p:attrNameLst>
                                          <p:attrName>style.visibility</p:attrName>
                                        </p:attrNameLst>
                                      </p:cBhvr>
                                      <p:to>
                                        <p:strVal val="visible"/>
                                      </p:to>
                                    </p:set>
                                    <p:animEffect transition="in" filter="fade">
                                      <p:cBhvr>
                                        <p:cTn id="100" dur="1000"/>
                                        <p:tgtEl>
                                          <p:spTgt spid="1129"/>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1117"/>
                                        </p:tgtEl>
                                        <p:attrNameLst>
                                          <p:attrName>style.visibility</p:attrName>
                                        </p:attrNameLst>
                                      </p:cBhvr>
                                      <p:to>
                                        <p:strVal val="visible"/>
                                      </p:to>
                                    </p:set>
                                    <p:animEffect transition="in" filter="fade">
                                      <p:cBhvr>
                                        <p:cTn id="105" dur="1000"/>
                                        <p:tgtEl>
                                          <p:spTgt spid="1117"/>
                                        </p:tgtEl>
                                      </p:cBhvr>
                                    </p:animEffect>
                                  </p:childTnLst>
                                </p:cTn>
                              </p:par>
                              <p:par>
                                <p:cTn id="106" presetID="10" presetClass="entr" presetSubtype="0" fill="hold" nodeType="withEffect">
                                  <p:stCondLst>
                                    <p:cond delay="0"/>
                                  </p:stCondLst>
                                  <p:childTnLst>
                                    <p:set>
                                      <p:cBhvr>
                                        <p:cTn id="107" dur="1" fill="hold">
                                          <p:stCondLst>
                                            <p:cond delay="0"/>
                                          </p:stCondLst>
                                        </p:cTn>
                                        <p:tgtEl>
                                          <p:spTgt spid="1120"/>
                                        </p:tgtEl>
                                        <p:attrNameLst>
                                          <p:attrName>style.visibility</p:attrName>
                                        </p:attrNameLst>
                                      </p:cBhvr>
                                      <p:to>
                                        <p:strVal val="visible"/>
                                      </p:to>
                                    </p:set>
                                    <p:animEffect transition="in" filter="fade">
                                      <p:cBhvr>
                                        <p:cTn id="108" dur="1000"/>
                                        <p:tgtEl>
                                          <p:spTgt spid="1120"/>
                                        </p:tgtEl>
                                      </p:cBhvr>
                                    </p:animEffect>
                                  </p:childTnLst>
                                </p:cTn>
                              </p:par>
                              <p:par>
                                <p:cTn id="109" presetID="10" presetClass="entr" presetSubtype="0" fill="hold" nodeType="withEffect">
                                  <p:stCondLst>
                                    <p:cond delay="0"/>
                                  </p:stCondLst>
                                  <p:childTnLst>
                                    <p:set>
                                      <p:cBhvr>
                                        <p:cTn id="110" dur="1" fill="hold">
                                          <p:stCondLst>
                                            <p:cond delay="0"/>
                                          </p:stCondLst>
                                        </p:cTn>
                                        <p:tgtEl>
                                          <p:spTgt spid="1122"/>
                                        </p:tgtEl>
                                        <p:attrNameLst>
                                          <p:attrName>style.visibility</p:attrName>
                                        </p:attrNameLst>
                                      </p:cBhvr>
                                      <p:to>
                                        <p:strVal val="visible"/>
                                      </p:to>
                                    </p:set>
                                    <p:animEffect transition="in" filter="fade">
                                      <p:cBhvr>
                                        <p:cTn id="111" dur="1000"/>
                                        <p:tgtEl>
                                          <p:spTgt spid="1122"/>
                                        </p:tgtEl>
                                      </p:cBhvr>
                                    </p:animEffect>
                                  </p:childTnLst>
                                </p:cTn>
                              </p:par>
                              <p:par>
                                <p:cTn id="112" presetID="10" presetClass="entr" presetSubtype="0" fill="hold" nodeType="withEffect">
                                  <p:stCondLst>
                                    <p:cond delay="0"/>
                                  </p:stCondLst>
                                  <p:childTnLst>
                                    <p:set>
                                      <p:cBhvr>
                                        <p:cTn id="113" dur="1" fill="hold">
                                          <p:stCondLst>
                                            <p:cond delay="0"/>
                                          </p:stCondLst>
                                        </p:cTn>
                                        <p:tgtEl>
                                          <p:spTgt spid="1119"/>
                                        </p:tgtEl>
                                        <p:attrNameLst>
                                          <p:attrName>style.visibility</p:attrName>
                                        </p:attrNameLst>
                                      </p:cBhvr>
                                      <p:to>
                                        <p:strVal val="visible"/>
                                      </p:to>
                                    </p:set>
                                    <p:animEffect transition="in" filter="fade">
                                      <p:cBhvr>
                                        <p:cTn id="114" dur="1000"/>
                                        <p:tgtEl>
                                          <p:spTgt spid="1119"/>
                                        </p:tgtEl>
                                      </p:cBhvr>
                                    </p:animEffect>
                                  </p:childTnLst>
                                </p:cTn>
                              </p:par>
                              <p:par>
                                <p:cTn id="115" presetID="10" presetClass="entr" presetSubtype="0" fill="hold" nodeType="withEffect">
                                  <p:stCondLst>
                                    <p:cond delay="0"/>
                                  </p:stCondLst>
                                  <p:childTnLst>
                                    <p:set>
                                      <p:cBhvr>
                                        <p:cTn id="116" dur="1" fill="hold">
                                          <p:stCondLst>
                                            <p:cond delay="0"/>
                                          </p:stCondLst>
                                        </p:cTn>
                                        <p:tgtEl>
                                          <p:spTgt spid="1143"/>
                                        </p:tgtEl>
                                        <p:attrNameLst>
                                          <p:attrName>style.visibility</p:attrName>
                                        </p:attrNameLst>
                                      </p:cBhvr>
                                      <p:to>
                                        <p:strVal val="visible"/>
                                      </p:to>
                                    </p:set>
                                    <p:animEffect transition="in" filter="fade">
                                      <p:cBhvr>
                                        <p:cTn id="117" dur="1000"/>
                                        <p:tgtEl>
                                          <p:spTgt spid="1143"/>
                                        </p:tgtEl>
                                      </p:cBhvr>
                                    </p:animEffect>
                                  </p:childTnLst>
                                </p:cTn>
                              </p:par>
                              <p:par>
                                <p:cTn id="118" presetID="10" presetClass="entr" presetSubtype="0" fill="hold" nodeType="withEffect">
                                  <p:stCondLst>
                                    <p:cond delay="0"/>
                                  </p:stCondLst>
                                  <p:childTnLst>
                                    <p:set>
                                      <p:cBhvr>
                                        <p:cTn id="119" dur="1" fill="hold">
                                          <p:stCondLst>
                                            <p:cond delay="0"/>
                                          </p:stCondLst>
                                        </p:cTn>
                                        <p:tgtEl>
                                          <p:spTgt spid="1144"/>
                                        </p:tgtEl>
                                        <p:attrNameLst>
                                          <p:attrName>style.visibility</p:attrName>
                                        </p:attrNameLst>
                                      </p:cBhvr>
                                      <p:to>
                                        <p:strVal val="visible"/>
                                      </p:to>
                                    </p:set>
                                    <p:animEffect transition="in" filter="fade">
                                      <p:cBhvr>
                                        <p:cTn id="120" dur="1000"/>
                                        <p:tgtEl>
                                          <p:spTgt spid="1144"/>
                                        </p:tgtEl>
                                      </p:cBhvr>
                                    </p:animEffect>
                                  </p:childTnLst>
                                </p:cTn>
                              </p:par>
                              <p:par>
                                <p:cTn id="121" presetID="10" presetClass="entr" presetSubtype="0" fill="hold" nodeType="withEffect">
                                  <p:stCondLst>
                                    <p:cond delay="0"/>
                                  </p:stCondLst>
                                  <p:childTnLst>
                                    <p:set>
                                      <p:cBhvr>
                                        <p:cTn id="122" dur="1" fill="hold">
                                          <p:stCondLst>
                                            <p:cond delay="0"/>
                                          </p:stCondLst>
                                        </p:cTn>
                                        <p:tgtEl>
                                          <p:spTgt spid="1145"/>
                                        </p:tgtEl>
                                        <p:attrNameLst>
                                          <p:attrName>style.visibility</p:attrName>
                                        </p:attrNameLst>
                                      </p:cBhvr>
                                      <p:to>
                                        <p:strVal val="visible"/>
                                      </p:to>
                                    </p:set>
                                    <p:animEffect transition="in" filter="fade">
                                      <p:cBhvr>
                                        <p:cTn id="123" dur="1000"/>
                                        <p:tgtEl>
                                          <p:spTgt spid="1145"/>
                                        </p:tgtEl>
                                      </p:cBhvr>
                                    </p:animEffect>
                                  </p:childTnLst>
                                </p:cTn>
                              </p:par>
                              <p:par>
                                <p:cTn id="124" presetID="10" presetClass="entr" presetSubtype="0" fill="hold" nodeType="withEffect">
                                  <p:stCondLst>
                                    <p:cond delay="0"/>
                                  </p:stCondLst>
                                  <p:childTnLst>
                                    <p:set>
                                      <p:cBhvr>
                                        <p:cTn id="125" dur="1" fill="hold">
                                          <p:stCondLst>
                                            <p:cond delay="0"/>
                                          </p:stCondLst>
                                        </p:cTn>
                                        <p:tgtEl>
                                          <p:spTgt spid="1146"/>
                                        </p:tgtEl>
                                        <p:attrNameLst>
                                          <p:attrName>style.visibility</p:attrName>
                                        </p:attrNameLst>
                                      </p:cBhvr>
                                      <p:to>
                                        <p:strVal val="visible"/>
                                      </p:to>
                                    </p:set>
                                    <p:animEffect transition="in" filter="fade">
                                      <p:cBhvr>
                                        <p:cTn id="126" dur="1000"/>
                                        <p:tgtEl>
                                          <p:spTgt spid="1146"/>
                                        </p:tgtEl>
                                      </p:cBhvr>
                                    </p:animEffect>
                                  </p:childTnLst>
                                </p:cTn>
                              </p:par>
                              <p:par>
                                <p:cTn id="127" presetID="10" presetClass="entr" presetSubtype="0" fill="hold" nodeType="withEffect">
                                  <p:stCondLst>
                                    <p:cond delay="0"/>
                                  </p:stCondLst>
                                  <p:childTnLst>
                                    <p:set>
                                      <p:cBhvr>
                                        <p:cTn id="128" dur="1" fill="hold">
                                          <p:stCondLst>
                                            <p:cond delay="0"/>
                                          </p:stCondLst>
                                        </p:cTn>
                                        <p:tgtEl>
                                          <p:spTgt spid="1147"/>
                                        </p:tgtEl>
                                        <p:attrNameLst>
                                          <p:attrName>style.visibility</p:attrName>
                                        </p:attrNameLst>
                                      </p:cBhvr>
                                      <p:to>
                                        <p:strVal val="visible"/>
                                      </p:to>
                                    </p:set>
                                    <p:animEffect transition="in" filter="fade">
                                      <p:cBhvr>
                                        <p:cTn id="129" dur="1000"/>
                                        <p:tgtEl>
                                          <p:spTgt spid="1147"/>
                                        </p:tgtEl>
                                      </p:cBhvr>
                                    </p:animEffect>
                                  </p:childTnLst>
                                </p:cTn>
                              </p:par>
                              <p:par>
                                <p:cTn id="130" presetID="10" presetClass="entr" presetSubtype="0" fill="hold" nodeType="withEffect">
                                  <p:stCondLst>
                                    <p:cond delay="0"/>
                                  </p:stCondLst>
                                  <p:childTnLst>
                                    <p:set>
                                      <p:cBhvr>
                                        <p:cTn id="131" dur="1" fill="hold">
                                          <p:stCondLst>
                                            <p:cond delay="0"/>
                                          </p:stCondLst>
                                        </p:cTn>
                                        <p:tgtEl>
                                          <p:spTgt spid="1148"/>
                                        </p:tgtEl>
                                        <p:attrNameLst>
                                          <p:attrName>style.visibility</p:attrName>
                                        </p:attrNameLst>
                                      </p:cBhvr>
                                      <p:to>
                                        <p:strVal val="visible"/>
                                      </p:to>
                                    </p:set>
                                    <p:animEffect transition="in" filter="fade">
                                      <p:cBhvr>
                                        <p:cTn id="132" dur="1000"/>
                                        <p:tgtEl>
                                          <p:spTgt spid="1148"/>
                                        </p:tgtEl>
                                      </p:cBhvr>
                                    </p:animEffect>
                                  </p:childTnLst>
                                </p:cTn>
                              </p:par>
                              <p:par>
                                <p:cTn id="133" presetID="10" presetClass="entr" presetSubtype="0" fill="hold" nodeType="withEffect">
                                  <p:stCondLst>
                                    <p:cond delay="0"/>
                                  </p:stCondLst>
                                  <p:childTnLst>
                                    <p:set>
                                      <p:cBhvr>
                                        <p:cTn id="134" dur="1" fill="hold">
                                          <p:stCondLst>
                                            <p:cond delay="0"/>
                                          </p:stCondLst>
                                        </p:cTn>
                                        <p:tgtEl>
                                          <p:spTgt spid="1154"/>
                                        </p:tgtEl>
                                        <p:attrNameLst>
                                          <p:attrName>style.visibility</p:attrName>
                                        </p:attrNameLst>
                                      </p:cBhvr>
                                      <p:to>
                                        <p:strVal val="visible"/>
                                      </p:to>
                                    </p:set>
                                    <p:animEffect transition="in" filter="fade">
                                      <p:cBhvr>
                                        <p:cTn id="135" dur="1000"/>
                                        <p:tgtEl>
                                          <p:spTgt spid="1154"/>
                                        </p:tgtEl>
                                      </p:cBhvr>
                                    </p:animEffect>
                                  </p:childTnLst>
                                </p:cTn>
                              </p:par>
                              <p:par>
                                <p:cTn id="136" presetID="10" presetClass="entr" presetSubtype="0" fill="hold" nodeType="withEffect">
                                  <p:stCondLst>
                                    <p:cond delay="0"/>
                                  </p:stCondLst>
                                  <p:childTnLst>
                                    <p:set>
                                      <p:cBhvr>
                                        <p:cTn id="137" dur="1" fill="hold">
                                          <p:stCondLst>
                                            <p:cond delay="0"/>
                                          </p:stCondLst>
                                        </p:cTn>
                                        <p:tgtEl>
                                          <p:spTgt spid="1149"/>
                                        </p:tgtEl>
                                        <p:attrNameLst>
                                          <p:attrName>style.visibility</p:attrName>
                                        </p:attrNameLst>
                                      </p:cBhvr>
                                      <p:to>
                                        <p:strVal val="visible"/>
                                      </p:to>
                                    </p:set>
                                    <p:animEffect transition="in" filter="fade">
                                      <p:cBhvr>
                                        <p:cTn id="138" dur="1000"/>
                                        <p:tgtEl>
                                          <p:spTgt spid="1149"/>
                                        </p:tgtEl>
                                      </p:cBhvr>
                                    </p:animEffect>
                                  </p:childTnLst>
                                </p:cTn>
                              </p:par>
                              <p:par>
                                <p:cTn id="139" presetID="10" presetClass="entr" presetSubtype="0" fill="hold" nodeType="withEffect">
                                  <p:stCondLst>
                                    <p:cond delay="0"/>
                                  </p:stCondLst>
                                  <p:childTnLst>
                                    <p:set>
                                      <p:cBhvr>
                                        <p:cTn id="140" dur="1" fill="hold">
                                          <p:stCondLst>
                                            <p:cond delay="0"/>
                                          </p:stCondLst>
                                        </p:cTn>
                                        <p:tgtEl>
                                          <p:spTgt spid="1155"/>
                                        </p:tgtEl>
                                        <p:attrNameLst>
                                          <p:attrName>style.visibility</p:attrName>
                                        </p:attrNameLst>
                                      </p:cBhvr>
                                      <p:to>
                                        <p:strVal val="visible"/>
                                      </p:to>
                                    </p:set>
                                    <p:animEffect transition="in" filter="fade">
                                      <p:cBhvr>
                                        <p:cTn id="141" dur="1000"/>
                                        <p:tgtEl>
                                          <p:spTgt spid="1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60"/>
        <p:cNvGrpSpPr/>
        <p:nvPr/>
      </p:nvGrpSpPr>
      <p:grpSpPr>
        <a:xfrm>
          <a:off x="0" y="0"/>
          <a:ext cx="0" cy="0"/>
          <a:chOff x="0" y="0"/>
          <a:chExt cx="0" cy="0"/>
        </a:xfrm>
      </p:grpSpPr>
      <p:sp>
        <p:nvSpPr>
          <p:cNvPr id="1161" name="Shape 1161"/>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HYBRID OPERATIONS</a:t>
            </a:r>
          </a:p>
          <a:p>
            <a:pPr lvl="0" rtl="0">
              <a:spcBef>
                <a:spcPts val="0"/>
              </a:spcBef>
              <a:buClr>
                <a:schemeClr val="dk1"/>
              </a:buClr>
              <a:buSzPct val="25000"/>
              <a:buFont typeface="Arial"/>
              <a:buNone/>
            </a:pPr>
            <a:r>
              <a:rPr lang="en" sz="1800">
                <a:solidFill>
                  <a:schemeClr val="dk1"/>
                </a:solidFill>
              </a:rPr>
              <a:t>Containers? VMs? Services?</a:t>
            </a:r>
          </a:p>
        </p:txBody>
      </p:sp>
      <p:pic>
        <p:nvPicPr>
          <p:cNvPr id="1162" name="Shape 1162"/>
          <p:cNvPicPr preferRelativeResize="0"/>
          <p:nvPr/>
        </p:nvPicPr>
        <p:blipFill>
          <a:blip r:embed="rId3">
            <a:alphaModFix/>
          </a:blip>
          <a:stretch>
            <a:fillRect/>
          </a:stretch>
        </p:blipFill>
        <p:spPr>
          <a:xfrm>
            <a:off x="3969030" y="3344419"/>
            <a:ext cx="613260" cy="947786"/>
          </a:xfrm>
          <a:prstGeom prst="rect">
            <a:avLst/>
          </a:prstGeom>
          <a:noFill/>
          <a:ln>
            <a:noFill/>
          </a:ln>
        </p:spPr>
      </p:pic>
      <p:sp>
        <p:nvSpPr>
          <p:cNvPr id="1163" name="Shape 1163"/>
          <p:cNvSpPr/>
          <p:nvPr/>
        </p:nvSpPr>
        <p:spPr>
          <a:xfrm>
            <a:off x="4961800" y="1528800"/>
            <a:ext cx="3642600" cy="1815599"/>
          </a:xfrm>
          <a:prstGeom prst="wedgeRoundRectCallout">
            <a:avLst>
              <a:gd name="adj1" fmla="val -61735"/>
              <a:gd name="adj2" fmla="val 68372"/>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rtl="0">
              <a:spcBef>
                <a:spcPts val="0"/>
              </a:spcBef>
              <a:buNone/>
            </a:pPr>
            <a:r>
              <a:rPr lang="en"/>
              <a:t>What happens if I take this rack down? </a:t>
            </a:r>
          </a:p>
          <a:p>
            <a:pPr rtl="0">
              <a:spcBef>
                <a:spcPts val="0"/>
              </a:spcBef>
              <a:buNone/>
            </a:pPr>
            <a:endParaRPr/>
          </a:p>
          <a:p>
            <a:pPr lvl="0" rtl="0">
              <a:spcBef>
                <a:spcPts val="0"/>
              </a:spcBef>
              <a:buNone/>
            </a:pPr>
            <a:r>
              <a:rPr lang="en"/>
              <a:t>What container based apps will be effected?</a:t>
            </a:r>
          </a:p>
          <a:p>
            <a:pPr rtl="0">
              <a:spcBef>
                <a:spcPts val="0"/>
              </a:spcBef>
              <a:buNone/>
            </a:pPr>
            <a:endParaRPr/>
          </a:p>
          <a:p>
            <a:pPr lvl="0" rtl="0">
              <a:spcBef>
                <a:spcPts val="0"/>
              </a:spcBef>
              <a:buNone/>
            </a:pPr>
            <a:r>
              <a:rPr lang="en"/>
              <a:t>Is what’s in that container secure?</a:t>
            </a:r>
          </a:p>
        </p:txBody>
      </p:sp>
      <p:sp>
        <p:nvSpPr>
          <p:cNvPr id="1164" name="Shape 1164"/>
          <p:cNvSpPr txBox="1"/>
          <p:nvPr/>
        </p:nvSpPr>
        <p:spPr>
          <a:xfrm>
            <a:off x="3731317" y="4234173"/>
            <a:ext cx="1088699" cy="262800"/>
          </a:xfrm>
          <a:prstGeom prst="rect">
            <a:avLst/>
          </a:prstGeom>
          <a:noFill/>
          <a:ln>
            <a:noFill/>
          </a:ln>
        </p:spPr>
        <p:txBody>
          <a:bodyPr lIns="91425" tIns="91425" rIns="91425" bIns="91425" anchor="t" anchorCtr="0">
            <a:noAutofit/>
          </a:bodyPr>
          <a:lstStyle/>
          <a:p>
            <a:pPr lvl="0" algn="ctr" rtl="0">
              <a:spcBef>
                <a:spcPts val="0"/>
              </a:spcBef>
              <a:buNone/>
            </a:pPr>
            <a:r>
              <a:rPr lang="en"/>
              <a:t>Operations</a:t>
            </a:r>
          </a:p>
        </p:txBody>
      </p:sp>
      <p:pic>
        <p:nvPicPr>
          <p:cNvPr id="1165" name="Shape 1165"/>
          <p:cNvPicPr preferRelativeResize="0"/>
          <p:nvPr/>
        </p:nvPicPr>
        <p:blipFill>
          <a:blip r:embed="rId4">
            <a:alphaModFix/>
          </a:blip>
          <a:stretch>
            <a:fillRect/>
          </a:stretch>
        </p:blipFill>
        <p:spPr>
          <a:xfrm>
            <a:off x="2356869" y="4904946"/>
            <a:ext cx="495800" cy="654552"/>
          </a:xfrm>
          <a:prstGeom prst="rect">
            <a:avLst/>
          </a:prstGeom>
          <a:noFill/>
          <a:ln>
            <a:noFill/>
          </a:ln>
        </p:spPr>
      </p:pic>
      <p:pic>
        <p:nvPicPr>
          <p:cNvPr id="1166" name="Shape 1166"/>
          <p:cNvPicPr preferRelativeResize="0"/>
          <p:nvPr/>
        </p:nvPicPr>
        <p:blipFill>
          <a:blip r:embed="rId5">
            <a:alphaModFix/>
          </a:blip>
          <a:stretch>
            <a:fillRect/>
          </a:stretch>
        </p:blipFill>
        <p:spPr>
          <a:xfrm>
            <a:off x="2159925" y="3645483"/>
            <a:ext cx="889700" cy="1097774"/>
          </a:xfrm>
          <a:prstGeom prst="rect">
            <a:avLst/>
          </a:prstGeom>
          <a:noFill/>
          <a:ln>
            <a:noFill/>
          </a:ln>
        </p:spPr>
      </p:pic>
      <p:pic>
        <p:nvPicPr>
          <p:cNvPr id="1167" name="Shape 1167"/>
          <p:cNvPicPr preferRelativeResize="0"/>
          <p:nvPr/>
        </p:nvPicPr>
        <p:blipFill>
          <a:blip r:embed="rId6">
            <a:alphaModFix/>
          </a:blip>
          <a:stretch>
            <a:fillRect/>
          </a:stretch>
        </p:blipFill>
        <p:spPr>
          <a:xfrm>
            <a:off x="2159916" y="3129000"/>
            <a:ext cx="889699" cy="354771"/>
          </a:xfrm>
          <a:prstGeom prst="rect">
            <a:avLst/>
          </a:prstGeom>
          <a:noFill/>
          <a:ln>
            <a:noFill/>
          </a:ln>
        </p:spPr>
      </p:pic>
      <p:pic>
        <p:nvPicPr>
          <p:cNvPr id="1168" name="Shape 1168"/>
          <p:cNvPicPr preferRelativeResize="0"/>
          <p:nvPr/>
        </p:nvPicPr>
        <p:blipFill>
          <a:blip r:embed="rId7">
            <a:alphaModFix/>
          </a:blip>
          <a:stretch>
            <a:fillRect/>
          </a:stretch>
        </p:blipFill>
        <p:spPr>
          <a:xfrm>
            <a:off x="2223701" y="2005049"/>
            <a:ext cx="762150" cy="786200"/>
          </a:xfrm>
          <a:prstGeom prst="rect">
            <a:avLst/>
          </a:prstGeom>
          <a:noFill/>
          <a:ln>
            <a:noFill/>
          </a:ln>
        </p:spPr>
      </p:pic>
    </p:spTree>
  </p:cSld>
  <p:clrMapOvr>
    <a:masterClrMapping/>
  </p:clrMapOvr>
  <p:transition xmlns:p14="http://schemas.microsoft.com/office/powerpoint/2010/main" spd="slow">
    <p:cut/>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72"/>
        <p:cNvGrpSpPr/>
        <p:nvPr/>
      </p:nvGrpSpPr>
      <p:grpSpPr>
        <a:xfrm>
          <a:off x="0" y="0"/>
          <a:ext cx="0" cy="0"/>
          <a:chOff x="0" y="0"/>
          <a:chExt cx="0" cy="0"/>
        </a:xfrm>
      </p:grpSpPr>
      <p:sp>
        <p:nvSpPr>
          <p:cNvPr id="1173" name="Shape 1173"/>
          <p:cNvSpPr/>
          <p:nvPr/>
        </p:nvSpPr>
        <p:spPr>
          <a:xfrm>
            <a:off x="1796862" y="2784225"/>
            <a:ext cx="2741099" cy="3488100"/>
          </a:xfrm>
          <a:prstGeom prst="rect">
            <a:avLst/>
          </a:prstGeom>
          <a:noFill/>
          <a:ln w="19050" cap="flat" cmpd="sng">
            <a:solidFill>
              <a:srgbClr val="434343"/>
            </a:solidFill>
            <a:prstDash val="dash"/>
            <a:round/>
            <a:headEnd type="none" w="med" len="med"/>
            <a:tailEnd type="none" w="med" len="med"/>
          </a:ln>
        </p:spPr>
        <p:txBody>
          <a:bodyPr lIns="91425" tIns="91425" rIns="91425" bIns="91425" anchor="b" anchorCtr="0">
            <a:noAutofit/>
          </a:bodyPr>
          <a:lstStyle/>
          <a:p>
            <a:pPr lvl="0" algn="ctr" rtl="0">
              <a:spcBef>
                <a:spcPts val="0"/>
              </a:spcBef>
              <a:buClr>
                <a:schemeClr val="dk1"/>
              </a:buClr>
              <a:buSzPct val="100000"/>
              <a:buFont typeface="Arial"/>
              <a:buNone/>
            </a:pPr>
            <a:r>
              <a:rPr lang="en" sz="1100">
                <a:solidFill>
                  <a:srgbClr val="434343"/>
                </a:solidFill>
              </a:rPr>
              <a:t>RH ATOMIC ENTERPRISE PLATFORM</a:t>
            </a:r>
            <a:br>
              <a:rPr lang="en" sz="1100">
                <a:solidFill>
                  <a:srgbClr val="434343"/>
                </a:solidFill>
              </a:rPr>
            </a:br>
            <a:r>
              <a:rPr lang="en" sz="1100">
                <a:solidFill>
                  <a:srgbClr val="434343"/>
                </a:solidFill>
              </a:rPr>
              <a:t>OPENSHIFT BY RED HAT</a:t>
            </a:r>
          </a:p>
        </p:txBody>
      </p:sp>
      <p:sp>
        <p:nvSpPr>
          <p:cNvPr id="1174" name="Shape 1174"/>
          <p:cNvSpPr/>
          <p:nvPr/>
        </p:nvSpPr>
        <p:spPr>
          <a:xfrm>
            <a:off x="7293075" y="2394475"/>
            <a:ext cx="1730099" cy="3488100"/>
          </a:xfrm>
          <a:prstGeom prst="roundRect">
            <a:avLst>
              <a:gd name="adj" fmla="val 16667"/>
            </a:avLst>
          </a:prstGeom>
          <a:noFill/>
          <a:ln w="19050" cap="flat" cmpd="sng">
            <a:solidFill>
              <a:srgbClr val="434343"/>
            </a:solidFill>
            <a:prstDash val="dot"/>
            <a:round/>
            <a:headEnd type="none" w="med" len="med"/>
            <a:tailEnd type="none" w="med" len="med"/>
          </a:ln>
        </p:spPr>
        <p:txBody>
          <a:bodyPr lIns="91425" tIns="91425" rIns="91425" bIns="91425" anchor="ctr" anchorCtr="0">
            <a:noAutofit/>
          </a:bodyPr>
          <a:lstStyle/>
          <a:p>
            <a:pPr lvl="0" rtl="0">
              <a:spcBef>
                <a:spcPts val="0"/>
              </a:spcBef>
              <a:buNone/>
            </a:pPr>
            <a:endParaRPr>
              <a:solidFill>
                <a:srgbClr val="434343"/>
              </a:solidFill>
            </a:endParaRPr>
          </a:p>
        </p:txBody>
      </p:sp>
      <p:sp>
        <p:nvSpPr>
          <p:cNvPr id="1175" name="Shape 1175"/>
          <p:cNvSpPr txBox="1"/>
          <p:nvPr/>
        </p:nvSpPr>
        <p:spPr>
          <a:xfrm>
            <a:off x="7383500" y="3462175"/>
            <a:ext cx="1529699" cy="369299"/>
          </a:xfrm>
          <a:prstGeom prst="rect">
            <a:avLst/>
          </a:prstGeom>
          <a:noFill/>
          <a:ln w="9525" cap="flat" cmpd="sng">
            <a:solidFill>
              <a:srgbClr val="434343"/>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0000"/>
              </a:buClr>
              <a:buSzPct val="25000"/>
              <a:buFont typeface="Arial"/>
              <a:buNone/>
            </a:pPr>
            <a:r>
              <a:rPr lang="en" sz="1200" b="1">
                <a:solidFill>
                  <a:srgbClr val="434343"/>
                </a:solidFill>
              </a:rPr>
              <a:t>N</a:t>
            </a:r>
            <a:r>
              <a:rPr lang="en" sz="1200" b="1" i="0" u="none" strike="noStrike" cap="none" baseline="0">
                <a:solidFill>
                  <a:srgbClr val="434343"/>
                </a:solidFill>
                <a:latin typeface="Arial"/>
                <a:ea typeface="Arial"/>
                <a:cs typeface="Arial"/>
                <a:sym typeface="Arial"/>
              </a:rPr>
              <a:t>etworking</a:t>
            </a:r>
          </a:p>
        </p:txBody>
      </p:sp>
      <p:sp>
        <p:nvSpPr>
          <p:cNvPr id="1176" name="Shape 1176"/>
          <p:cNvSpPr txBox="1"/>
          <p:nvPr/>
        </p:nvSpPr>
        <p:spPr>
          <a:xfrm>
            <a:off x="7383500" y="2994350"/>
            <a:ext cx="1529699" cy="369299"/>
          </a:xfrm>
          <a:prstGeom prst="rect">
            <a:avLst/>
          </a:prstGeom>
          <a:noFill/>
          <a:ln w="9525" cap="flat" cmpd="sng">
            <a:solidFill>
              <a:srgbClr val="434343"/>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0000"/>
              </a:buClr>
              <a:buSzPct val="25000"/>
              <a:buFont typeface="Arial"/>
              <a:buNone/>
            </a:pPr>
            <a:r>
              <a:rPr lang="en" sz="1200" b="1">
                <a:solidFill>
                  <a:srgbClr val="434343"/>
                </a:solidFill>
              </a:rPr>
              <a:t>U</a:t>
            </a:r>
            <a:r>
              <a:rPr lang="en" sz="1200" b="1" i="0" u="none" strike="noStrike" cap="none" baseline="0">
                <a:solidFill>
                  <a:srgbClr val="434343"/>
                </a:solidFill>
                <a:latin typeface="Arial"/>
                <a:ea typeface="Arial"/>
                <a:cs typeface="Arial"/>
                <a:sym typeface="Arial"/>
              </a:rPr>
              <a:t>tilization</a:t>
            </a:r>
          </a:p>
        </p:txBody>
      </p:sp>
      <p:sp>
        <p:nvSpPr>
          <p:cNvPr id="1177" name="Shape 1177"/>
          <p:cNvSpPr txBox="1"/>
          <p:nvPr/>
        </p:nvSpPr>
        <p:spPr>
          <a:xfrm>
            <a:off x="7383500" y="2526550"/>
            <a:ext cx="1529699" cy="369299"/>
          </a:xfrm>
          <a:prstGeom prst="rect">
            <a:avLst/>
          </a:prstGeom>
          <a:noFill/>
          <a:ln w="9525" cap="flat" cmpd="sng">
            <a:solidFill>
              <a:srgbClr val="434343"/>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0000"/>
              </a:buClr>
              <a:buSzPct val="25000"/>
              <a:buFont typeface="Arial"/>
              <a:buNone/>
            </a:pPr>
            <a:r>
              <a:rPr lang="en" sz="1200" b="1">
                <a:solidFill>
                  <a:srgbClr val="434343"/>
                </a:solidFill>
              </a:rPr>
              <a:t>HW</a:t>
            </a:r>
            <a:r>
              <a:rPr lang="en" sz="1200" b="1" i="0" u="none" strike="noStrike" cap="none" baseline="0">
                <a:solidFill>
                  <a:srgbClr val="434343"/>
                </a:solidFill>
                <a:latin typeface="Arial"/>
                <a:ea typeface="Arial"/>
                <a:cs typeface="Arial"/>
                <a:sym typeface="Arial"/>
              </a:rPr>
              <a:t> </a:t>
            </a:r>
            <a:r>
              <a:rPr lang="en" sz="1200" b="1">
                <a:solidFill>
                  <a:srgbClr val="434343"/>
                </a:solidFill>
              </a:rPr>
              <a:t>F</a:t>
            </a:r>
            <a:r>
              <a:rPr lang="en" sz="1200" b="1" i="0" u="none" strike="noStrike" cap="none" baseline="0">
                <a:solidFill>
                  <a:srgbClr val="434343"/>
                </a:solidFill>
                <a:latin typeface="Arial"/>
                <a:ea typeface="Arial"/>
                <a:cs typeface="Arial"/>
                <a:sym typeface="Arial"/>
              </a:rPr>
              <a:t>aults</a:t>
            </a:r>
          </a:p>
        </p:txBody>
      </p:sp>
      <p:sp>
        <p:nvSpPr>
          <p:cNvPr id="1178" name="Shape 1178"/>
          <p:cNvSpPr txBox="1"/>
          <p:nvPr/>
        </p:nvSpPr>
        <p:spPr>
          <a:xfrm>
            <a:off x="7383500" y="3929975"/>
            <a:ext cx="1529699" cy="369299"/>
          </a:xfrm>
          <a:prstGeom prst="rect">
            <a:avLst/>
          </a:prstGeom>
          <a:noFill/>
          <a:ln w="9525" cap="flat" cmpd="sng">
            <a:solidFill>
              <a:srgbClr val="434343"/>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0000"/>
              </a:buClr>
              <a:buSzPct val="25000"/>
              <a:buFont typeface="Arial"/>
              <a:buNone/>
            </a:pPr>
            <a:r>
              <a:rPr lang="en" sz="1200" b="1">
                <a:solidFill>
                  <a:srgbClr val="434343"/>
                </a:solidFill>
              </a:rPr>
              <a:t>Down Route</a:t>
            </a:r>
          </a:p>
        </p:txBody>
      </p:sp>
      <p:sp>
        <p:nvSpPr>
          <p:cNvPr id="1179" name="Shape 1179"/>
          <p:cNvSpPr txBox="1"/>
          <p:nvPr/>
        </p:nvSpPr>
        <p:spPr>
          <a:xfrm>
            <a:off x="7383500" y="4397775"/>
            <a:ext cx="1529699" cy="369299"/>
          </a:xfrm>
          <a:prstGeom prst="rect">
            <a:avLst/>
          </a:prstGeom>
          <a:noFill/>
          <a:ln w="9525" cap="flat" cmpd="sng">
            <a:solidFill>
              <a:srgbClr val="434343"/>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0000"/>
              </a:buClr>
              <a:buSzPct val="25000"/>
              <a:buFont typeface="Arial"/>
              <a:buNone/>
            </a:pPr>
            <a:r>
              <a:rPr lang="en" sz="1200" b="1">
                <a:solidFill>
                  <a:srgbClr val="434343"/>
                </a:solidFill>
              </a:rPr>
              <a:t>Service</a:t>
            </a:r>
            <a:r>
              <a:rPr lang="en" sz="1200" b="1" i="0" u="none" strike="noStrike" cap="none" baseline="0">
                <a:solidFill>
                  <a:srgbClr val="434343"/>
                </a:solidFill>
                <a:latin typeface="Arial"/>
                <a:ea typeface="Arial"/>
                <a:cs typeface="Arial"/>
                <a:sym typeface="Arial"/>
              </a:rPr>
              <a:t> API </a:t>
            </a:r>
            <a:r>
              <a:rPr lang="en" sz="1200" b="1">
                <a:solidFill>
                  <a:srgbClr val="434343"/>
                </a:solidFill>
              </a:rPr>
              <a:t>D</a:t>
            </a:r>
            <a:r>
              <a:rPr lang="en" sz="1200" b="1" i="0" u="none" strike="noStrike" cap="none" baseline="0">
                <a:solidFill>
                  <a:srgbClr val="434343"/>
                </a:solidFill>
                <a:latin typeface="Arial"/>
                <a:ea typeface="Arial"/>
                <a:cs typeface="Arial"/>
                <a:sym typeface="Arial"/>
              </a:rPr>
              <a:t>own</a:t>
            </a:r>
          </a:p>
        </p:txBody>
      </p:sp>
      <p:sp>
        <p:nvSpPr>
          <p:cNvPr id="1180" name="Shape 1180"/>
          <p:cNvSpPr txBox="1"/>
          <p:nvPr/>
        </p:nvSpPr>
        <p:spPr>
          <a:xfrm>
            <a:off x="7383500" y="4865600"/>
            <a:ext cx="1529699" cy="369299"/>
          </a:xfrm>
          <a:prstGeom prst="rect">
            <a:avLst/>
          </a:prstGeom>
          <a:noFill/>
          <a:ln w="9525" cap="flat" cmpd="sng">
            <a:solidFill>
              <a:srgbClr val="434343"/>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0000"/>
              </a:buClr>
              <a:buSzPct val="25000"/>
              <a:buFont typeface="Arial"/>
              <a:buNone/>
            </a:pPr>
            <a:r>
              <a:rPr lang="en" sz="1200" b="1">
                <a:solidFill>
                  <a:srgbClr val="434343"/>
                </a:solidFill>
              </a:rPr>
              <a:t>Built Fault</a:t>
            </a:r>
          </a:p>
        </p:txBody>
      </p:sp>
      <p:sp>
        <p:nvSpPr>
          <p:cNvPr id="1181" name="Shape 1181"/>
          <p:cNvSpPr txBox="1"/>
          <p:nvPr/>
        </p:nvSpPr>
        <p:spPr>
          <a:xfrm>
            <a:off x="7383500" y="5333400"/>
            <a:ext cx="1529699" cy="369299"/>
          </a:xfrm>
          <a:prstGeom prst="rect">
            <a:avLst/>
          </a:prstGeom>
          <a:noFill/>
          <a:ln w="9525" cap="flat" cmpd="sng">
            <a:solidFill>
              <a:srgbClr val="434343"/>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FF0000"/>
              </a:buClr>
              <a:buSzPct val="25000"/>
              <a:buFont typeface="Arial"/>
              <a:buNone/>
            </a:pPr>
            <a:r>
              <a:rPr lang="en" sz="1200" b="1">
                <a:solidFill>
                  <a:srgbClr val="434343"/>
                </a:solidFill>
              </a:rPr>
              <a:t>C</a:t>
            </a:r>
            <a:r>
              <a:rPr lang="en" sz="1200" b="1" i="0" u="none" strike="noStrike" cap="none" baseline="0">
                <a:solidFill>
                  <a:srgbClr val="434343"/>
                </a:solidFill>
                <a:latin typeface="Arial"/>
                <a:ea typeface="Arial"/>
                <a:cs typeface="Arial"/>
                <a:sym typeface="Arial"/>
              </a:rPr>
              <a:t>anary </a:t>
            </a:r>
            <a:r>
              <a:rPr lang="en" sz="1200" b="1">
                <a:solidFill>
                  <a:srgbClr val="434343"/>
                </a:solidFill>
              </a:rPr>
              <a:t>F</a:t>
            </a:r>
            <a:r>
              <a:rPr lang="en" sz="1200" b="1" i="0" u="none" strike="noStrike" cap="none" baseline="0">
                <a:solidFill>
                  <a:srgbClr val="434343"/>
                </a:solidFill>
                <a:latin typeface="Arial"/>
                <a:ea typeface="Arial"/>
                <a:cs typeface="Arial"/>
                <a:sym typeface="Arial"/>
              </a:rPr>
              <a:t>ailure</a:t>
            </a:r>
          </a:p>
        </p:txBody>
      </p:sp>
      <p:sp>
        <p:nvSpPr>
          <p:cNvPr id="1182" name="Shape 1182"/>
          <p:cNvSpPr/>
          <p:nvPr/>
        </p:nvSpPr>
        <p:spPr>
          <a:xfrm>
            <a:off x="1425925" y="56048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3" name="Shape 1183"/>
          <p:cNvSpPr/>
          <p:nvPr/>
        </p:nvSpPr>
        <p:spPr>
          <a:xfrm>
            <a:off x="1425925" y="53762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4" name="Shape 1184"/>
          <p:cNvSpPr/>
          <p:nvPr/>
        </p:nvSpPr>
        <p:spPr>
          <a:xfrm>
            <a:off x="1425925" y="44618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5" name="Shape 1185"/>
          <p:cNvSpPr/>
          <p:nvPr/>
        </p:nvSpPr>
        <p:spPr>
          <a:xfrm>
            <a:off x="1425925" y="42332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6" name="Shape 1186"/>
          <p:cNvSpPr/>
          <p:nvPr/>
        </p:nvSpPr>
        <p:spPr>
          <a:xfrm>
            <a:off x="1425925" y="39284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7" name="Shape 1187"/>
          <p:cNvSpPr/>
          <p:nvPr/>
        </p:nvSpPr>
        <p:spPr>
          <a:xfrm>
            <a:off x="1425925" y="36998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8" name="Shape 1188"/>
          <p:cNvSpPr/>
          <p:nvPr/>
        </p:nvSpPr>
        <p:spPr>
          <a:xfrm>
            <a:off x="1425925" y="34712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9" name="Shape 1189"/>
          <p:cNvSpPr/>
          <p:nvPr/>
        </p:nvSpPr>
        <p:spPr>
          <a:xfrm>
            <a:off x="1425925" y="31664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0" name="Shape 1190"/>
          <p:cNvSpPr/>
          <p:nvPr/>
        </p:nvSpPr>
        <p:spPr>
          <a:xfrm>
            <a:off x="1425925" y="29378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1" name="Shape 1191"/>
          <p:cNvSpPr/>
          <p:nvPr/>
        </p:nvSpPr>
        <p:spPr>
          <a:xfrm>
            <a:off x="4702525" y="3264819"/>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2" name="Shape 1192"/>
          <p:cNvSpPr/>
          <p:nvPr/>
        </p:nvSpPr>
        <p:spPr>
          <a:xfrm>
            <a:off x="4702525" y="3101334"/>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3" name="Shape 1193"/>
          <p:cNvSpPr/>
          <p:nvPr/>
        </p:nvSpPr>
        <p:spPr>
          <a:xfrm>
            <a:off x="4702525" y="2937850"/>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4" name="Shape 1194"/>
          <p:cNvSpPr/>
          <p:nvPr/>
        </p:nvSpPr>
        <p:spPr>
          <a:xfrm>
            <a:off x="4702525" y="3874419"/>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5" name="Shape 1195"/>
          <p:cNvSpPr/>
          <p:nvPr/>
        </p:nvSpPr>
        <p:spPr>
          <a:xfrm>
            <a:off x="4702525" y="3710934"/>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6" name="Shape 1196"/>
          <p:cNvSpPr/>
          <p:nvPr/>
        </p:nvSpPr>
        <p:spPr>
          <a:xfrm>
            <a:off x="4702525" y="3547450"/>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7" name="Shape 1197"/>
          <p:cNvSpPr/>
          <p:nvPr/>
        </p:nvSpPr>
        <p:spPr>
          <a:xfrm>
            <a:off x="4702525" y="4560219"/>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8" name="Shape 1198"/>
          <p:cNvSpPr/>
          <p:nvPr/>
        </p:nvSpPr>
        <p:spPr>
          <a:xfrm>
            <a:off x="4702525" y="4396734"/>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99" name="Shape 1199"/>
          <p:cNvSpPr/>
          <p:nvPr/>
        </p:nvSpPr>
        <p:spPr>
          <a:xfrm>
            <a:off x="4702525" y="4233250"/>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00" name="Shape 1200"/>
          <p:cNvSpPr/>
          <p:nvPr/>
        </p:nvSpPr>
        <p:spPr>
          <a:xfrm>
            <a:off x="4702525" y="5169819"/>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solidFill>
                <a:srgbClr val="434343"/>
              </a:solidFill>
            </a:endParaRPr>
          </a:p>
        </p:txBody>
      </p:sp>
      <p:sp>
        <p:nvSpPr>
          <p:cNvPr id="1201" name="Shape 1201"/>
          <p:cNvSpPr/>
          <p:nvPr/>
        </p:nvSpPr>
        <p:spPr>
          <a:xfrm>
            <a:off x="4702525" y="5006334"/>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02" name="Shape 1202"/>
          <p:cNvSpPr/>
          <p:nvPr/>
        </p:nvSpPr>
        <p:spPr>
          <a:xfrm>
            <a:off x="4702525" y="4842850"/>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03" name="Shape 1203"/>
          <p:cNvSpPr/>
          <p:nvPr/>
        </p:nvSpPr>
        <p:spPr>
          <a:xfrm>
            <a:off x="4702525" y="5703219"/>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04" name="Shape 1204"/>
          <p:cNvSpPr/>
          <p:nvPr/>
        </p:nvSpPr>
        <p:spPr>
          <a:xfrm>
            <a:off x="4702525" y="5539734"/>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05" name="Shape 1205"/>
          <p:cNvSpPr/>
          <p:nvPr/>
        </p:nvSpPr>
        <p:spPr>
          <a:xfrm>
            <a:off x="4702525" y="5376250"/>
            <a:ext cx="139799" cy="130200"/>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06" name="Shape 1206"/>
          <p:cNvSpPr/>
          <p:nvPr/>
        </p:nvSpPr>
        <p:spPr>
          <a:xfrm>
            <a:off x="5431275" y="3216575"/>
            <a:ext cx="1658700" cy="433800"/>
          </a:xfrm>
          <a:prstGeom prst="roundRect">
            <a:avLst>
              <a:gd name="adj" fmla="val 16667"/>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434343"/>
                </a:solidFill>
              </a:rPr>
              <a:t>Recommendation Engine</a:t>
            </a:r>
          </a:p>
        </p:txBody>
      </p:sp>
      <p:sp>
        <p:nvSpPr>
          <p:cNvPr id="1207" name="Shape 1207"/>
          <p:cNvSpPr/>
          <p:nvPr/>
        </p:nvSpPr>
        <p:spPr>
          <a:xfrm>
            <a:off x="5431275" y="4313020"/>
            <a:ext cx="1658700" cy="397799"/>
          </a:xfrm>
          <a:prstGeom prst="roundRect">
            <a:avLst>
              <a:gd name="adj" fmla="val 16667"/>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434343"/>
                </a:solidFill>
              </a:rPr>
              <a:t>Transaction Processing</a:t>
            </a:r>
          </a:p>
        </p:txBody>
      </p:sp>
      <p:sp>
        <p:nvSpPr>
          <p:cNvPr id="1208" name="Shape 1208"/>
          <p:cNvSpPr/>
          <p:nvPr/>
        </p:nvSpPr>
        <p:spPr>
          <a:xfrm>
            <a:off x="5431275" y="5222075"/>
            <a:ext cx="1658700" cy="393600"/>
          </a:xfrm>
          <a:prstGeom prst="roundRect">
            <a:avLst>
              <a:gd name="adj" fmla="val 16667"/>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solidFill>
                  <a:srgbClr val="434343"/>
                </a:solidFill>
              </a:rPr>
              <a:t>Mobile Ad Placement</a:t>
            </a:r>
          </a:p>
        </p:txBody>
      </p:sp>
      <p:cxnSp>
        <p:nvCxnSpPr>
          <p:cNvPr id="1209" name="Shape 1209"/>
          <p:cNvCxnSpPr>
            <a:stCxn id="1190" idx="6"/>
            <a:endCxn id="1193" idx="2"/>
          </p:cNvCxnSpPr>
          <p:nvPr/>
        </p:nvCxnSpPr>
        <p:spPr>
          <a:xfrm rot="10800000" flipH="1">
            <a:off x="1621525" y="3003100"/>
            <a:ext cx="3080999" cy="25800"/>
          </a:xfrm>
          <a:prstGeom prst="straightConnector1">
            <a:avLst/>
          </a:prstGeom>
          <a:noFill/>
          <a:ln w="19050" cap="flat" cmpd="sng">
            <a:solidFill>
              <a:schemeClr val="accent6"/>
            </a:solidFill>
            <a:prstDash val="solid"/>
            <a:round/>
            <a:headEnd type="none" w="lg" len="lg"/>
            <a:tailEnd type="none" w="lg" len="lg"/>
          </a:ln>
        </p:spPr>
      </p:cxnSp>
      <p:cxnSp>
        <p:nvCxnSpPr>
          <p:cNvPr id="1210" name="Shape 1210"/>
          <p:cNvCxnSpPr>
            <a:stCxn id="1190" idx="6"/>
            <a:endCxn id="1192" idx="2"/>
          </p:cNvCxnSpPr>
          <p:nvPr/>
        </p:nvCxnSpPr>
        <p:spPr>
          <a:xfrm>
            <a:off x="1621525" y="3028900"/>
            <a:ext cx="3080999" cy="137400"/>
          </a:xfrm>
          <a:prstGeom prst="straightConnector1">
            <a:avLst/>
          </a:prstGeom>
          <a:noFill/>
          <a:ln w="19050" cap="flat" cmpd="sng">
            <a:solidFill>
              <a:schemeClr val="accent6"/>
            </a:solidFill>
            <a:prstDash val="solid"/>
            <a:round/>
            <a:headEnd type="none" w="lg" len="lg"/>
            <a:tailEnd type="none" w="lg" len="lg"/>
          </a:ln>
        </p:spPr>
      </p:cxnSp>
      <p:cxnSp>
        <p:nvCxnSpPr>
          <p:cNvPr id="1211" name="Shape 1211"/>
          <p:cNvCxnSpPr>
            <a:stCxn id="1190" idx="6"/>
            <a:endCxn id="1191" idx="2"/>
          </p:cNvCxnSpPr>
          <p:nvPr/>
        </p:nvCxnSpPr>
        <p:spPr>
          <a:xfrm>
            <a:off x="1621525" y="3028900"/>
            <a:ext cx="3080999" cy="300900"/>
          </a:xfrm>
          <a:prstGeom prst="straightConnector1">
            <a:avLst/>
          </a:prstGeom>
          <a:noFill/>
          <a:ln w="19050" cap="flat" cmpd="sng">
            <a:solidFill>
              <a:schemeClr val="accent6"/>
            </a:solidFill>
            <a:prstDash val="solid"/>
            <a:round/>
            <a:headEnd type="none" w="lg" len="lg"/>
            <a:tailEnd type="none" w="lg" len="lg"/>
          </a:ln>
        </p:spPr>
      </p:cxnSp>
      <p:cxnSp>
        <p:nvCxnSpPr>
          <p:cNvPr id="1212" name="Shape 1212"/>
          <p:cNvCxnSpPr>
            <a:stCxn id="1189" idx="6"/>
            <a:endCxn id="1191" idx="2"/>
          </p:cNvCxnSpPr>
          <p:nvPr/>
        </p:nvCxnSpPr>
        <p:spPr>
          <a:xfrm>
            <a:off x="1621525" y="3257500"/>
            <a:ext cx="3080999" cy="72300"/>
          </a:xfrm>
          <a:prstGeom prst="straightConnector1">
            <a:avLst/>
          </a:prstGeom>
          <a:noFill/>
          <a:ln w="19050" cap="flat" cmpd="sng">
            <a:solidFill>
              <a:schemeClr val="accent6"/>
            </a:solidFill>
            <a:prstDash val="solid"/>
            <a:round/>
            <a:headEnd type="none" w="lg" len="lg"/>
            <a:tailEnd type="none" w="lg" len="lg"/>
          </a:ln>
        </p:spPr>
      </p:cxnSp>
      <p:cxnSp>
        <p:nvCxnSpPr>
          <p:cNvPr id="1213" name="Shape 1213"/>
          <p:cNvCxnSpPr>
            <a:stCxn id="1189" idx="6"/>
            <a:endCxn id="1192" idx="2"/>
          </p:cNvCxnSpPr>
          <p:nvPr/>
        </p:nvCxnSpPr>
        <p:spPr>
          <a:xfrm rot="10800000" flipH="1">
            <a:off x="1621525" y="3166300"/>
            <a:ext cx="3080999" cy="91200"/>
          </a:xfrm>
          <a:prstGeom prst="straightConnector1">
            <a:avLst/>
          </a:prstGeom>
          <a:noFill/>
          <a:ln w="19050" cap="flat" cmpd="sng">
            <a:solidFill>
              <a:schemeClr val="accent6"/>
            </a:solidFill>
            <a:prstDash val="solid"/>
            <a:round/>
            <a:headEnd type="none" w="lg" len="lg"/>
            <a:tailEnd type="none" w="lg" len="lg"/>
          </a:ln>
        </p:spPr>
      </p:cxnSp>
      <p:cxnSp>
        <p:nvCxnSpPr>
          <p:cNvPr id="1214" name="Shape 1214"/>
          <p:cNvCxnSpPr>
            <a:stCxn id="1189" idx="6"/>
            <a:endCxn id="1193" idx="2"/>
          </p:cNvCxnSpPr>
          <p:nvPr/>
        </p:nvCxnSpPr>
        <p:spPr>
          <a:xfrm rot="10800000" flipH="1">
            <a:off x="1621525" y="3003100"/>
            <a:ext cx="3080999" cy="254400"/>
          </a:xfrm>
          <a:prstGeom prst="straightConnector1">
            <a:avLst/>
          </a:prstGeom>
          <a:noFill/>
          <a:ln w="19050" cap="flat" cmpd="sng">
            <a:solidFill>
              <a:schemeClr val="accent6"/>
            </a:solidFill>
            <a:prstDash val="solid"/>
            <a:round/>
            <a:headEnd type="none" w="lg" len="lg"/>
            <a:tailEnd type="none" w="lg" len="lg"/>
          </a:ln>
        </p:spPr>
      </p:cxnSp>
      <p:cxnSp>
        <p:nvCxnSpPr>
          <p:cNvPr id="1215" name="Shape 1215"/>
          <p:cNvCxnSpPr>
            <a:stCxn id="1193" idx="6"/>
            <a:endCxn id="1206" idx="1"/>
          </p:cNvCxnSpPr>
          <p:nvPr/>
        </p:nvCxnSpPr>
        <p:spPr>
          <a:xfrm>
            <a:off x="4842324" y="3002950"/>
            <a:ext cx="588900" cy="430500"/>
          </a:xfrm>
          <a:prstGeom prst="straightConnector1">
            <a:avLst/>
          </a:prstGeom>
          <a:noFill/>
          <a:ln w="19050" cap="flat" cmpd="sng">
            <a:solidFill>
              <a:schemeClr val="accent2"/>
            </a:solidFill>
            <a:prstDash val="solid"/>
            <a:round/>
            <a:headEnd type="none" w="lg" len="lg"/>
            <a:tailEnd type="none" w="lg" len="lg"/>
          </a:ln>
        </p:spPr>
      </p:cxnSp>
      <p:cxnSp>
        <p:nvCxnSpPr>
          <p:cNvPr id="1216" name="Shape 1216"/>
          <p:cNvCxnSpPr>
            <a:stCxn id="1191" idx="6"/>
            <a:endCxn id="1207" idx="1"/>
          </p:cNvCxnSpPr>
          <p:nvPr/>
        </p:nvCxnSpPr>
        <p:spPr>
          <a:xfrm>
            <a:off x="4842324" y="3329919"/>
            <a:ext cx="588900" cy="1182000"/>
          </a:xfrm>
          <a:prstGeom prst="straightConnector1">
            <a:avLst/>
          </a:prstGeom>
          <a:noFill/>
          <a:ln w="19050" cap="flat" cmpd="sng">
            <a:solidFill>
              <a:schemeClr val="accent2"/>
            </a:solidFill>
            <a:prstDash val="solid"/>
            <a:round/>
            <a:headEnd type="none" w="lg" len="lg"/>
            <a:tailEnd type="none" w="lg" len="lg"/>
          </a:ln>
        </p:spPr>
      </p:cxnSp>
      <p:cxnSp>
        <p:nvCxnSpPr>
          <p:cNvPr id="1217" name="Shape 1217"/>
          <p:cNvCxnSpPr>
            <a:stCxn id="1192" idx="6"/>
            <a:endCxn id="1206" idx="1"/>
          </p:cNvCxnSpPr>
          <p:nvPr/>
        </p:nvCxnSpPr>
        <p:spPr>
          <a:xfrm>
            <a:off x="4842324" y="3166434"/>
            <a:ext cx="588900" cy="267000"/>
          </a:xfrm>
          <a:prstGeom prst="straightConnector1">
            <a:avLst/>
          </a:prstGeom>
          <a:noFill/>
          <a:ln w="19050" cap="flat" cmpd="sng">
            <a:solidFill>
              <a:schemeClr val="accent2"/>
            </a:solidFill>
            <a:prstDash val="solid"/>
            <a:round/>
            <a:headEnd type="none" w="lg" len="lg"/>
            <a:tailEnd type="none" w="lg" len="lg"/>
          </a:ln>
        </p:spPr>
      </p:cxnSp>
      <p:cxnSp>
        <p:nvCxnSpPr>
          <p:cNvPr id="1218" name="Shape 1218"/>
          <p:cNvCxnSpPr>
            <a:stCxn id="1196" idx="6"/>
            <a:endCxn id="1206" idx="1"/>
          </p:cNvCxnSpPr>
          <p:nvPr/>
        </p:nvCxnSpPr>
        <p:spPr>
          <a:xfrm rot="10800000" flipH="1">
            <a:off x="4842324" y="3433450"/>
            <a:ext cx="588900" cy="179100"/>
          </a:xfrm>
          <a:prstGeom prst="straightConnector1">
            <a:avLst/>
          </a:prstGeom>
          <a:noFill/>
          <a:ln w="19050" cap="flat" cmpd="sng">
            <a:solidFill>
              <a:schemeClr val="accent2"/>
            </a:solidFill>
            <a:prstDash val="solid"/>
            <a:round/>
            <a:headEnd type="none" w="lg" len="lg"/>
            <a:tailEnd type="none" w="lg" len="lg"/>
          </a:ln>
        </p:spPr>
      </p:cxnSp>
      <p:cxnSp>
        <p:nvCxnSpPr>
          <p:cNvPr id="1219" name="Shape 1219"/>
          <p:cNvCxnSpPr>
            <a:stCxn id="1195" idx="6"/>
            <a:endCxn id="1207" idx="1"/>
          </p:cNvCxnSpPr>
          <p:nvPr/>
        </p:nvCxnSpPr>
        <p:spPr>
          <a:xfrm>
            <a:off x="4842324" y="3776034"/>
            <a:ext cx="588900" cy="735900"/>
          </a:xfrm>
          <a:prstGeom prst="straightConnector1">
            <a:avLst/>
          </a:prstGeom>
          <a:noFill/>
          <a:ln w="19050" cap="flat" cmpd="sng">
            <a:solidFill>
              <a:schemeClr val="accent2"/>
            </a:solidFill>
            <a:prstDash val="solid"/>
            <a:round/>
            <a:headEnd type="none" w="lg" len="lg"/>
            <a:tailEnd type="none" w="lg" len="lg"/>
          </a:ln>
        </p:spPr>
      </p:cxnSp>
      <p:cxnSp>
        <p:nvCxnSpPr>
          <p:cNvPr id="1220" name="Shape 1220"/>
          <p:cNvCxnSpPr>
            <a:stCxn id="1198" idx="6"/>
            <a:endCxn id="1206" idx="1"/>
          </p:cNvCxnSpPr>
          <p:nvPr/>
        </p:nvCxnSpPr>
        <p:spPr>
          <a:xfrm rot="10800000" flipH="1">
            <a:off x="4842324" y="3433434"/>
            <a:ext cx="588900" cy="1028400"/>
          </a:xfrm>
          <a:prstGeom prst="straightConnector1">
            <a:avLst/>
          </a:prstGeom>
          <a:noFill/>
          <a:ln w="19050" cap="flat" cmpd="sng">
            <a:solidFill>
              <a:schemeClr val="accent2"/>
            </a:solidFill>
            <a:prstDash val="solid"/>
            <a:round/>
            <a:headEnd type="none" w="lg" len="lg"/>
            <a:tailEnd type="none" w="lg" len="lg"/>
          </a:ln>
        </p:spPr>
      </p:cxnSp>
      <p:cxnSp>
        <p:nvCxnSpPr>
          <p:cNvPr id="1221" name="Shape 1221"/>
          <p:cNvCxnSpPr>
            <a:stCxn id="1199" idx="6"/>
            <a:endCxn id="1206" idx="1"/>
          </p:cNvCxnSpPr>
          <p:nvPr/>
        </p:nvCxnSpPr>
        <p:spPr>
          <a:xfrm rot="10800000" flipH="1">
            <a:off x="4842324" y="3433450"/>
            <a:ext cx="588900" cy="864900"/>
          </a:xfrm>
          <a:prstGeom prst="straightConnector1">
            <a:avLst/>
          </a:prstGeom>
          <a:noFill/>
          <a:ln w="19050" cap="flat" cmpd="sng">
            <a:solidFill>
              <a:schemeClr val="accent2"/>
            </a:solidFill>
            <a:prstDash val="solid"/>
            <a:round/>
            <a:headEnd type="none" w="lg" len="lg"/>
            <a:tailEnd type="none" w="lg" len="lg"/>
          </a:ln>
        </p:spPr>
      </p:cxnSp>
      <p:cxnSp>
        <p:nvCxnSpPr>
          <p:cNvPr id="1222" name="Shape 1222"/>
          <p:cNvCxnSpPr>
            <a:stCxn id="1197" idx="6"/>
            <a:endCxn id="1208" idx="1"/>
          </p:cNvCxnSpPr>
          <p:nvPr/>
        </p:nvCxnSpPr>
        <p:spPr>
          <a:xfrm>
            <a:off x="4842324" y="4625319"/>
            <a:ext cx="588900" cy="793500"/>
          </a:xfrm>
          <a:prstGeom prst="straightConnector1">
            <a:avLst/>
          </a:prstGeom>
          <a:noFill/>
          <a:ln w="19050" cap="flat" cmpd="sng">
            <a:solidFill>
              <a:schemeClr val="accent2"/>
            </a:solidFill>
            <a:prstDash val="solid"/>
            <a:round/>
            <a:headEnd type="none" w="lg" len="lg"/>
            <a:tailEnd type="none" w="lg" len="lg"/>
          </a:ln>
        </p:spPr>
      </p:cxnSp>
      <p:cxnSp>
        <p:nvCxnSpPr>
          <p:cNvPr id="1223" name="Shape 1223"/>
          <p:cNvCxnSpPr>
            <a:stCxn id="1194" idx="6"/>
            <a:endCxn id="1207" idx="1"/>
          </p:cNvCxnSpPr>
          <p:nvPr/>
        </p:nvCxnSpPr>
        <p:spPr>
          <a:xfrm>
            <a:off x="4842324" y="3939519"/>
            <a:ext cx="588900" cy="572400"/>
          </a:xfrm>
          <a:prstGeom prst="straightConnector1">
            <a:avLst/>
          </a:prstGeom>
          <a:noFill/>
          <a:ln w="19050" cap="flat" cmpd="sng">
            <a:solidFill>
              <a:schemeClr val="accent2"/>
            </a:solidFill>
            <a:prstDash val="solid"/>
            <a:round/>
            <a:headEnd type="none" w="lg" len="lg"/>
            <a:tailEnd type="none" w="lg" len="lg"/>
          </a:ln>
        </p:spPr>
      </p:cxnSp>
      <p:cxnSp>
        <p:nvCxnSpPr>
          <p:cNvPr id="1224" name="Shape 1224"/>
          <p:cNvCxnSpPr>
            <a:stCxn id="1202" idx="6"/>
            <a:endCxn id="1208" idx="1"/>
          </p:cNvCxnSpPr>
          <p:nvPr/>
        </p:nvCxnSpPr>
        <p:spPr>
          <a:xfrm>
            <a:off x="4842324" y="4907950"/>
            <a:ext cx="588900" cy="510900"/>
          </a:xfrm>
          <a:prstGeom prst="straightConnector1">
            <a:avLst/>
          </a:prstGeom>
          <a:noFill/>
          <a:ln w="19050" cap="flat" cmpd="sng">
            <a:solidFill>
              <a:schemeClr val="accent2"/>
            </a:solidFill>
            <a:prstDash val="solid"/>
            <a:round/>
            <a:headEnd type="none" w="lg" len="lg"/>
            <a:tailEnd type="none" w="lg" len="lg"/>
          </a:ln>
        </p:spPr>
      </p:cxnSp>
      <p:cxnSp>
        <p:nvCxnSpPr>
          <p:cNvPr id="1225" name="Shape 1225"/>
          <p:cNvCxnSpPr>
            <a:stCxn id="1201" idx="6"/>
            <a:endCxn id="1207" idx="1"/>
          </p:cNvCxnSpPr>
          <p:nvPr/>
        </p:nvCxnSpPr>
        <p:spPr>
          <a:xfrm rot="10800000" flipH="1">
            <a:off x="4842324" y="4511934"/>
            <a:ext cx="588900" cy="559500"/>
          </a:xfrm>
          <a:prstGeom prst="straightConnector1">
            <a:avLst/>
          </a:prstGeom>
          <a:noFill/>
          <a:ln w="19050" cap="flat" cmpd="sng">
            <a:solidFill>
              <a:schemeClr val="accent2"/>
            </a:solidFill>
            <a:prstDash val="solid"/>
            <a:round/>
            <a:headEnd type="none" w="lg" len="lg"/>
            <a:tailEnd type="none" w="lg" len="lg"/>
          </a:ln>
        </p:spPr>
      </p:cxnSp>
      <p:cxnSp>
        <p:nvCxnSpPr>
          <p:cNvPr id="1226" name="Shape 1226"/>
          <p:cNvCxnSpPr>
            <a:stCxn id="1200" idx="6"/>
            <a:endCxn id="1206" idx="1"/>
          </p:cNvCxnSpPr>
          <p:nvPr/>
        </p:nvCxnSpPr>
        <p:spPr>
          <a:xfrm rot="10800000" flipH="1">
            <a:off x="4842324" y="3433419"/>
            <a:ext cx="588900" cy="1801500"/>
          </a:xfrm>
          <a:prstGeom prst="straightConnector1">
            <a:avLst/>
          </a:prstGeom>
          <a:noFill/>
          <a:ln w="19050" cap="flat" cmpd="sng">
            <a:solidFill>
              <a:schemeClr val="accent2"/>
            </a:solidFill>
            <a:prstDash val="solid"/>
            <a:round/>
            <a:headEnd type="none" w="lg" len="lg"/>
            <a:tailEnd type="none" w="lg" len="lg"/>
          </a:ln>
        </p:spPr>
      </p:cxnSp>
      <p:cxnSp>
        <p:nvCxnSpPr>
          <p:cNvPr id="1227" name="Shape 1227"/>
          <p:cNvCxnSpPr>
            <a:stCxn id="1205" idx="6"/>
            <a:endCxn id="1208" idx="1"/>
          </p:cNvCxnSpPr>
          <p:nvPr/>
        </p:nvCxnSpPr>
        <p:spPr>
          <a:xfrm rot="10800000" flipH="1">
            <a:off x="4842324" y="5418850"/>
            <a:ext cx="588900" cy="22500"/>
          </a:xfrm>
          <a:prstGeom prst="straightConnector1">
            <a:avLst/>
          </a:prstGeom>
          <a:noFill/>
          <a:ln w="19050" cap="flat" cmpd="sng">
            <a:solidFill>
              <a:schemeClr val="accent2"/>
            </a:solidFill>
            <a:prstDash val="solid"/>
            <a:round/>
            <a:headEnd type="none" w="lg" len="lg"/>
            <a:tailEnd type="none" w="lg" len="lg"/>
          </a:ln>
        </p:spPr>
      </p:cxnSp>
      <p:cxnSp>
        <p:nvCxnSpPr>
          <p:cNvPr id="1228" name="Shape 1228"/>
          <p:cNvCxnSpPr>
            <a:stCxn id="1204" idx="6"/>
            <a:endCxn id="1208" idx="1"/>
          </p:cNvCxnSpPr>
          <p:nvPr/>
        </p:nvCxnSpPr>
        <p:spPr>
          <a:xfrm rot="10800000" flipH="1">
            <a:off x="4842324" y="5418834"/>
            <a:ext cx="588900" cy="186000"/>
          </a:xfrm>
          <a:prstGeom prst="straightConnector1">
            <a:avLst/>
          </a:prstGeom>
          <a:noFill/>
          <a:ln w="19050" cap="flat" cmpd="sng">
            <a:solidFill>
              <a:schemeClr val="accent2"/>
            </a:solidFill>
            <a:prstDash val="solid"/>
            <a:round/>
            <a:headEnd type="none" w="lg" len="lg"/>
            <a:tailEnd type="none" w="lg" len="lg"/>
          </a:ln>
        </p:spPr>
      </p:cxnSp>
      <p:cxnSp>
        <p:nvCxnSpPr>
          <p:cNvPr id="1229" name="Shape 1229"/>
          <p:cNvCxnSpPr>
            <a:stCxn id="1203" idx="6"/>
            <a:endCxn id="1207" idx="1"/>
          </p:cNvCxnSpPr>
          <p:nvPr/>
        </p:nvCxnSpPr>
        <p:spPr>
          <a:xfrm rot="10800000" flipH="1">
            <a:off x="4842324" y="4511919"/>
            <a:ext cx="588900" cy="1256400"/>
          </a:xfrm>
          <a:prstGeom prst="straightConnector1">
            <a:avLst/>
          </a:prstGeom>
          <a:noFill/>
          <a:ln w="19050" cap="flat" cmpd="sng">
            <a:solidFill>
              <a:schemeClr val="accent2"/>
            </a:solidFill>
            <a:prstDash val="solid"/>
            <a:round/>
            <a:headEnd type="none" w="lg" len="lg"/>
            <a:tailEnd type="none" w="lg" len="lg"/>
          </a:ln>
        </p:spPr>
      </p:cxnSp>
      <p:sp>
        <p:nvSpPr>
          <p:cNvPr id="1230" name="Shape 1230"/>
          <p:cNvSpPr txBox="1"/>
          <p:nvPr/>
        </p:nvSpPr>
        <p:spPr>
          <a:xfrm>
            <a:off x="4350075" y="2317125"/>
            <a:ext cx="1071900" cy="301500"/>
          </a:xfrm>
          <a:prstGeom prst="rect">
            <a:avLst/>
          </a:prstGeom>
          <a:noFill/>
          <a:ln>
            <a:noFill/>
          </a:ln>
        </p:spPr>
        <p:txBody>
          <a:bodyPr lIns="91425" tIns="91425" rIns="91425" bIns="91425" anchor="t" anchorCtr="0">
            <a:noAutofit/>
          </a:bodyPr>
          <a:lstStyle/>
          <a:p>
            <a:pPr lvl="0" rtl="0">
              <a:spcBef>
                <a:spcPts val="0"/>
              </a:spcBef>
              <a:buNone/>
            </a:pPr>
            <a:r>
              <a:rPr lang="en" sz="1200">
                <a:solidFill>
                  <a:srgbClr val="434343"/>
                </a:solidFill>
              </a:rPr>
              <a:t>Containers</a:t>
            </a:r>
          </a:p>
        </p:txBody>
      </p:sp>
      <p:sp>
        <p:nvSpPr>
          <p:cNvPr id="1231" name="Shape 1231"/>
          <p:cNvSpPr txBox="1"/>
          <p:nvPr/>
        </p:nvSpPr>
        <p:spPr>
          <a:xfrm>
            <a:off x="5723175" y="2317125"/>
            <a:ext cx="1071900" cy="301500"/>
          </a:xfrm>
          <a:prstGeom prst="rect">
            <a:avLst/>
          </a:prstGeom>
          <a:noFill/>
          <a:ln>
            <a:noFill/>
          </a:ln>
        </p:spPr>
        <p:txBody>
          <a:bodyPr lIns="91425" tIns="91425" rIns="91425" bIns="91425" anchor="t" anchorCtr="0">
            <a:noAutofit/>
          </a:bodyPr>
          <a:lstStyle/>
          <a:p>
            <a:pPr lvl="0" rtl="0">
              <a:spcBef>
                <a:spcPts val="0"/>
              </a:spcBef>
              <a:buNone/>
            </a:pPr>
            <a:r>
              <a:rPr lang="en" sz="1200">
                <a:solidFill>
                  <a:srgbClr val="434343"/>
                </a:solidFill>
              </a:rPr>
              <a:t>Applications</a:t>
            </a:r>
          </a:p>
        </p:txBody>
      </p:sp>
      <p:sp>
        <p:nvSpPr>
          <p:cNvPr id="1232" name="Shape 1232"/>
          <p:cNvSpPr txBox="1"/>
          <p:nvPr/>
        </p:nvSpPr>
        <p:spPr>
          <a:xfrm>
            <a:off x="1019075" y="2293475"/>
            <a:ext cx="1183200" cy="301500"/>
          </a:xfrm>
          <a:prstGeom prst="rect">
            <a:avLst/>
          </a:prstGeom>
          <a:noFill/>
          <a:ln>
            <a:noFill/>
          </a:ln>
        </p:spPr>
        <p:txBody>
          <a:bodyPr lIns="91425" tIns="91425" rIns="91425" bIns="91425" anchor="t" anchorCtr="0">
            <a:noAutofit/>
          </a:bodyPr>
          <a:lstStyle/>
          <a:p>
            <a:pPr lvl="0" rtl="0">
              <a:spcBef>
                <a:spcPts val="0"/>
              </a:spcBef>
              <a:buNone/>
            </a:pPr>
            <a:r>
              <a:rPr lang="en" sz="1200">
                <a:solidFill>
                  <a:srgbClr val="434343"/>
                </a:solidFill>
              </a:rPr>
              <a:t>Infrastructure</a:t>
            </a:r>
          </a:p>
        </p:txBody>
      </p:sp>
      <p:sp>
        <p:nvSpPr>
          <p:cNvPr id="1233" name="Shape 1233"/>
          <p:cNvSpPr txBox="1"/>
          <p:nvPr/>
        </p:nvSpPr>
        <p:spPr>
          <a:xfrm>
            <a:off x="201700" y="2984950"/>
            <a:ext cx="1183200" cy="301500"/>
          </a:xfrm>
          <a:prstGeom prst="rect">
            <a:avLst/>
          </a:prstGeom>
          <a:noFill/>
          <a:ln>
            <a:noFill/>
          </a:ln>
        </p:spPr>
        <p:txBody>
          <a:bodyPr lIns="91425" tIns="91425" rIns="91425" bIns="91425" anchor="t" anchorCtr="0">
            <a:noAutofit/>
          </a:bodyPr>
          <a:lstStyle/>
          <a:p>
            <a:pPr lvl="0" algn="r" rtl="0">
              <a:spcBef>
                <a:spcPts val="0"/>
              </a:spcBef>
              <a:buNone/>
            </a:pPr>
            <a:r>
              <a:rPr lang="en" sz="1000">
                <a:solidFill>
                  <a:srgbClr val="434343"/>
                </a:solidFill>
              </a:rPr>
              <a:t>OpenStack</a:t>
            </a:r>
          </a:p>
        </p:txBody>
      </p:sp>
      <p:sp>
        <p:nvSpPr>
          <p:cNvPr id="1234" name="Shape 1234"/>
          <p:cNvSpPr txBox="1"/>
          <p:nvPr/>
        </p:nvSpPr>
        <p:spPr>
          <a:xfrm>
            <a:off x="140675" y="3563950"/>
            <a:ext cx="1183200" cy="301500"/>
          </a:xfrm>
          <a:prstGeom prst="rect">
            <a:avLst/>
          </a:prstGeom>
          <a:noFill/>
          <a:ln>
            <a:noFill/>
          </a:ln>
        </p:spPr>
        <p:txBody>
          <a:bodyPr lIns="91425" tIns="91425" rIns="91425" bIns="91425" anchor="t" anchorCtr="0">
            <a:noAutofit/>
          </a:bodyPr>
          <a:lstStyle/>
          <a:p>
            <a:pPr lvl="0" algn="r" rtl="0">
              <a:spcBef>
                <a:spcPts val="0"/>
              </a:spcBef>
              <a:buNone/>
            </a:pPr>
            <a:r>
              <a:rPr lang="en" sz="1000">
                <a:solidFill>
                  <a:srgbClr val="434343"/>
                </a:solidFill>
              </a:rPr>
              <a:t>vSphere</a:t>
            </a:r>
          </a:p>
        </p:txBody>
      </p:sp>
      <p:sp>
        <p:nvSpPr>
          <p:cNvPr id="1235" name="Shape 1235"/>
          <p:cNvSpPr txBox="1"/>
          <p:nvPr/>
        </p:nvSpPr>
        <p:spPr>
          <a:xfrm>
            <a:off x="140675" y="4249750"/>
            <a:ext cx="1183200" cy="301500"/>
          </a:xfrm>
          <a:prstGeom prst="rect">
            <a:avLst/>
          </a:prstGeom>
          <a:noFill/>
          <a:ln>
            <a:noFill/>
          </a:ln>
        </p:spPr>
        <p:txBody>
          <a:bodyPr lIns="91425" tIns="91425" rIns="91425" bIns="91425" anchor="t" anchorCtr="0">
            <a:noAutofit/>
          </a:bodyPr>
          <a:lstStyle/>
          <a:p>
            <a:pPr lvl="0" algn="r" rtl="0">
              <a:spcBef>
                <a:spcPts val="0"/>
              </a:spcBef>
              <a:buNone/>
            </a:pPr>
            <a:r>
              <a:rPr lang="en" sz="1000">
                <a:solidFill>
                  <a:srgbClr val="434343"/>
                </a:solidFill>
              </a:rPr>
              <a:t>Public Cloud</a:t>
            </a:r>
          </a:p>
        </p:txBody>
      </p:sp>
      <p:sp>
        <p:nvSpPr>
          <p:cNvPr id="1236" name="Shape 1236"/>
          <p:cNvSpPr txBox="1"/>
          <p:nvPr/>
        </p:nvSpPr>
        <p:spPr>
          <a:xfrm>
            <a:off x="140675" y="5392750"/>
            <a:ext cx="1183200" cy="301500"/>
          </a:xfrm>
          <a:prstGeom prst="rect">
            <a:avLst/>
          </a:prstGeom>
          <a:noFill/>
          <a:ln>
            <a:noFill/>
          </a:ln>
        </p:spPr>
        <p:txBody>
          <a:bodyPr lIns="91425" tIns="91425" rIns="91425" bIns="91425" anchor="t" anchorCtr="0">
            <a:noAutofit/>
          </a:bodyPr>
          <a:lstStyle/>
          <a:p>
            <a:pPr lvl="0" algn="r" rtl="0">
              <a:spcBef>
                <a:spcPts val="0"/>
              </a:spcBef>
              <a:buNone/>
            </a:pPr>
            <a:r>
              <a:rPr lang="en" sz="1000">
                <a:solidFill>
                  <a:srgbClr val="434343"/>
                </a:solidFill>
              </a:rPr>
              <a:t>Hyper-V</a:t>
            </a:r>
          </a:p>
        </p:txBody>
      </p:sp>
      <p:cxnSp>
        <p:nvCxnSpPr>
          <p:cNvPr id="1237" name="Shape 1237"/>
          <p:cNvCxnSpPr>
            <a:stCxn id="1188" idx="6"/>
            <a:endCxn id="1196" idx="2"/>
          </p:cNvCxnSpPr>
          <p:nvPr/>
        </p:nvCxnSpPr>
        <p:spPr>
          <a:xfrm>
            <a:off x="1621525" y="3562300"/>
            <a:ext cx="3080999" cy="50400"/>
          </a:xfrm>
          <a:prstGeom prst="straightConnector1">
            <a:avLst/>
          </a:prstGeom>
          <a:noFill/>
          <a:ln w="19050" cap="flat" cmpd="sng">
            <a:solidFill>
              <a:schemeClr val="accent5"/>
            </a:solidFill>
            <a:prstDash val="solid"/>
            <a:round/>
            <a:headEnd type="none" w="lg" len="lg"/>
            <a:tailEnd type="none" w="lg" len="lg"/>
          </a:ln>
        </p:spPr>
      </p:cxnSp>
      <p:cxnSp>
        <p:nvCxnSpPr>
          <p:cNvPr id="1238" name="Shape 1238"/>
          <p:cNvCxnSpPr>
            <a:stCxn id="1187" idx="6"/>
            <a:endCxn id="1195" idx="2"/>
          </p:cNvCxnSpPr>
          <p:nvPr/>
        </p:nvCxnSpPr>
        <p:spPr>
          <a:xfrm rot="10800000" flipH="1">
            <a:off x="1621525" y="3775900"/>
            <a:ext cx="3080999" cy="15000"/>
          </a:xfrm>
          <a:prstGeom prst="straightConnector1">
            <a:avLst/>
          </a:prstGeom>
          <a:noFill/>
          <a:ln w="19050" cap="flat" cmpd="sng">
            <a:solidFill>
              <a:schemeClr val="accent5"/>
            </a:solidFill>
            <a:prstDash val="solid"/>
            <a:round/>
            <a:headEnd type="none" w="lg" len="lg"/>
            <a:tailEnd type="none" w="lg" len="lg"/>
          </a:ln>
        </p:spPr>
      </p:cxnSp>
      <p:cxnSp>
        <p:nvCxnSpPr>
          <p:cNvPr id="1239" name="Shape 1239"/>
          <p:cNvCxnSpPr>
            <a:stCxn id="1186" idx="6"/>
            <a:endCxn id="1194" idx="2"/>
          </p:cNvCxnSpPr>
          <p:nvPr/>
        </p:nvCxnSpPr>
        <p:spPr>
          <a:xfrm rot="10800000" flipH="1">
            <a:off x="1621525" y="3939400"/>
            <a:ext cx="3080999" cy="80100"/>
          </a:xfrm>
          <a:prstGeom prst="straightConnector1">
            <a:avLst/>
          </a:prstGeom>
          <a:noFill/>
          <a:ln w="19050" cap="flat" cmpd="sng">
            <a:solidFill>
              <a:schemeClr val="accent5"/>
            </a:solidFill>
            <a:prstDash val="solid"/>
            <a:round/>
            <a:headEnd type="none" w="lg" len="lg"/>
            <a:tailEnd type="none" w="lg" len="lg"/>
          </a:ln>
        </p:spPr>
      </p:cxnSp>
      <p:cxnSp>
        <p:nvCxnSpPr>
          <p:cNvPr id="1240" name="Shape 1240"/>
          <p:cNvCxnSpPr>
            <a:stCxn id="1188" idx="6"/>
            <a:endCxn id="1195" idx="2"/>
          </p:cNvCxnSpPr>
          <p:nvPr/>
        </p:nvCxnSpPr>
        <p:spPr>
          <a:xfrm>
            <a:off x="1621525" y="3562300"/>
            <a:ext cx="3080999" cy="213600"/>
          </a:xfrm>
          <a:prstGeom prst="straightConnector1">
            <a:avLst/>
          </a:prstGeom>
          <a:noFill/>
          <a:ln w="19050" cap="flat" cmpd="sng">
            <a:solidFill>
              <a:schemeClr val="accent5"/>
            </a:solidFill>
            <a:prstDash val="solid"/>
            <a:round/>
            <a:headEnd type="none" w="lg" len="lg"/>
            <a:tailEnd type="none" w="lg" len="lg"/>
          </a:ln>
        </p:spPr>
      </p:cxnSp>
      <p:cxnSp>
        <p:nvCxnSpPr>
          <p:cNvPr id="1241" name="Shape 1241"/>
          <p:cNvCxnSpPr>
            <a:stCxn id="1188" idx="6"/>
            <a:endCxn id="1194" idx="2"/>
          </p:cNvCxnSpPr>
          <p:nvPr/>
        </p:nvCxnSpPr>
        <p:spPr>
          <a:xfrm>
            <a:off x="1621525" y="3562300"/>
            <a:ext cx="3080999" cy="377100"/>
          </a:xfrm>
          <a:prstGeom prst="straightConnector1">
            <a:avLst/>
          </a:prstGeom>
          <a:noFill/>
          <a:ln w="19050" cap="flat" cmpd="sng">
            <a:solidFill>
              <a:schemeClr val="accent5"/>
            </a:solidFill>
            <a:prstDash val="solid"/>
            <a:round/>
            <a:headEnd type="none" w="lg" len="lg"/>
            <a:tailEnd type="none" w="lg" len="lg"/>
          </a:ln>
        </p:spPr>
      </p:cxnSp>
      <p:cxnSp>
        <p:nvCxnSpPr>
          <p:cNvPr id="1242" name="Shape 1242"/>
          <p:cNvCxnSpPr>
            <a:stCxn id="1187" idx="6"/>
            <a:endCxn id="1196" idx="2"/>
          </p:cNvCxnSpPr>
          <p:nvPr/>
        </p:nvCxnSpPr>
        <p:spPr>
          <a:xfrm rot="10800000" flipH="1">
            <a:off x="1621525" y="3612700"/>
            <a:ext cx="3080999" cy="178200"/>
          </a:xfrm>
          <a:prstGeom prst="straightConnector1">
            <a:avLst/>
          </a:prstGeom>
          <a:noFill/>
          <a:ln w="19050" cap="flat" cmpd="sng">
            <a:solidFill>
              <a:schemeClr val="accent5"/>
            </a:solidFill>
            <a:prstDash val="solid"/>
            <a:round/>
            <a:headEnd type="none" w="lg" len="lg"/>
            <a:tailEnd type="none" w="lg" len="lg"/>
          </a:ln>
        </p:spPr>
      </p:cxnSp>
      <p:cxnSp>
        <p:nvCxnSpPr>
          <p:cNvPr id="1243" name="Shape 1243"/>
          <p:cNvCxnSpPr>
            <a:stCxn id="1187" idx="6"/>
            <a:endCxn id="1194" idx="2"/>
          </p:cNvCxnSpPr>
          <p:nvPr/>
        </p:nvCxnSpPr>
        <p:spPr>
          <a:xfrm>
            <a:off x="1621525" y="3790900"/>
            <a:ext cx="3080999" cy="148500"/>
          </a:xfrm>
          <a:prstGeom prst="straightConnector1">
            <a:avLst/>
          </a:prstGeom>
          <a:noFill/>
          <a:ln w="19050" cap="flat" cmpd="sng">
            <a:solidFill>
              <a:schemeClr val="accent5"/>
            </a:solidFill>
            <a:prstDash val="solid"/>
            <a:round/>
            <a:headEnd type="none" w="lg" len="lg"/>
            <a:tailEnd type="none" w="lg" len="lg"/>
          </a:ln>
        </p:spPr>
      </p:cxnSp>
      <p:cxnSp>
        <p:nvCxnSpPr>
          <p:cNvPr id="1244" name="Shape 1244"/>
          <p:cNvCxnSpPr>
            <a:stCxn id="1186" idx="6"/>
            <a:endCxn id="1196" idx="2"/>
          </p:cNvCxnSpPr>
          <p:nvPr/>
        </p:nvCxnSpPr>
        <p:spPr>
          <a:xfrm rot="10800000" flipH="1">
            <a:off x="1621525" y="3612700"/>
            <a:ext cx="3080999" cy="406800"/>
          </a:xfrm>
          <a:prstGeom prst="straightConnector1">
            <a:avLst/>
          </a:prstGeom>
          <a:noFill/>
          <a:ln w="19050" cap="flat" cmpd="sng">
            <a:solidFill>
              <a:schemeClr val="accent5"/>
            </a:solidFill>
            <a:prstDash val="solid"/>
            <a:round/>
            <a:headEnd type="none" w="lg" len="lg"/>
            <a:tailEnd type="none" w="lg" len="lg"/>
          </a:ln>
        </p:spPr>
      </p:cxnSp>
      <p:cxnSp>
        <p:nvCxnSpPr>
          <p:cNvPr id="1245" name="Shape 1245"/>
          <p:cNvCxnSpPr>
            <a:stCxn id="1186" idx="6"/>
            <a:endCxn id="1195" idx="3"/>
          </p:cNvCxnSpPr>
          <p:nvPr/>
        </p:nvCxnSpPr>
        <p:spPr>
          <a:xfrm rot="10800000" flipH="1">
            <a:off x="1621525" y="3822100"/>
            <a:ext cx="3101400" cy="197400"/>
          </a:xfrm>
          <a:prstGeom prst="straightConnector1">
            <a:avLst/>
          </a:prstGeom>
          <a:noFill/>
          <a:ln w="19050" cap="flat" cmpd="sng">
            <a:solidFill>
              <a:schemeClr val="accent5"/>
            </a:solidFill>
            <a:prstDash val="solid"/>
            <a:round/>
            <a:headEnd type="none" w="lg" len="lg"/>
            <a:tailEnd type="none" w="lg" len="lg"/>
          </a:ln>
        </p:spPr>
      </p:cxnSp>
      <p:cxnSp>
        <p:nvCxnSpPr>
          <p:cNvPr id="1246" name="Shape 1246"/>
          <p:cNvCxnSpPr>
            <a:stCxn id="1185" idx="6"/>
            <a:endCxn id="1199" idx="2"/>
          </p:cNvCxnSpPr>
          <p:nvPr/>
        </p:nvCxnSpPr>
        <p:spPr>
          <a:xfrm rot="10800000" flipH="1">
            <a:off x="1621525" y="4298500"/>
            <a:ext cx="3080999" cy="25800"/>
          </a:xfrm>
          <a:prstGeom prst="straightConnector1">
            <a:avLst/>
          </a:prstGeom>
          <a:noFill/>
          <a:ln w="19050" cap="flat" cmpd="sng">
            <a:solidFill>
              <a:schemeClr val="accent4"/>
            </a:solidFill>
            <a:prstDash val="solid"/>
            <a:round/>
            <a:headEnd type="none" w="lg" len="lg"/>
            <a:tailEnd type="none" w="lg" len="lg"/>
          </a:ln>
        </p:spPr>
      </p:cxnSp>
      <p:cxnSp>
        <p:nvCxnSpPr>
          <p:cNvPr id="1247" name="Shape 1247"/>
          <p:cNvCxnSpPr>
            <a:stCxn id="1184" idx="6"/>
            <a:endCxn id="1199" idx="2"/>
          </p:cNvCxnSpPr>
          <p:nvPr/>
        </p:nvCxnSpPr>
        <p:spPr>
          <a:xfrm rot="10800000" flipH="1">
            <a:off x="1621525" y="4298500"/>
            <a:ext cx="3080999" cy="254400"/>
          </a:xfrm>
          <a:prstGeom prst="straightConnector1">
            <a:avLst/>
          </a:prstGeom>
          <a:noFill/>
          <a:ln w="19050" cap="flat" cmpd="sng">
            <a:solidFill>
              <a:schemeClr val="accent4"/>
            </a:solidFill>
            <a:prstDash val="solid"/>
            <a:round/>
            <a:headEnd type="none" w="lg" len="lg"/>
            <a:tailEnd type="none" w="lg" len="lg"/>
          </a:ln>
        </p:spPr>
      </p:cxnSp>
      <p:cxnSp>
        <p:nvCxnSpPr>
          <p:cNvPr id="1248" name="Shape 1248"/>
          <p:cNvCxnSpPr>
            <a:stCxn id="1185" idx="6"/>
            <a:endCxn id="1197" idx="2"/>
          </p:cNvCxnSpPr>
          <p:nvPr/>
        </p:nvCxnSpPr>
        <p:spPr>
          <a:xfrm>
            <a:off x="1621525" y="4324300"/>
            <a:ext cx="3080999" cy="300900"/>
          </a:xfrm>
          <a:prstGeom prst="straightConnector1">
            <a:avLst/>
          </a:prstGeom>
          <a:noFill/>
          <a:ln w="19050" cap="flat" cmpd="sng">
            <a:solidFill>
              <a:schemeClr val="accent4"/>
            </a:solidFill>
            <a:prstDash val="solid"/>
            <a:round/>
            <a:headEnd type="none" w="lg" len="lg"/>
            <a:tailEnd type="none" w="lg" len="lg"/>
          </a:ln>
        </p:spPr>
      </p:cxnSp>
      <p:cxnSp>
        <p:nvCxnSpPr>
          <p:cNvPr id="1249" name="Shape 1249"/>
          <p:cNvCxnSpPr>
            <a:stCxn id="1184" idx="6"/>
            <a:endCxn id="1198" idx="2"/>
          </p:cNvCxnSpPr>
          <p:nvPr/>
        </p:nvCxnSpPr>
        <p:spPr>
          <a:xfrm rot="10800000" flipH="1">
            <a:off x="1621525" y="4461700"/>
            <a:ext cx="3080999" cy="91200"/>
          </a:xfrm>
          <a:prstGeom prst="straightConnector1">
            <a:avLst/>
          </a:prstGeom>
          <a:noFill/>
          <a:ln w="19050" cap="flat" cmpd="sng">
            <a:solidFill>
              <a:schemeClr val="accent4"/>
            </a:solidFill>
            <a:prstDash val="solid"/>
            <a:round/>
            <a:headEnd type="none" w="lg" len="lg"/>
            <a:tailEnd type="none" w="lg" len="lg"/>
          </a:ln>
        </p:spPr>
      </p:cxnSp>
      <p:cxnSp>
        <p:nvCxnSpPr>
          <p:cNvPr id="1250" name="Shape 1250"/>
          <p:cNvCxnSpPr>
            <a:stCxn id="1184" idx="6"/>
            <a:endCxn id="1197" idx="2"/>
          </p:cNvCxnSpPr>
          <p:nvPr/>
        </p:nvCxnSpPr>
        <p:spPr>
          <a:xfrm>
            <a:off x="1621525" y="4552900"/>
            <a:ext cx="3080999" cy="72300"/>
          </a:xfrm>
          <a:prstGeom prst="straightConnector1">
            <a:avLst/>
          </a:prstGeom>
          <a:noFill/>
          <a:ln w="19050" cap="flat" cmpd="sng">
            <a:solidFill>
              <a:schemeClr val="accent4"/>
            </a:solidFill>
            <a:prstDash val="solid"/>
            <a:round/>
            <a:headEnd type="none" w="lg" len="lg"/>
            <a:tailEnd type="none" w="lg" len="lg"/>
          </a:ln>
        </p:spPr>
      </p:cxnSp>
      <p:cxnSp>
        <p:nvCxnSpPr>
          <p:cNvPr id="1251" name="Shape 1251"/>
          <p:cNvCxnSpPr>
            <a:stCxn id="1185" idx="6"/>
            <a:endCxn id="1198" idx="2"/>
          </p:cNvCxnSpPr>
          <p:nvPr/>
        </p:nvCxnSpPr>
        <p:spPr>
          <a:xfrm>
            <a:off x="1621525" y="4324300"/>
            <a:ext cx="3080999" cy="137400"/>
          </a:xfrm>
          <a:prstGeom prst="straightConnector1">
            <a:avLst/>
          </a:prstGeom>
          <a:noFill/>
          <a:ln w="19050" cap="flat" cmpd="sng">
            <a:solidFill>
              <a:schemeClr val="accent4"/>
            </a:solidFill>
            <a:prstDash val="solid"/>
            <a:round/>
            <a:headEnd type="none" w="lg" len="lg"/>
            <a:tailEnd type="none" w="lg" len="lg"/>
          </a:ln>
        </p:spPr>
      </p:cxnSp>
      <p:cxnSp>
        <p:nvCxnSpPr>
          <p:cNvPr id="1252" name="Shape 1252"/>
          <p:cNvCxnSpPr>
            <a:stCxn id="1183" idx="6"/>
            <a:endCxn id="1203" idx="2"/>
          </p:cNvCxnSpPr>
          <p:nvPr/>
        </p:nvCxnSpPr>
        <p:spPr>
          <a:xfrm>
            <a:off x="1621525" y="5467300"/>
            <a:ext cx="3080999" cy="300900"/>
          </a:xfrm>
          <a:prstGeom prst="straightConnector1">
            <a:avLst/>
          </a:prstGeom>
          <a:noFill/>
          <a:ln w="19050" cap="flat" cmpd="sng">
            <a:solidFill>
              <a:schemeClr val="accent3"/>
            </a:solidFill>
            <a:prstDash val="solid"/>
            <a:round/>
            <a:headEnd type="none" w="lg" len="lg"/>
            <a:tailEnd type="none" w="lg" len="lg"/>
          </a:ln>
        </p:spPr>
      </p:cxnSp>
      <p:cxnSp>
        <p:nvCxnSpPr>
          <p:cNvPr id="1253" name="Shape 1253"/>
          <p:cNvCxnSpPr>
            <a:stCxn id="1183" idx="6"/>
            <a:endCxn id="1204" idx="2"/>
          </p:cNvCxnSpPr>
          <p:nvPr/>
        </p:nvCxnSpPr>
        <p:spPr>
          <a:xfrm>
            <a:off x="1621525" y="5467300"/>
            <a:ext cx="3080999" cy="137400"/>
          </a:xfrm>
          <a:prstGeom prst="straightConnector1">
            <a:avLst/>
          </a:prstGeom>
          <a:noFill/>
          <a:ln w="19050" cap="flat" cmpd="sng">
            <a:solidFill>
              <a:schemeClr val="accent3"/>
            </a:solidFill>
            <a:prstDash val="solid"/>
            <a:round/>
            <a:headEnd type="none" w="lg" len="lg"/>
            <a:tailEnd type="none" w="lg" len="lg"/>
          </a:ln>
        </p:spPr>
      </p:cxnSp>
      <p:cxnSp>
        <p:nvCxnSpPr>
          <p:cNvPr id="1254" name="Shape 1254"/>
          <p:cNvCxnSpPr>
            <a:stCxn id="1182" idx="6"/>
            <a:endCxn id="1205" idx="2"/>
          </p:cNvCxnSpPr>
          <p:nvPr/>
        </p:nvCxnSpPr>
        <p:spPr>
          <a:xfrm rot="10800000" flipH="1">
            <a:off x="1621525" y="5441500"/>
            <a:ext cx="3080999" cy="254400"/>
          </a:xfrm>
          <a:prstGeom prst="straightConnector1">
            <a:avLst/>
          </a:prstGeom>
          <a:noFill/>
          <a:ln w="19050" cap="flat" cmpd="sng">
            <a:solidFill>
              <a:schemeClr val="accent3"/>
            </a:solidFill>
            <a:prstDash val="solid"/>
            <a:round/>
            <a:headEnd type="none" w="lg" len="lg"/>
            <a:tailEnd type="none" w="lg" len="lg"/>
          </a:ln>
        </p:spPr>
      </p:cxnSp>
      <p:cxnSp>
        <p:nvCxnSpPr>
          <p:cNvPr id="1255" name="Shape 1255"/>
          <p:cNvCxnSpPr>
            <a:stCxn id="1182" idx="6"/>
            <a:endCxn id="1204" idx="2"/>
          </p:cNvCxnSpPr>
          <p:nvPr/>
        </p:nvCxnSpPr>
        <p:spPr>
          <a:xfrm rot="10800000" flipH="1">
            <a:off x="1621525" y="5604700"/>
            <a:ext cx="3080999" cy="91200"/>
          </a:xfrm>
          <a:prstGeom prst="straightConnector1">
            <a:avLst/>
          </a:prstGeom>
          <a:noFill/>
          <a:ln w="19050" cap="flat" cmpd="sng">
            <a:solidFill>
              <a:schemeClr val="accent3"/>
            </a:solidFill>
            <a:prstDash val="solid"/>
            <a:round/>
            <a:headEnd type="none" w="lg" len="lg"/>
            <a:tailEnd type="none" w="lg" len="lg"/>
          </a:ln>
        </p:spPr>
      </p:cxnSp>
      <p:cxnSp>
        <p:nvCxnSpPr>
          <p:cNvPr id="1256" name="Shape 1256"/>
          <p:cNvCxnSpPr>
            <a:stCxn id="1182" idx="6"/>
            <a:endCxn id="1203" idx="2"/>
          </p:cNvCxnSpPr>
          <p:nvPr/>
        </p:nvCxnSpPr>
        <p:spPr>
          <a:xfrm>
            <a:off x="1621525" y="5695900"/>
            <a:ext cx="3080999" cy="72300"/>
          </a:xfrm>
          <a:prstGeom prst="straightConnector1">
            <a:avLst/>
          </a:prstGeom>
          <a:noFill/>
          <a:ln w="19050" cap="flat" cmpd="sng">
            <a:solidFill>
              <a:schemeClr val="accent3"/>
            </a:solidFill>
            <a:prstDash val="solid"/>
            <a:round/>
            <a:headEnd type="none" w="lg" len="lg"/>
            <a:tailEnd type="none" w="lg" len="lg"/>
          </a:ln>
        </p:spPr>
      </p:cxnSp>
      <p:cxnSp>
        <p:nvCxnSpPr>
          <p:cNvPr id="1257" name="Shape 1257"/>
          <p:cNvCxnSpPr>
            <a:stCxn id="1183" idx="6"/>
            <a:endCxn id="1205" idx="2"/>
          </p:cNvCxnSpPr>
          <p:nvPr/>
        </p:nvCxnSpPr>
        <p:spPr>
          <a:xfrm rot="10800000" flipH="1">
            <a:off x="1621525" y="5441500"/>
            <a:ext cx="3080999" cy="25800"/>
          </a:xfrm>
          <a:prstGeom prst="straightConnector1">
            <a:avLst/>
          </a:prstGeom>
          <a:noFill/>
          <a:ln w="19050" cap="flat" cmpd="sng">
            <a:solidFill>
              <a:schemeClr val="accent3"/>
            </a:solidFill>
            <a:prstDash val="solid"/>
            <a:round/>
            <a:headEnd type="none" w="lg" len="lg"/>
            <a:tailEnd type="none" w="lg" len="lg"/>
          </a:ln>
        </p:spPr>
      </p:cxnSp>
      <p:sp>
        <p:nvSpPr>
          <p:cNvPr id="1258" name="Shape 1258"/>
          <p:cNvSpPr/>
          <p:nvPr/>
        </p:nvSpPr>
        <p:spPr>
          <a:xfrm>
            <a:off x="1425925" y="47666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259" name="Shape 1259"/>
          <p:cNvSpPr txBox="1"/>
          <p:nvPr/>
        </p:nvSpPr>
        <p:spPr>
          <a:xfrm>
            <a:off x="140675" y="4783150"/>
            <a:ext cx="1183200" cy="301500"/>
          </a:xfrm>
          <a:prstGeom prst="rect">
            <a:avLst/>
          </a:prstGeom>
          <a:noFill/>
          <a:ln>
            <a:noFill/>
          </a:ln>
        </p:spPr>
        <p:txBody>
          <a:bodyPr lIns="91425" tIns="91425" rIns="91425" bIns="91425" anchor="t" anchorCtr="0">
            <a:noAutofit/>
          </a:bodyPr>
          <a:lstStyle/>
          <a:p>
            <a:pPr lvl="0" algn="r" rtl="0">
              <a:spcBef>
                <a:spcPts val="0"/>
              </a:spcBef>
              <a:buNone/>
            </a:pPr>
            <a:r>
              <a:rPr lang="en" sz="1000">
                <a:solidFill>
                  <a:srgbClr val="434343"/>
                </a:solidFill>
              </a:rPr>
              <a:t>RHEV</a:t>
            </a:r>
          </a:p>
        </p:txBody>
      </p:sp>
      <p:sp>
        <p:nvSpPr>
          <p:cNvPr id="1260" name="Shape 1260"/>
          <p:cNvSpPr/>
          <p:nvPr/>
        </p:nvSpPr>
        <p:spPr>
          <a:xfrm>
            <a:off x="1425925" y="4995250"/>
            <a:ext cx="195600" cy="182099"/>
          </a:xfrm>
          <a:prstGeom prst="ellipse">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1261" name="Shape 1261"/>
          <p:cNvCxnSpPr>
            <a:stCxn id="1258" idx="6"/>
            <a:endCxn id="1202" idx="2"/>
          </p:cNvCxnSpPr>
          <p:nvPr/>
        </p:nvCxnSpPr>
        <p:spPr>
          <a:xfrm>
            <a:off x="1621525" y="4857700"/>
            <a:ext cx="3080999" cy="50400"/>
          </a:xfrm>
          <a:prstGeom prst="straightConnector1">
            <a:avLst/>
          </a:prstGeom>
          <a:noFill/>
          <a:ln w="19050" cap="flat" cmpd="sng">
            <a:solidFill>
              <a:schemeClr val="accent1"/>
            </a:solidFill>
            <a:prstDash val="solid"/>
            <a:round/>
            <a:headEnd type="none" w="lg" len="lg"/>
            <a:tailEnd type="none" w="lg" len="lg"/>
          </a:ln>
        </p:spPr>
      </p:cxnSp>
      <p:cxnSp>
        <p:nvCxnSpPr>
          <p:cNvPr id="1262" name="Shape 1262"/>
          <p:cNvCxnSpPr>
            <a:stCxn id="1260" idx="6"/>
            <a:endCxn id="1202" idx="2"/>
          </p:cNvCxnSpPr>
          <p:nvPr/>
        </p:nvCxnSpPr>
        <p:spPr>
          <a:xfrm rot="10800000" flipH="1">
            <a:off x="1621525" y="4908100"/>
            <a:ext cx="3080999" cy="178200"/>
          </a:xfrm>
          <a:prstGeom prst="straightConnector1">
            <a:avLst/>
          </a:prstGeom>
          <a:noFill/>
          <a:ln w="19050" cap="flat" cmpd="sng">
            <a:solidFill>
              <a:schemeClr val="accent1"/>
            </a:solidFill>
            <a:prstDash val="solid"/>
            <a:round/>
            <a:headEnd type="none" w="lg" len="lg"/>
            <a:tailEnd type="none" w="lg" len="lg"/>
          </a:ln>
        </p:spPr>
      </p:cxnSp>
      <p:cxnSp>
        <p:nvCxnSpPr>
          <p:cNvPr id="1263" name="Shape 1263"/>
          <p:cNvCxnSpPr>
            <a:stCxn id="1260" idx="6"/>
            <a:endCxn id="1200" idx="2"/>
          </p:cNvCxnSpPr>
          <p:nvPr/>
        </p:nvCxnSpPr>
        <p:spPr>
          <a:xfrm>
            <a:off x="1621525" y="5086300"/>
            <a:ext cx="3080999" cy="148500"/>
          </a:xfrm>
          <a:prstGeom prst="straightConnector1">
            <a:avLst/>
          </a:prstGeom>
          <a:noFill/>
          <a:ln w="19050" cap="flat" cmpd="sng">
            <a:solidFill>
              <a:schemeClr val="accent1"/>
            </a:solidFill>
            <a:prstDash val="solid"/>
            <a:round/>
            <a:headEnd type="none" w="lg" len="lg"/>
            <a:tailEnd type="none" w="lg" len="lg"/>
          </a:ln>
        </p:spPr>
      </p:cxnSp>
      <p:cxnSp>
        <p:nvCxnSpPr>
          <p:cNvPr id="1264" name="Shape 1264"/>
          <p:cNvCxnSpPr>
            <a:stCxn id="1258" idx="6"/>
            <a:endCxn id="1201" idx="2"/>
          </p:cNvCxnSpPr>
          <p:nvPr/>
        </p:nvCxnSpPr>
        <p:spPr>
          <a:xfrm>
            <a:off x="1621525" y="4857700"/>
            <a:ext cx="3080999" cy="213600"/>
          </a:xfrm>
          <a:prstGeom prst="straightConnector1">
            <a:avLst/>
          </a:prstGeom>
          <a:noFill/>
          <a:ln w="19050" cap="flat" cmpd="sng">
            <a:solidFill>
              <a:schemeClr val="accent1"/>
            </a:solidFill>
            <a:prstDash val="solid"/>
            <a:round/>
            <a:headEnd type="none" w="lg" len="lg"/>
            <a:tailEnd type="none" w="lg" len="lg"/>
          </a:ln>
        </p:spPr>
      </p:cxnSp>
      <p:cxnSp>
        <p:nvCxnSpPr>
          <p:cNvPr id="1265" name="Shape 1265"/>
          <p:cNvCxnSpPr>
            <a:stCxn id="1260" idx="6"/>
            <a:endCxn id="1201" idx="2"/>
          </p:cNvCxnSpPr>
          <p:nvPr/>
        </p:nvCxnSpPr>
        <p:spPr>
          <a:xfrm rot="10800000" flipH="1">
            <a:off x="1621525" y="5071300"/>
            <a:ext cx="3080999" cy="15000"/>
          </a:xfrm>
          <a:prstGeom prst="straightConnector1">
            <a:avLst/>
          </a:prstGeom>
          <a:noFill/>
          <a:ln w="19050" cap="flat" cmpd="sng">
            <a:solidFill>
              <a:schemeClr val="accent1"/>
            </a:solidFill>
            <a:prstDash val="solid"/>
            <a:round/>
            <a:headEnd type="none" w="lg" len="lg"/>
            <a:tailEnd type="none" w="lg" len="lg"/>
          </a:ln>
        </p:spPr>
      </p:cxnSp>
      <p:cxnSp>
        <p:nvCxnSpPr>
          <p:cNvPr id="1266" name="Shape 1266"/>
          <p:cNvCxnSpPr>
            <a:stCxn id="1258" idx="6"/>
            <a:endCxn id="1200" idx="2"/>
          </p:cNvCxnSpPr>
          <p:nvPr/>
        </p:nvCxnSpPr>
        <p:spPr>
          <a:xfrm>
            <a:off x="1621525" y="4857700"/>
            <a:ext cx="3080999" cy="377100"/>
          </a:xfrm>
          <a:prstGeom prst="straightConnector1">
            <a:avLst/>
          </a:prstGeom>
          <a:noFill/>
          <a:ln w="19050" cap="flat" cmpd="sng">
            <a:solidFill>
              <a:schemeClr val="accent1"/>
            </a:solidFill>
            <a:prstDash val="solid"/>
            <a:round/>
            <a:headEnd type="none" w="lg" len="lg"/>
            <a:tailEnd type="none" w="lg" len="lg"/>
          </a:ln>
        </p:spPr>
      </p:cxnSp>
      <p:sp>
        <p:nvSpPr>
          <p:cNvPr id="1267" name="Shape 1267"/>
          <p:cNvSpPr txBox="1"/>
          <p:nvPr/>
        </p:nvSpPr>
        <p:spPr>
          <a:xfrm>
            <a:off x="2561025" y="1530400"/>
            <a:ext cx="1302599" cy="301500"/>
          </a:xfrm>
          <a:prstGeom prst="rect">
            <a:avLst/>
          </a:prstGeom>
          <a:noFill/>
          <a:ln>
            <a:noFill/>
          </a:ln>
        </p:spPr>
        <p:txBody>
          <a:bodyPr lIns="91425" tIns="91425" rIns="91425" bIns="91425" anchor="t" anchorCtr="0">
            <a:noAutofit/>
          </a:bodyPr>
          <a:lstStyle/>
          <a:p>
            <a:pPr lvl="0" algn="ctr" rtl="0">
              <a:spcBef>
                <a:spcPts val="0"/>
              </a:spcBef>
              <a:buNone/>
            </a:pPr>
            <a:r>
              <a:rPr lang="en" sz="1100">
                <a:solidFill>
                  <a:srgbClr val="434343"/>
                </a:solidFill>
              </a:rPr>
              <a:t>RED HAT</a:t>
            </a:r>
            <a:br>
              <a:rPr lang="en" sz="1100">
                <a:solidFill>
                  <a:srgbClr val="434343"/>
                </a:solidFill>
              </a:rPr>
            </a:br>
            <a:r>
              <a:rPr lang="en" sz="1100">
                <a:solidFill>
                  <a:srgbClr val="434343"/>
                </a:solidFill>
              </a:rPr>
              <a:t>CLOUDFORMS</a:t>
            </a:r>
          </a:p>
        </p:txBody>
      </p:sp>
      <p:sp>
        <p:nvSpPr>
          <p:cNvPr id="1268" name="Shape 1268"/>
          <p:cNvSpPr/>
          <p:nvPr/>
        </p:nvSpPr>
        <p:spPr>
          <a:xfrm rot="5400000">
            <a:off x="3026400" y="539275"/>
            <a:ext cx="306900" cy="3367499"/>
          </a:xfrm>
          <a:prstGeom prst="leftBrace">
            <a:avLst>
              <a:gd name="adj1" fmla="val 8333"/>
              <a:gd name="adj2" fmla="val 50000"/>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solidFill>
                <a:srgbClr val="434343"/>
              </a:solidFill>
            </a:endParaRPr>
          </a:p>
        </p:txBody>
      </p:sp>
      <p:cxnSp>
        <p:nvCxnSpPr>
          <p:cNvPr id="1269" name="Shape 1269"/>
          <p:cNvCxnSpPr>
            <a:stCxn id="1267" idx="3"/>
            <a:endCxn id="1174" idx="0"/>
          </p:cNvCxnSpPr>
          <p:nvPr/>
        </p:nvCxnSpPr>
        <p:spPr>
          <a:xfrm>
            <a:off x="3863624" y="1681150"/>
            <a:ext cx="4294500" cy="713400"/>
          </a:xfrm>
          <a:prstGeom prst="curvedConnector2">
            <a:avLst/>
          </a:prstGeom>
          <a:noFill/>
          <a:ln w="9525" cap="flat" cmpd="sng">
            <a:solidFill>
              <a:srgbClr val="434343"/>
            </a:solidFill>
            <a:prstDash val="solid"/>
            <a:round/>
            <a:headEnd type="none" w="lg" len="lg"/>
            <a:tailEnd type="triangle" w="lg" len="lg"/>
          </a:ln>
        </p:spPr>
      </p:cxnSp>
      <p:sp>
        <p:nvSpPr>
          <p:cNvPr id="1270" name="Shape 1270"/>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HYBRID OPERATIONS</a:t>
            </a:r>
          </a:p>
          <a:p>
            <a:pPr lvl="0" rtl="0">
              <a:spcBef>
                <a:spcPts val="0"/>
              </a:spcBef>
              <a:buClr>
                <a:schemeClr val="dk1"/>
              </a:buClr>
              <a:buSzPct val="25000"/>
              <a:buFont typeface="Arial"/>
              <a:buNone/>
            </a:pPr>
            <a:r>
              <a:rPr lang="en" sz="1800">
                <a:solidFill>
                  <a:schemeClr val="dk1"/>
                </a:solidFill>
              </a:rPr>
              <a:t>Containers? VMs? Services? Yes Please!</a:t>
            </a:r>
          </a:p>
        </p:txBody>
      </p:sp>
    </p:spTree>
  </p:cSld>
  <p:clrMapOvr>
    <a:masterClrMapping/>
  </p:clrMapOvr>
  <p:transition xmlns:p14="http://schemas.microsoft.com/office/powerpoint/2010/main" spd="slow">
    <p:cut/>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74"/>
        <p:cNvGrpSpPr/>
        <p:nvPr/>
      </p:nvGrpSpPr>
      <p:grpSpPr>
        <a:xfrm>
          <a:off x="0" y="0"/>
          <a:ext cx="0" cy="0"/>
          <a:chOff x="0" y="0"/>
          <a:chExt cx="0" cy="0"/>
        </a:xfrm>
      </p:grpSpPr>
      <p:sp>
        <p:nvSpPr>
          <p:cNvPr id="1275" name="Shape 1275"/>
          <p:cNvSpPr txBox="1">
            <a:spLocks noGrp="1"/>
          </p:cNvSpPr>
          <p:nvPr>
            <p:ph type="title"/>
          </p:nvPr>
        </p:nvSpPr>
        <p:spPr>
          <a:xfrm>
            <a:off x="400350" y="2720250"/>
            <a:ext cx="8343300" cy="1417499"/>
          </a:xfrm>
          <a:prstGeom prst="rect">
            <a:avLst/>
          </a:prstGeom>
          <a:noFill/>
          <a:ln>
            <a:noFill/>
          </a:ln>
        </p:spPr>
        <p:txBody>
          <a:bodyPr lIns="0" tIns="0" rIns="0" bIns="0" anchor="ctr" anchorCtr="0">
            <a:noAutofit/>
          </a:bodyPr>
          <a:lstStyle/>
          <a:p>
            <a:pPr lvl="0" algn="ctr" rtl="0">
              <a:spcBef>
                <a:spcPts val="0"/>
              </a:spcBef>
              <a:buClr>
                <a:schemeClr val="dk1"/>
              </a:buClr>
              <a:buSzPct val="25000"/>
              <a:buFont typeface="Arial"/>
              <a:buNone/>
            </a:pPr>
            <a:r>
              <a:rPr lang="en" sz="3000" dirty="0"/>
              <a:t>HYBRID OPERATIONS</a:t>
            </a:r>
          </a:p>
          <a:p>
            <a:pPr lvl="0" algn="ctr" rtl="0">
              <a:spcBef>
                <a:spcPts val="0"/>
              </a:spcBef>
              <a:buClr>
                <a:schemeClr val="dk1"/>
              </a:buClr>
              <a:buSzPct val="25000"/>
              <a:buFont typeface="Arial"/>
              <a:buNone/>
            </a:pPr>
            <a:r>
              <a:rPr lang="en-US" sz="3000" dirty="0" smtClean="0"/>
              <a:t>DEMONSTRATION</a:t>
            </a:r>
            <a:endParaRPr lang="en" sz="3000" dirty="0"/>
          </a:p>
        </p:txBody>
      </p:sp>
    </p:spTree>
  </p:cSld>
  <p:clrMapOvr>
    <a:masterClrMapping/>
  </p:clrMapOvr>
  <p:transition xmlns:p14="http://schemas.microsoft.com/office/powerpoint/2010/main" spd="slow">
    <p:cut/>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79"/>
        <p:cNvGrpSpPr/>
        <p:nvPr/>
      </p:nvGrpSpPr>
      <p:grpSpPr>
        <a:xfrm>
          <a:off x="0" y="0"/>
          <a:ext cx="0" cy="0"/>
          <a:chOff x="0" y="0"/>
          <a:chExt cx="0" cy="0"/>
        </a:xfrm>
      </p:grpSpPr>
      <p:sp>
        <p:nvSpPr>
          <p:cNvPr id="1280" name="Shape 1280"/>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OPTIMIZED WITH ANALYTICS</a:t>
            </a:r>
          </a:p>
          <a:p>
            <a:pPr lvl="0" rtl="0">
              <a:spcBef>
                <a:spcPts val="0"/>
              </a:spcBef>
              <a:buClr>
                <a:schemeClr val="dk1"/>
              </a:buClr>
              <a:buSzPct val="25000"/>
              <a:buFont typeface="Arial"/>
              <a:buNone/>
            </a:pPr>
            <a:r>
              <a:rPr lang="en" sz="1800">
                <a:solidFill>
                  <a:schemeClr val="dk1"/>
                </a:solidFill>
              </a:rPr>
              <a:t>REACTIVE SUPPORT IS GOOD</a:t>
            </a:r>
          </a:p>
        </p:txBody>
      </p:sp>
      <p:pic>
        <p:nvPicPr>
          <p:cNvPr id="1281" name="Shape 1281"/>
          <p:cNvPicPr preferRelativeResize="0"/>
          <p:nvPr/>
        </p:nvPicPr>
        <p:blipFill>
          <a:blip r:embed="rId3">
            <a:alphaModFix/>
          </a:blip>
          <a:stretch>
            <a:fillRect/>
          </a:stretch>
        </p:blipFill>
        <p:spPr>
          <a:xfrm>
            <a:off x="3740430" y="3725419"/>
            <a:ext cx="613260" cy="947786"/>
          </a:xfrm>
          <a:prstGeom prst="rect">
            <a:avLst/>
          </a:prstGeom>
          <a:noFill/>
          <a:ln>
            <a:noFill/>
          </a:ln>
        </p:spPr>
      </p:pic>
      <p:sp>
        <p:nvSpPr>
          <p:cNvPr id="1282" name="Shape 1282"/>
          <p:cNvSpPr txBox="1"/>
          <p:nvPr/>
        </p:nvSpPr>
        <p:spPr>
          <a:xfrm>
            <a:off x="3426526" y="4615175"/>
            <a:ext cx="1249799" cy="262800"/>
          </a:xfrm>
          <a:prstGeom prst="rect">
            <a:avLst/>
          </a:prstGeom>
          <a:noFill/>
          <a:ln>
            <a:noFill/>
          </a:ln>
        </p:spPr>
        <p:txBody>
          <a:bodyPr lIns="91425" tIns="91425" rIns="91425" bIns="91425" anchor="t" anchorCtr="0">
            <a:noAutofit/>
          </a:bodyPr>
          <a:lstStyle/>
          <a:p>
            <a:pPr lvl="0" algn="ctr" rtl="0">
              <a:spcBef>
                <a:spcPts val="0"/>
              </a:spcBef>
              <a:buNone/>
            </a:pPr>
            <a:r>
              <a:rPr lang="en"/>
              <a:t>Administrator</a:t>
            </a:r>
          </a:p>
        </p:txBody>
      </p:sp>
      <p:sp>
        <p:nvSpPr>
          <p:cNvPr id="1283" name="Shape 1283"/>
          <p:cNvSpPr/>
          <p:nvPr/>
        </p:nvSpPr>
        <p:spPr>
          <a:xfrm>
            <a:off x="4453500" y="2648225"/>
            <a:ext cx="4442700" cy="1001100"/>
          </a:xfrm>
          <a:prstGeom prst="wedgeRoundRectCallout">
            <a:avLst>
              <a:gd name="adj1" fmla="val -52029"/>
              <a:gd name="adj2" fmla="val 73931"/>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rtl="0">
              <a:spcBef>
                <a:spcPts val="0"/>
              </a:spcBef>
              <a:buNone/>
            </a:pPr>
            <a:r>
              <a:rPr lang="en"/>
              <a:t>… is this configured securely? </a:t>
            </a:r>
          </a:p>
          <a:p>
            <a:pPr rtl="0">
              <a:spcBef>
                <a:spcPts val="0"/>
              </a:spcBef>
              <a:buNone/>
            </a:pPr>
            <a:r>
              <a:rPr lang="en"/>
              <a:t>… is this optimized for performance?</a:t>
            </a:r>
          </a:p>
          <a:p>
            <a:pPr lvl="0" rtl="0">
              <a:spcBef>
                <a:spcPts val="0"/>
              </a:spcBef>
              <a:buNone/>
            </a:pPr>
            <a:r>
              <a:rPr lang="en"/>
              <a:t>… has anyone had a driver issue like this before? </a:t>
            </a:r>
          </a:p>
          <a:p>
            <a:pPr lvl="0" rtl="0">
              <a:spcBef>
                <a:spcPts val="0"/>
              </a:spcBef>
              <a:buNone/>
            </a:pPr>
            <a:endParaRPr/>
          </a:p>
        </p:txBody>
      </p:sp>
      <p:pic>
        <p:nvPicPr>
          <p:cNvPr id="1284" name="Shape 1284"/>
          <p:cNvPicPr preferRelativeResize="0"/>
          <p:nvPr/>
        </p:nvPicPr>
        <p:blipFill>
          <a:blip r:embed="rId4">
            <a:alphaModFix/>
          </a:blip>
          <a:stretch>
            <a:fillRect/>
          </a:stretch>
        </p:blipFill>
        <p:spPr>
          <a:xfrm>
            <a:off x="2356869" y="4904946"/>
            <a:ext cx="495800" cy="654552"/>
          </a:xfrm>
          <a:prstGeom prst="rect">
            <a:avLst/>
          </a:prstGeom>
          <a:noFill/>
          <a:ln>
            <a:noFill/>
          </a:ln>
        </p:spPr>
      </p:pic>
      <p:pic>
        <p:nvPicPr>
          <p:cNvPr id="1285" name="Shape 1285"/>
          <p:cNvPicPr preferRelativeResize="0"/>
          <p:nvPr/>
        </p:nvPicPr>
        <p:blipFill>
          <a:blip r:embed="rId5">
            <a:alphaModFix/>
          </a:blip>
          <a:stretch>
            <a:fillRect/>
          </a:stretch>
        </p:blipFill>
        <p:spPr>
          <a:xfrm>
            <a:off x="2159925" y="3645483"/>
            <a:ext cx="889700" cy="1097774"/>
          </a:xfrm>
          <a:prstGeom prst="rect">
            <a:avLst/>
          </a:prstGeom>
          <a:noFill/>
          <a:ln>
            <a:noFill/>
          </a:ln>
        </p:spPr>
      </p:pic>
      <p:pic>
        <p:nvPicPr>
          <p:cNvPr id="1286" name="Shape 1286"/>
          <p:cNvPicPr preferRelativeResize="0"/>
          <p:nvPr/>
        </p:nvPicPr>
        <p:blipFill>
          <a:blip r:embed="rId6">
            <a:alphaModFix/>
          </a:blip>
          <a:stretch>
            <a:fillRect/>
          </a:stretch>
        </p:blipFill>
        <p:spPr>
          <a:xfrm>
            <a:off x="2159916" y="3129000"/>
            <a:ext cx="889699" cy="354771"/>
          </a:xfrm>
          <a:prstGeom prst="rect">
            <a:avLst/>
          </a:prstGeom>
          <a:noFill/>
          <a:ln>
            <a:noFill/>
          </a:ln>
        </p:spPr>
      </p:pic>
      <p:pic>
        <p:nvPicPr>
          <p:cNvPr id="1287" name="Shape 1287"/>
          <p:cNvPicPr preferRelativeResize="0"/>
          <p:nvPr/>
        </p:nvPicPr>
        <p:blipFill>
          <a:blip r:embed="rId7">
            <a:alphaModFix/>
          </a:blip>
          <a:stretch>
            <a:fillRect/>
          </a:stretch>
        </p:blipFill>
        <p:spPr>
          <a:xfrm>
            <a:off x="2223701" y="2005049"/>
            <a:ext cx="762150" cy="786200"/>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1"/>
                                        </p:tgtEl>
                                        <p:attrNameLst>
                                          <p:attrName>style.visibility</p:attrName>
                                        </p:attrNameLst>
                                      </p:cBhvr>
                                      <p:to>
                                        <p:strVal val="visible"/>
                                      </p:to>
                                    </p:set>
                                    <p:animEffect transition="in" filter="fade">
                                      <p:cBhvr>
                                        <p:cTn id="7" dur="1000"/>
                                        <p:tgtEl>
                                          <p:spTgt spid="1281"/>
                                        </p:tgtEl>
                                      </p:cBhvr>
                                    </p:animEffect>
                                  </p:childTnLst>
                                </p:cTn>
                              </p:par>
                              <p:par>
                                <p:cTn id="8" presetID="10" presetClass="entr" presetSubtype="0" fill="hold" nodeType="withEffect">
                                  <p:stCondLst>
                                    <p:cond delay="0"/>
                                  </p:stCondLst>
                                  <p:childTnLst>
                                    <p:set>
                                      <p:cBhvr>
                                        <p:cTn id="9" dur="1" fill="hold">
                                          <p:stCondLst>
                                            <p:cond delay="0"/>
                                          </p:stCondLst>
                                        </p:cTn>
                                        <p:tgtEl>
                                          <p:spTgt spid="1282"/>
                                        </p:tgtEl>
                                        <p:attrNameLst>
                                          <p:attrName>style.visibility</p:attrName>
                                        </p:attrNameLst>
                                      </p:cBhvr>
                                      <p:to>
                                        <p:strVal val="visible"/>
                                      </p:to>
                                    </p:set>
                                    <p:animEffect transition="in" filter="fade">
                                      <p:cBhvr>
                                        <p:cTn id="10" dur="1000"/>
                                        <p:tgtEl>
                                          <p:spTgt spid="1282"/>
                                        </p:tgtEl>
                                      </p:cBhvr>
                                    </p:animEffect>
                                  </p:childTnLst>
                                </p:cTn>
                              </p:par>
                              <p:par>
                                <p:cTn id="11" presetID="10" presetClass="entr" presetSubtype="0" fill="hold" nodeType="withEffect">
                                  <p:stCondLst>
                                    <p:cond delay="0"/>
                                  </p:stCondLst>
                                  <p:childTnLst>
                                    <p:set>
                                      <p:cBhvr>
                                        <p:cTn id="12" dur="1" fill="hold">
                                          <p:stCondLst>
                                            <p:cond delay="0"/>
                                          </p:stCondLst>
                                        </p:cTn>
                                        <p:tgtEl>
                                          <p:spTgt spid="1284"/>
                                        </p:tgtEl>
                                        <p:attrNameLst>
                                          <p:attrName>style.visibility</p:attrName>
                                        </p:attrNameLst>
                                      </p:cBhvr>
                                      <p:to>
                                        <p:strVal val="visible"/>
                                      </p:to>
                                    </p:set>
                                    <p:animEffect transition="in" filter="fade">
                                      <p:cBhvr>
                                        <p:cTn id="13" dur="1000"/>
                                        <p:tgtEl>
                                          <p:spTgt spid="1284"/>
                                        </p:tgtEl>
                                      </p:cBhvr>
                                    </p:animEffect>
                                  </p:childTnLst>
                                </p:cTn>
                              </p:par>
                              <p:par>
                                <p:cTn id="14" presetID="10" presetClass="entr" presetSubtype="0" fill="hold" nodeType="withEffect">
                                  <p:stCondLst>
                                    <p:cond delay="0"/>
                                  </p:stCondLst>
                                  <p:childTnLst>
                                    <p:set>
                                      <p:cBhvr>
                                        <p:cTn id="15" dur="1" fill="hold">
                                          <p:stCondLst>
                                            <p:cond delay="0"/>
                                          </p:stCondLst>
                                        </p:cTn>
                                        <p:tgtEl>
                                          <p:spTgt spid="1285"/>
                                        </p:tgtEl>
                                        <p:attrNameLst>
                                          <p:attrName>style.visibility</p:attrName>
                                        </p:attrNameLst>
                                      </p:cBhvr>
                                      <p:to>
                                        <p:strVal val="visible"/>
                                      </p:to>
                                    </p:set>
                                    <p:animEffect transition="in" filter="fade">
                                      <p:cBhvr>
                                        <p:cTn id="16" dur="1000"/>
                                        <p:tgtEl>
                                          <p:spTgt spid="1285"/>
                                        </p:tgtEl>
                                      </p:cBhvr>
                                    </p:animEffect>
                                  </p:childTnLst>
                                </p:cTn>
                              </p:par>
                              <p:par>
                                <p:cTn id="17" presetID="10" presetClass="entr" presetSubtype="0" fill="hold" nodeType="withEffect">
                                  <p:stCondLst>
                                    <p:cond delay="0"/>
                                  </p:stCondLst>
                                  <p:childTnLst>
                                    <p:set>
                                      <p:cBhvr>
                                        <p:cTn id="18" dur="1" fill="hold">
                                          <p:stCondLst>
                                            <p:cond delay="0"/>
                                          </p:stCondLst>
                                        </p:cTn>
                                        <p:tgtEl>
                                          <p:spTgt spid="1286"/>
                                        </p:tgtEl>
                                        <p:attrNameLst>
                                          <p:attrName>style.visibility</p:attrName>
                                        </p:attrNameLst>
                                      </p:cBhvr>
                                      <p:to>
                                        <p:strVal val="visible"/>
                                      </p:to>
                                    </p:set>
                                    <p:animEffect transition="in" filter="fade">
                                      <p:cBhvr>
                                        <p:cTn id="19" dur="1000"/>
                                        <p:tgtEl>
                                          <p:spTgt spid="1286"/>
                                        </p:tgtEl>
                                      </p:cBhvr>
                                    </p:animEffect>
                                  </p:childTnLst>
                                </p:cTn>
                              </p:par>
                              <p:par>
                                <p:cTn id="20" presetID="10" presetClass="entr" presetSubtype="0" fill="hold" nodeType="withEffect">
                                  <p:stCondLst>
                                    <p:cond delay="0"/>
                                  </p:stCondLst>
                                  <p:childTnLst>
                                    <p:set>
                                      <p:cBhvr>
                                        <p:cTn id="21" dur="1" fill="hold">
                                          <p:stCondLst>
                                            <p:cond delay="0"/>
                                          </p:stCondLst>
                                        </p:cTn>
                                        <p:tgtEl>
                                          <p:spTgt spid="1287"/>
                                        </p:tgtEl>
                                        <p:attrNameLst>
                                          <p:attrName>style.visibility</p:attrName>
                                        </p:attrNameLst>
                                      </p:cBhvr>
                                      <p:to>
                                        <p:strVal val="visible"/>
                                      </p:to>
                                    </p:set>
                                    <p:animEffect transition="in" filter="fade">
                                      <p:cBhvr>
                                        <p:cTn id="22" dur="1000"/>
                                        <p:tgtEl>
                                          <p:spTgt spid="128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83"/>
                                        </p:tgtEl>
                                        <p:attrNameLst>
                                          <p:attrName>style.visibility</p:attrName>
                                        </p:attrNameLst>
                                      </p:cBhvr>
                                      <p:to>
                                        <p:strVal val="visible"/>
                                      </p:to>
                                    </p:set>
                                    <p:animEffect transition="in" filter="fade">
                                      <p:cBhvr>
                                        <p:cTn id="27" dur="1000"/>
                                        <p:tgtEl>
                                          <p:spTgt spid="1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91"/>
        <p:cNvGrpSpPr/>
        <p:nvPr/>
      </p:nvGrpSpPr>
      <p:grpSpPr>
        <a:xfrm>
          <a:off x="0" y="0"/>
          <a:ext cx="0" cy="0"/>
          <a:chOff x="0" y="0"/>
          <a:chExt cx="0" cy="0"/>
        </a:xfrm>
      </p:grpSpPr>
      <p:sp>
        <p:nvSpPr>
          <p:cNvPr id="1292" name="Shape 1292"/>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OPTIMIZED WITH ANALYTICS</a:t>
            </a:r>
          </a:p>
          <a:p>
            <a:pPr lvl="0" rtl="0">
              <a:spcBef>
                <a:spcPts val="0"/>
              </a:spcBef>
              <a:buClr>
                <a:schemeClr val="dk1"/>
              </a:buClr>
              <a:buSzPct val="25000"/>
              <a:buFont typeface="Arial"/>
              <a:buNone/>
            </a:pPr>
            <a:r>
              <a:rPr lang="en" sz="1800">
                <a:solidFill>
                  <a:schemeClr val="dk1"/>
                </a:solidFill>
              </a:rPr>
              <a:t>PROACTIVE SUPPORT IS BETTER</a:t>
            </a:r>
          </a:p>
        </p:txBody>
      </p:sp>
      <p:pic>
        <p:nvPicPr>
          <p:cNvPr id="1293" name="Shape 1293"/>
          <p:cNvPicPr preferRelativeResize="0"/>
          <p:nvPr/>
        </p:nvPicPr>
        <p:blipFill>
          <a:blip r:embed="rId3">
            <a:alphaModFix/>
          </a:blip>
          <a:stretch>
            <a:fillRect/>
          </a:stretch>
        </p:blipFill>
        <p:spPr>
          <a:xfrm>
            <a:off x="1369997" y="2564650"/>
            <a:ext cx="878699" cy="1358024"/>
          </a:xfrm>
          <a:prstGeom prst="rect">
            <a:avLst/>
          </a:prstGeom>
          <a:noFill/>
          <a:ln>
            <a:noFill/>
          </a:ln>
        </p:spPr>
      </p:pic>
      <p:pic>
        <p:nvPicPr>
          <p:cNvPr id="1294" name="Shape 1294"/>
          <p:cNvPicPr preferRelativeResize="0"/>
          <p:nvPr/>
        </p:nvPicPr>
        <p:blipFill>
          <a:blip r:embed="rId4">
            <a:alphaModFix/>
          </a:blip>
          <a:stretch>
            <a:fillRect/>
          </a:stretch>
        </p:blipFill>
        <p:spPr>
          <a:xfrm>
            <a:off x="4001013" y="2624575"/>
            <a:ext cx="1115520" cy="1358024"/>
          </a:xfrm>
          <a:prstGeom prst="rect">
            <a:avLst/>
          </a:prstGeom>
          <a:noFill/>
          <a:ln>
            <a:noFill/>
          </a:ln>
        </p:spPr>
      </p:pic>
      <p:pic>
        <p:nvPicPr>
          <p:cNvPr id="1295" name="Shape 1295"/>
          <p:cNvPicPr preferRelativeResize="0"/>
          <p:nvPr/>
        </p:nvPicPr>
        <p:blipFill>
          <a:blip r:embed="rId5">
            <a:alphaModFix/>
          </a:blip>
          <a:stretch>
            <a:fillRect/>
          </a:stretch>
        </p:blipFill>
        <p:spPr>
          <a:xfrm>
            <a:off x="6564050" y="2564650"/>
            <a:ext cx="1266729" cy="1358025"/>
          </a:xfrm>
          <a:prstGeom prst="rect">
            <a:avLst/>
          </a:prstGeom>
          <a:noFill/>
          <a:ln>
            <a:noFill/>
          </a:ln>
        </p:spPr>
      </p:pic>
      <p:sp>
        <p:nvSpPr>
          <p:cNvPr id="1296" name="Shape 1296"/>
          <p:cNvSpPr txBox="1"/>
          <p:nvPr/>
        </p:nvSpPr>
        <p:spPr>
          <a:xfrm>
            <a:off x="840650" y="3949325"/>
            <a:ext cx="1937399" cy="965399"/>
          </a:xfrm>
          <a:prstGeom prst="rect">
            <a:avLst/>
          </a:prstGeom>
          <a:noFill/>
          <a:ln>
            <a:noFill/>
          </a:ln>
        </p:spPr>
        <p:txBody>
          <a:bodyPr lIns="91425" tIns="91425" rIns="91425" bIns="91425" anchor="t" anchorCtr="0">
            <a:noAutofit/>
          </a:bodyPr>
          <a:lstStyle/>
          <a:p>
            <a:pPr algn="ctr" rtl="0">
              <a:spcBef>
                <a:spcPts val="0"/>
              </a:spcBef>
              <a:buNone/>
            </a:pPr>
            <a:r>
              <a:rPr lang="en" sz="3000"/>
              <a:t>700+</a:t>
            </a:r>
          </a:p>
          <a:p>
            <a:pPr lvl="0" algn="ctr" rtl="0">
              <a:spcBef>
                <a:spcPts val="0"/>
              </a:spcBef>
              <a:buNone/>
            </a:pPr>
            <a:r>
              <a:rPr lang="en" sz="1000"/>
              <a:t>Red Hat Certified Engineers</a:t>
            </a:r>
          </a:p>
        </p:txBody>
      </p:sp>
      <p:sp>
        <p:nvSpPr>
          <p:cNvPr id="1297" name="Shape 1297"/>
          <p:cNvSpPr txBox="1"/>
          <p:nvPr/>
        </p:nvSpPr>
        <p:spPr>
          <a:xfrm>
            <a:off x="3519575" y="3949325"/>
            <a:ext cx="2078399" cy="965399"/>
          </a:xfrm>
          <a:prstGeom prst="rect">
            <a:avLst/>
          </a:prstGeom>
          <a:noFill/>
          <a:ln>
            <a:noFill/>
          </a:ln>
        </p:spPr>
        <p:txBody>
          <a:bodyPr lIns="91425" tIns="91425" rIns="91425" bIns="91425" anchor="t" anchorCtr="0">
            <a:noAutofit/>
          </a:bodyPr>
          <a:lstStyle/>
          <a:p>
            <a:pPr lvl="0" algn="ctr" rtl="0">
              <a:spcBef>
                <a:spcPts val="0"/>
              </a:spcBef>
              <a:buNone/>
            </a:pPr>
            <a:r>
              <a:rPr lang="en" sz="3000"/>
              <a:t>30,000+</a:t>
            </a:r>
          </a:p>
          <a:p>
            <a:pPr lvl="0" algn="ctr" rtl="0">
              <a:spcBef>
                <a:spcPts val="0"/>
              </a:spcBef>
              <a:buNone/>
            </a:pPr>
            <a:r>
              <a:rPr lang="en" sz="1000"/>
              <a:t>Documented Technical Solutions</a:t>
            </a:r>
          </a:p>
        </p:txBody>
      </p:sp>
      <p:sp>
        <p:nvSpPr>
          <p:cNvPr id="1298" name="Shape 1298"/>
          <p:cNvSpPr txBox="1"/>
          <p:nvPr/>
        </p:nvSpPr>
        <p:spPr>
          <a:xfrm>
            <a:off x="6120412" y="3949325"/>
            <a:ext cx="2153999" cy="965399"/>
          </a:xfrm>
          <a:prstGeom prst="rect">
            <a:avLst/>
          </a:prstGeom>
          <a:noFill/>
          <a:ln>
            <a:noFill/>
          </a:ln>
        </p:spPr>
        <p:txBody>
          <a:bodyPr lIns="91425" tIns="91425" rIns="91425" bIns="91425" anchor="t" anchorCtr="0">
            <a:noAutofit/>
          </a:bodyPr>
          <a:lstStyle/>
          <a:p>
            <a:pPr lvl="0" algn="ctr" rtl="0">
              <a:spcBef>
                <a:spcPts val="0"/>
              </a:spcBef>
              <a:buNone/>
            </a:pPr>
            <a:r>
              <a:rPr lang="en" sz="3000"/>
              <a:t>1,000,000+</a:t>
            </a:r>
          </a:p>
          <a:p>
            <a:pPr lvl="0" algn="ctr" rtl="0">
              <a:spcBef>
                <a:spcPts val="0"/>
              </a:spcBef>
              <a:buNone/>
            </a:pPr>
            <a:r>
              <a:rPr lang="en" sz="1000"/>
              <a:t>Resolved Technical Issues</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3"/>
                                        </p:tgtEl>
                                        <p:attrNameLst>
                                          <p:attrName>style.visibility</p:attrName>
                                        </p:attrNameLst>
                                      </p:cBhvr>
                                      <p:to>
                                        <p:strVal val="visible"/>
                                      </p:to>
                                    </p:set>
                                    <p:animEffect transition="in" filter="fade">
                                      <p:cBhvr>
                                        <p:cTn id="7" dur="1000"/>
                                        <p:tgtEl>
                                          <p:spTgt spid="1293"/>
                                        </p:tgtEl>
                                      </p:cBhvr>
                                    </p:animEffect>
                                  </p:childTnLst>
                                </p:cTn>
                              </p:par>
                              <p:par>
                                <p:cTn id="8" presetID="10" presetClass="entr" presetSubtype="0" fill="hold" nodeType="withEffect">
                                  <p:stCondLst>
                                    <p:cond delay="0"/>
                                  </p:stCondLst>
                                  <p:childTnLst>
                                    <p:set>
                                      <p:cBhvr>
                                        <p:cTn id="9" dur="1" fill="hold">
                                          <p:stCondLst>
                                            <p:cond delay="0"/>
                                          </p:stCondLst>
                                        </p:cTn>
                                        <p:tgtEl>
                                          <p:spTgt spid="1296"/>
                                        </p:tgtEl>
                                        <p:attrNameLst>
                                          <p:attrName>style.visibility</p:attrName>
                                        </p:attrNameLst>
                                      </p:cBhvr>
                                      <p:to>
                                        <p:strVal val="visible"/>
                                      </p:to>
                                    </p:set>
                                    <p:animEffect transition="in" filter="fade">
                                      <p:cBhvr>
                                        <p:cTn id="10" dur="1000"/>
                                        <p:tgtEl>
                                          <p:spTgt spid="129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94"/>
                                        </p:tgtEl>
                                        <p:attrNameLst>
                                          <p:attrName>style.visibility</p:attrName>
                                        </p:attrNameLst>
                                      </p:cBhvr>
                                      <p:to>
                                        <p:strVal val="visible"/>
                                      </p:to>
                                    </p:set>
                                    <p:animEffect transition="in" filter="fade">
                                      <p:cBhvr>
                                        <p:cTn id="15" dur="1000"/>
                                        <p:tgtEl>
                                          <p:spTgt spid="1294"/>
                                        </p:tgtEl>
                                      </p:cBhvr>
                                    </p:animEffect>
                                  </p:childTnLst>
                                </p:cTn>
                              </p:par>
                              <p:par>
                                <p:cTn id="16" presetID="10" presetClass="entr" presetSubtype="0" fill="hold" nodeType="withEffect">
                                  <p:stCondLst>
                                    <p:cond delay="0"/>
                                  </p:stCondLst>
                                  <p:childTnLst>
                                    <p:set>
                                      <p:cBhvr>
                                        <p:cTn id="17" dur="1" fill="hold">
                                          <p:stCondLst>
                                            <p:cond delay="0"/>
                                          </p:stCondLst>
                                        </p:cTn>
                                        <p:tgtEl>
                                          <p:spTgt spid="1297"/>
                                        </p:tgtEl>
                                        <p:attrNameLst>
                                          <p:attrName>style.visibility</p:attrName>
                                        </p:attrNameLst>
                                      </p:cBhvr>
                                      <p:to>
                                        <p:strVal val="visible"/>
                                      </p:to>
                                    </p:set>
                                    <p:animEffect transition="in" filter="fade">
                                      <p:cBhvr>
                                        <p:cTn id="18" dur="1000"/>
                                        <p:tgtEl>
                                          <p:spTgt spid="129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95"/>
                                        </p:tgtEl>
                                        <p:attrNameLst>
                                          <p:attrName>style.visibility</p:attrName>
                                        </p:attrNameLst>
                                      </p:cBhvr>
                                      <p:to>
                                        <p:strVal val="visible"/>
                                      </p:to>
                                    </p:set>
                                    <p:animEffect transition="in" filter="fade">
                                      <p:cBhvr>
                                        <p:cTn id="23" dur="1000"/>
                                        <p:tgtEl>
                                          <p:spTgt spid="1295"/>
                                        </p:tgtEl>
                                      </p:cBhvr>
                                    </p:animEffect>
                                  </p:childTnLst>
                                </p:cTn>
                              </p:par>
                              <p:par>
                                <p:cTn id="24" presetID="10" presetClass="entr" presetSubtype="0" fill="hold" nodeType="withEffect">
                                  <p:stCondLst>
                                    <p:cond delay="0"/>
                                  </p:stCondLst>
                                  <p:childTnLst>
                                    <p:set>
                                      <p:cBhvr>
                                        <p:cTn id="25" dur="1" fill="hold">
                                          <p:stCondLst>
                                            <p:cond delay="0"/>
                                          </p:stCondLst>
                                        </p:cTn>
                                        <p:tgtEl>
                                          <p:spTgt spid="1298"/>
                                        </p:tgtEl>
                                        <p:attrNameLst>
                                          <p:attrName>style.visibility</p:attrName>
                                        </p:attrNameLst>
                                      </p:cBhvr>
                                      <p:to>
                                        <p:strVal val="visible"/>
                                      </p:to>
                                    </p:set>
                                    <p:animEffect transition="in" filter="fade">
                                      <p:cBhvr>
                                        <p:cTn id="26" dur="1000"/>
                                        <p:tgtEl>
                                          <p:spTgt spid="1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02"/>
        <p:cNvGrpSpPr/>
        <p:nvPr/>
      </p:nvGrpSpPr>
      <p:grpSpPr>
        <a:xfrm>
          <a:off x="0" y="0"/>
          <a:ext cx="0" cy="0"/>
          <a:chOff x="0" y="0"/>
          <a:chExt cx="0" cy="0"/>
        </a:xfrm>
      </p:grpSpPr>
      <p:sp>
        <p:nvSpPr>
          <p:cNvPr id="1303" name="Shape 1303"/>
          <p:cNvSpPr txBox="1">
            <a:spLocks noGrp="1"/>
          </p:cNvSpPr>
          <p:nvPr>
            <p:ph type="title"/>
          </p:nvPr>
        </p:nvSpPr>
        <p:spPr>
          <a:xfrm>
            <a:off x="400350" y="2720250"/>
            <a:ext cx="8343300" cy="1417499"/>
          </a:xfrm>
          <a:prstGeom prst="rect">
            <a:avLst/>
          </a:prstGeom>
          <a:noFill/>
          <a:ln>
            <a:noFill/>
          </a:ln>
        </p:spPr>
        <p:txBody>
          <a:bodyPr lIns="0" tIns="0" rIns="0" bIns="0" anchor="ctr" anchorCtr="0">
            <a:noAutofit/>
          </a:bodyPr>
          <a:lstStyle/>
          <a:p>
            <a:pPr lvl="0" algn="ctr" rtl="0">
              <a:spcBef>
                <a:spcPts val="0"/>
              </a:spcBef>
              <a:buClr>
                <a:schemeClr val="dk1"/>
              </a:buClr>
              <a:buSzPct val="25000"/>
              <a:buFont typeface="Arial"/>
              <a:buNone/>
            </a:pPr>
            <a:r>
              <a:rPr lang="en" sz="3000" dirty="0"/>
              <a:t>ANALYTICS</a:t>
            </a:r>
          </a:p>
          <a:p>
            <a:pPr lvl="0" algn="ctr" rtl="0">
              <a:spcBef>
                <a:spcPts val="0"/>
              </a:spcBef>
              <a:buClr>
                <a:schemeClr val="dk1"/>
              </a:buClr>
              <a:buSzPct val="25000"/>
              <a:buFont typeface="Arial"/>
              <a:buNone/>
            </a:pPr>
            <a:r>
              <a:rPr lang="en-US" sz="3000" dirty="0" smtClean="0"/>
              <a:t>DEMONSTRATION</a:t>
            </a:r>
            <a:endParaRPr lang="en" sz="3000" dirty="0"/>
          </a:p>
        </p:txBody>
      </p:sp>
    </p:spTree>
  </p:cSld>
  <p:clrMapOvr>
    <a:masterClrMapping/>
  </p:clrMapOvr>
  <p:transition xmlns:p14="http://schemas.microsoft.com/office/powerpoint/2010/main" spd="slow">
    <p:cut/>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07"/>
        <p:cNvGrpSpPr/>
        <p:nvPr/>
      </p:nvGrpSpPr>
      <p:grpSpPr>
        <a:xfrm>
          <a:off x="0" y="0"/>
          <a:ext cx="0" cy="0"/>
          <a:chOff x="0" y="0"/>
          <a:chExt cx="0" cy="0"/>
        </a:xfrm>
      </p:grpSpPr>
      <p:cxnSp>
        <p:nvCxnSpPr>
          <p:cNvPr id="1308" name="Shape 1308"/>
          <p:cNvCxnSpPr>
            <a:stCxn id="1309" idx="1"/>
            <a:endCxn id="1310" idx="3"/>
          </p:cNvCxnSpPr>
          <p:nvPr/>
        </p:nvCxnSpPr>
        <p:spPr>
          <a:xfrm flipH="1">
            <a:off x="2118175" y="4659049"/>
            <a:ext cx="2433900" cy="152100"/>
          </a:xfrm>
          <a:prstGeom prst="curvedConnector3">
            <a:avLst>
              <a:gd name="adj1" fmla="val 49998"/>
            </a:avLst>
          </a:prstGeom>
          <a:noFill/>
          <a:ln w="19050" cap="flat" cmpd="sng">
            <a:solidFill>
              <a:srgbClr val="434343"/>
            </a:solidFill>
            <a:prstDash val="solid"/>
            <a:round/>
            <a:headEnd type="none" w="lg" len="lg"/>
            <a:tailEnd type="none" w="lg" len="lg"/>
          </a:ln>
        </p:spPr>
      </p:cxnSp>
      <p:sp>
        <p:nvSpPr>
          <p:cNvPr id="1311" name="Shape 1311"/>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lvl="0" rtl="0">
              <a:spcBef>
                <a:spcPts val="0"/>
              </a:spcBef>
              <a:buClr>
                <a:schemeClr val="dk1"/>
              </a:buClr>
              <a:buSzPct val="25000"/>
              <a:buFont typeface="Arial"/>
              <a:buNone/>
            </a:pPr>
            <a:r>
              <a:rPr lang="en" sz="3000">
                <a:solidFill>
                  <a:schemeClr val="dk1"/>
                </a:solidFill>
              </a:rPr>
              <a:t>COMPLETE LIFECYCLE</a:t>
            </a:r>
          </a:p>
          <a:p>
            <a:pPr lvl="0" rtl="0">
              <a:spcBef>
                <a:spcPts val="0"/>
              </a:spcBef>
              <a:buClr>
                <a:schemeClr val="dk1"/>
              </a:buClr>
              <a:buSzPct val="25000"/>
              <a:buFont typeface="Arial"/>
              <a:buNone/>
            </a:pPr>
            <a:r>
              <a:rPr lang="en" sz="1800">
                <a:solidFill>
                  <a:schemeClr val="dk1"/>
                </a:solidFill>
              </a:rPr>
              <a:t>Deploying and Updating a Private Cloud is Difficult</a:t>
            </a:r>
          </a:p>
        </p:txBody>
      </p:sp>
      <p:sp>
        <p:nvSpPr>
          <p:cNvPr id="1312" name="Shape 1312"/>
          <p:cNvSpPr/>
          <p:nvPr/>
        </p:nvSpPr>
        <p:spPr>
          <a:xfrm>
            <a:off x="2267775" y="4032950"/>
            <a:ext cx="2006399" cy="1664699"/>
          </a:xfrm>
          <a:prstGeom prst="roundRect">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algn="ctr">
              <a:spcBef>
                <a:spcPts val="0"/>
              </a:spcBef>
              <a:buNone/>
            </a:pPr>
            <a:r>
              <a:rPr lang="en" sz="1000"/>
              <a:t>Infrastructure as a Service</a:t>
            </a:r>
          </a:p>
        </p:txBody>
      </p:sp>
      <p:sp>
        <p:nvSpPr>
          <p:cNvPr id="1313" name="Shape 1313"/>
          <p:cNvSpPr/>
          <p:nvPr/>
        </p:nvSpPr>
        <p:spPr>
          <a:xfrm>
            <a:off x="4433475" y="3747950"/>
            <a:ext cx="2474099" cy="1568699"/>
          </a:xfrm>
          <a:prstGeom prst="roundRect">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algn="ctr">
              <a:spcBef>
                <a:spcPts val="0"/>
              </a:spcBef>
              <a:buNone/>
            </a:pPr>
            <a:r>
              <a:rPr lang="en" sz="1000"/>
              <a:t>Management Platform</a:t>
            </a:r>
          </a:p>
        </p:txBody>
      </p:sp>
      <p:sp>
        <p:nvSpPr>
          <p:cNvPr id="1314" name="Shape 1314"/>
          <p:cNvSpPr/>
          <p:nvPr/>
        </p:nvSpPr>
        <p:spPr>
          <a:xfrm>
            <a:off x="4433475" y="1533000"/>
            <a:ext cx="1873200" cy="2087099"/>
          </a:xfrm>
          <a:prstGeom prst="roundRect">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algn="ctr">
              <a:spcBef>
                <a:spcPts val="0"/>
              </a:spcBef>
              <a:buNone/>
            </a:pPr>
            <a:r>
              <a:rPr lang="en" sz="1000"/>
              <a:t>Configuration Management</a:t>
            </a:r>
          </a:p>
        </p:txBody>
      </p:sp>
      <p:sp>
        <p:nvSpPr>
          <p:cNvPr id="1315" name="Shape 1315"/>
          <p:cNvSpPr/>
          <p:nvPr/>
        </p:nvSpPr>
        <p:spPr>
          <a:xfrm>
            <a:off x="303950" y="2911175"/>
            <a:ext cx="3970200" cy="1041000"/>
          </a:xfrm>
          <a:prstGeom prst="roundRect">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algn="ctr">
              <a:spcBef>
                <a:spcPts val="0"/>
              </a:spcBef>
              <a:buNone/>
            </a:pPr>
            <a:r>
              <a:rPr lang="en" sz="1000"/>
              <a:t>Platform as a Service</a:t>
            </a:r>
          </a:p>
        </p:txBody>
      </p:sp>
      <p:sp>
        <p:nvSpPr>
          <p:cNvPr id="1316" name="Shape 1316"/>
          <p:cNvSpPr/>
          <p:nvPr/>
        </p:nvSpPr>
        <p:spPr>
          <a:xfrm>
            <a:off x="303950" y="4032825"/>
            <a:ext cx="1873200" cy="1664699"/>
          </a:xfrm>
          <a:prstGeom prst="roundRect">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sz="1000"/>
              <a:t>Virtualization</a:t>
            </a:r>
          </a:p>
        </p:txBody>
      </p:sp>
      <p:grpSp>
        <p:nvGrpSpPr>
          <p:cNvPr id="1317" name="Shape 1317"/>
          <p:cNvGrpSpPr/>
          <p:nvPr/>
        </p:nvGrpSpPr>
        <p:grpSpPr>
          <a:xfrm>
            <a:off x="7134052" y="4228350"/>
            <a:ext cx="1708098" cy="1704902"/>
            <a:chOff x="7134052" y="4228350"/>
            <a:chExt cx="1708098" cy="1704902"/>
          </a:xfrm>
        </p:grpSpPr>
        <p:pic>
          <p:nvPicPr>
            <p:cNvPr id="1318" name="Shape 1318"/>
            <p:cNvPicPr preferRelativeResize="0"/>
            <p:nvPr/>
          </p:nvPicPr>
          <p:blipFill>
            <a:blip r:embed="rId3">
              <a:alphaModFix/>
            </a:blip>
            <a:stretch>
              <a:fillRect/>
            </a:stretch>
          </p:blipFill>
          <p:spPr>
            <a:xfrm>
              <a:off x="7578869" y="4228350"/>
              <a:ext cx="245044" cy="378712"/>
            </a:xfrm>
            <a:prstGeom prst="rect">
              <a:avLst/>
            </a:prstGeom>
            <a:noFill/>
            <a:ln>
              <a:noFill/>
            </a:ln>
          </p:spPr>
        </p:pic>
        <p:sp>
          <p:nvSpPr>
            <p:cNvPr id="1319" name="Shape 1319"/>
            <p:cNvSpPr txBox="1"/>
            <p:nvPr/>
          </p:nvSpPr>
          <p:spPr>
            <a:xfrm>
              <a:off x="7421050" y="5354375"/>
              <a:ext cx="1421099" cy="343199"/>
            </a:xfrm>
            <a:prstGeom prst="rect">
              <a:avLst/>
            </a:prstGeom>
            <a:noFill/>
            <a:ln>
              <a:noFill/>
            </a:ln>
          </p:spPr>
          <p:txBody>
            <a:bodyPr lIns="91425" tIns="91425" rIns="91425" bIns="91425" anchor="t" anchorCtr="0">
              <a:noAutofit/>
            </a:bodyPr>
            <a:lstStyle/>
            <a:p>
              <a:pPr lvl="0" algn="ctr" rtl="0">
                <a:spcBef>
                  <a:spcPts val="0"/>
                </a:spcBef>
                <a:buNone/>
              </a:pPr>
              <a:r>
                <a:rPr lang="en" sz="1200"/>
                <a:t>Consultants</a:t>
              </a:r>
            </a:p>
          </p:txBody>
        </p:sp>
        <p:pic>
          <p:nvPicPr>
            <p:cNvPr id="1320" name="Shape 1320"/>
            <p:cNvPicPr preferRelativeResize="0"/>
            <p:nvPr/>
          </p:nvPicPr>
          <p:blipFill>
            <a:blip r:embed="rId3">
              <a:alphaModFix/>
            </a:blip>
            <a:stretch>
              <a:fillRect/>
            </a:stretch>
          </p:blipFill>
          <p:spPr>
            <a:xfrm>
              <a:off x="7807469" y="4228350"/>
              <a:ext cx="245044" cy="378712"/>
            </a:xfrm>
            <a:prstGeom prst="rect">
              <a:avLst/>
            </a:prstGeom>
            <a:noFill/>
            <a:ln>
              <a:noFill/>
            </a:ln>
          </p:spPr>
        </p:pic>
        <p:pic>
          <p:nvPicPr>
            <p:cNvPr id="1321" name="Shape 1321"/>
            <p:cNvPicPr preferRelativeResize="0"/>
            <p:nvPr/>
          </p:nvPicPr>
          <p:blipFill>
            <a:blip r:embed="rId3">
              <a:alphaModFix/>
            </a:blip>
            <a:stretch>
              <a:fillRect/>
            </a:stretch>
          </p:blipFill>
          <p:spPr>
            <a:xfrm>
              <a:off x="8036069" y="4228350"/>
              <a:ext cx="245044" cy="378712"/>
            </a:xfrm>
            <a:prstGeom prst="rect">
              <a:avLst/>
            </a:prstGeom>
            <a:noFill/>
            <a:ln>
              <a:noFill/>
            </a:ln>
          </p:spPr>
        </p:pic>
        <p:pic>
          <p:nvPicPr>
            <p:cNvPr id="1322" name="Shape 1322"/>
            <p:cNvPicPr preferRelativeResize="0"/>
            <p:nvPr/>
          </p:nvPicPr>
          <p:blipFill>
            <a:blip r:embed="rId3">
              <a:alphaModFix/>
            </a:blip>
            <a:stretch>
              <a:fillRect/>
            </a:stretch>
          </p:blipFill>
          <p:spPr>
            <a:xfrm>
              <a:off x="8264669" y="4228350"/>
              <a:ext cx="245044" cy="378712"/>
            </a:xfrm>
            <a:prstGeom prst="rect">
              <a:avLst/>
            </a:prstGeom>
            <a:noFill/>
            <a:ln>
              <a:noFill/>
            </a:ln>
          </p:spPr>
        </p:pic>
        <p:pic>
          <p:nvPicPr>
            <p:cNvPr id="1323" name="Shape 1323"/>
            <p:cNvPicPr preferRelativeResize="0"/>
            <p:nvPr/>
          </p:nvPicPr>
          <p:blipFill>
            <a:blip r:embed="rId3">
              <a:alphaModFix/>
            </a:blip>
            <a:stretch>
              <a:fillRect/>
            </a:stretch>
          </p:blipFill>
          <p:spPr>
            <a:xfrm>
              <a:off x="8493269" y="4228350"/>
              <a:ext cx="245044" cy="378712"/>
            </a:xfrm>
            <a:prstGeom prst="rect">
              <a:avLst/>
            </a:prstGeom>
            <a:noFill/>
            <a:ln>
              <a:noFill/>
            </a:ln>
          </p:spPr>
        </p:pic>
        <p:pic>
          <p:nvPicPr>
            <p:cNvPr id="1324" name="Shape 1324"/>
            <p:cNvPicPr preferRelativeResize="0"/>
            <p:nvPr/>
          </p:nvPicPr>
          <p:blipFill>
            <a:blip r:embed="rId3">
              <a:alphaModFix/>
            </a:blip>
            <a:stretch>
              <a:fillRect/>
            </a:stretch>
          </p:blipFill>
          <p:spPr>
            <a:xfrm>
              <a:off x="7578869" y="4609350"/>
              <a:ext cx="245044" cy="378712"/>
            </a:xfrm>
            <a:prstGeom prst="rect">
              <a:avLst/>
            </a:prstGeom>
            <a:noFill/>
            <a:ln>
              <a:noFill/>
            </a:ln>
          </p:spPr>
        </p:pic>
        <p:pic>
          <p:nvPicPr>
            <p:cNvPr id="1325" name="Shape 1325"/>
            <p:cNvPicPr preferRelativeResize="0"/>
            <p:nvPr/>
          </p:nvPicPr>
          <p:blipFill>
            <a:blip r:embed="rId3">
              <a:alphaModFix/>
            </a:blip>
            <a:stretch>
              <a:fillRect/>
            </a:stretch>
          </p:blipFill>
          <p:spPr>
            <a:xfrm>
              <a:off x="7807469" y="4609350"/>
              <a:ext cx="245044" cy="378712"/>
            </a:xfrm>
            <a:prstGeom prst="rect">
              <a:avLst/>
            </a:prstGeom>
            <a:noFill/>
            <a:ln>
              <a:noFill/>
            </a:ln>
          </p:spPr>
        </p:pic>
        <p:pic>
          <p:nvPicPr>
            <p:cNvPr id="1326" name="Shape 1326"/>
            <p:cNvPicPr preferRelativeResize="0"/>
            <p:nvPr/>
          </p:nvPicPr>
          <p:blipFill>
            <a:blip r:embed="rId3">
              <a:alphaModFix/>
            </a:blip>
            <a:stretch>
              <a:fillRect/>
            </a:stretch>
          </p:blipFill>
          <p:spPr>
            <a:xfrm>
              <a:off x="8036069" y="4609350"/>
              <a:ext cx="245044" cy="378712"/>
            </a:xfrm>
            <a:prstGeom prst="rect">
              <a:avLst/>
            </a:prstGeom>
            <a:noFill/>
            <a:ln>
              <a:noFill/>
            </a:ln>
          </p:spPr>
        </p:pic>
        <p:pic>
          <p:nvPicPr>
            <p:cNvPr id="1327" name="Shape 1327"/>
            <p:cNvPicPr preferRelativeResize="0"/>
            <p:nvPr/>
          </p:nvPicPr>
          <p:blipFill>
            <a:blip r:embed="rId3">
              <a:alphaModFix/>
            </a:blip>
            <a:stretch>
              <a:fillRect/>
            </a:stretch>
          </p:blipFill>
          <p:spPr>
            <a:xfrm>
              <a:off x="8264669" y="4609350"/>
              <a:ext cx="245044" cy="378712"/>
            </a:xfrm>
            <a:prstGeom prst="rect">
              <a:avLst/>
            </a:prstGeom>
            <a:noFill/>
            <a:ln>
              <a:noFill/>
            </a:ln>
          </p:spPr>
        </p:pic>
        <p:pic>
          <p:nvPicPr>
            <p:cNvPr id="1328" name="Shape 1328"/>
            <p:cNvPicPr preferRelativeResize="0"/>
            <p:nvPr/>
          </p:nvPicPr>
          <p:blipFill>
            <a:blip r:embed="rId3">
              <a:alphaModFix/>
            </a:blip>
            <a:stretch>
              <a:fillRect/>
            </a:stretch>
          </p:blipFill>
          <p:spPr>
            <a:xfrm>
              <a:off x="8493269" y="4609350"/>
              <a:ext cx="245044" cy="378712"/>
            </a:xfrm>
            <a:prstGeom prst="rect">
              <a:avLst/>
            </a:prstGeom>
            <a:noFill/>
            <a:ln>
              <a:noFill/>
            </a:ln>
          </p:spPr>
        </p:pic>
        <p:pic>
          <p:nvPicPr>
            <p:cNvPr id="1329" name="Shape 1329"/>
            <p:cNvPicPr preferRelativeResize="0"/>
            <p:nvPr/>
          </p:nvPicPr>
          <p:blipFill>
            <a:blip r:embed="rId3">
              <a:alphaModFix/>
            </a:blip>
            <a:stretch>
              <a:fillRect/>
            </a:stretch>
          </p:blipFill>
          <p:spPr>
            <a:xfrm>
              <a:off x="7578869" y="4990350"/>
              <a:ext cx="245044" cy="378712"/>
            </a:xfrm>
            <a:prstGeom prst="rect">
              <a:avLst/>
            </a:prstGeom>
            <a:noFill/>
            <a:ln>
              <a:noFill/>
            </a:ln>
          </p:spPr>
        </p:pic>
        <p:pic>
          <p:nvPicPr>
            <p:cNvPr id="1330" name="Shape 1330"/>
            <p:cNvPicPr preferRelativeResize="0"/>
            <p:nvPr/>
          </p:nvPicPr>
          <p:blipFill>
            <a:blip r:embed="rId3">
              <a:alphaModFix/>
            </a:blip>
            <a:stretch>
              <a:fillRect/>
            </a:stretch>
          </p:blipFill>
          <p:spPr>
            <a:xfrm>
              <a:off x="7807469" y="4990350"/>
              <a:ext cx="245044" cy="378712"/>
            </a:xfrm>
            <a:prstGeom prst="rect">
              <a:avLst/>
            </a:prstGeom>
            <a:noFill/>
            <a:ln>
              <a:noFill/>
            </a:ln>
          </p:spPr>
        </p:pic>
        <p:pic>
          <p:nvPicPr>
            <p:cNvPr id="1331" name="Shape 1331"/>
            <p:cNvPicPr preferRelativeResize="0"/>
            <p:nvPr/>
          </p:nvPicPr>
          <p:blipFill>
            <a:blip r:embed="rId3">
              <a:alphaModFix/>
            </a:blip>
            <a:stretch>
              <a:fillRect/>
            </a:stretch>
          </p:blipFill>
          <p:spPr>
            <a:xfrm>
              <a:off x="8036069" y="4990350"/>
              <a:ext cx="245044" cy="378712"/>
            </a:xfrm>
            <a:prstGeom prst="rect">
              <a:avLst/>
            </a:prstGeom>
            <a:noFill/>
            <a:ln>
              <a:noFill/>
            </a:ln>
          </p:spPr>
        </p:pic>
        <p:pic>
          <p:nvPicPr>
            <p:cNvPr id="1332" name="Shape 1332"/>
            <p:cNvPicPr preferRelativeResize="0"/>
            <p:nvPr/>
          </p:nvPicPr>
          <p:blipFill>
            <a:blip r:embed="rId3">
              <a:alphaModFix/>
            </a:blip>
            <a:stretch>
              <a:fillRect/>
            </a:stretch>
          </p:blipFill>
          <p:spPr>
            <a:xfrm>
              <a:off x="8264669" y="4990350"/>
              <a:ext cx="245044" cy="378712"/>
            </a:xfrm>
            <a:prstGeom prst="rect">
              <a:avLst/>
            </a:prstGeom>
            <a:noFill/>
            <a:ln>
              <a:noFill/>
            </a:ln>
          </p:spPr>
        </p:pic>
        <p:pic>
          <p:nvPicPr>
            <p:cNvPr id="1333" name="Shape 1333"/>
            <p:cNvPicPr preferRelativeResize="0"/>
            <p:nvPr/>
          </p:nvPicPr>
          <p:blipFill>
            <a:blip r:embed="rId3">
              <a:alphaModFix/>
            </a:blip>
            <a:stretch>
              <a:fillRect/>
            </a:stretch>
          </p:blipFill>
          <p:spPr>
            <a:xfrm>
              <a:off x="8493269" y="4990350"/>
              <a:ext cx="245044" cy="378712"/>
            </a:xfrm>
            <a:prstGeom prst="rect">
              <a:avLst/>
            </a:prstGeom>
            <a:noFill/>
            <a:ln>
              <a:noFill/>
            </a:ln>
          </p:spPr>
        </p:pic>
        <p:pic>
          <p:nvPicPr>
            <p:cNvPr id="1334" name="Shape 1334"/>
            <p:cNvPicPr preferRelativeResize="0"/>
            <p:nvPr/>
          </p:nvPicPr>
          <p:blipFill>
            <a:blip r:embed="rId4">
              <a:alphaModFix/>
            </a:blip>
            <a:stretch>
              <a:fillRect/>
            </a:stretch>
          </p:blipFill>
          <p:spPr>
            <a:xfrm>
              <a:off x="7154650" y="5449729"/>
              <a:ext cx="528830" cy="472983"/>
            </a:xfrm>
            <a:prstGeom prst="rect">
              <a:avLst/>
            </a:prstGeom>
            <a:noFill/>
            <a:ln>
              <a:noFill/>
            </a:ln>
          </p:spPr>
        </p:pic>
        <p:sp>
          <p:nvSpPr>
            <p:cNvPr id="1335" name="Shape 1335"/>
            <p:cNvSpPr txBox="1"/>
            <p:nvPr/>
          </p:nvSpPr>
          <p:spPr>
            <a:xfrm rot="-2594166">
              <a:off x="7170952" y="5500023"/>
              <a:ext cx="496199" cy="304559"/>
            </a:xfrm>
            <a:prstGeom prst="rect">
              <a:avLst/>
            </a:prstGeom>
            <a:noFill/>
            <a:ln>
              <a:noFill/>
            </a:ln>
          </p:spPr>
          <p:txBody>
            <a:bodyPr lIns="91425" tIns="91425" rIns="91425" bIns="91425" anchor="t" anchorCtr="0">
              <a:noAutofit/>
            </a:bodyPr>
            <a:lstStyle/>
            <a:p>
              <a:pPr>
                <a:spcBef>
                  <a:spcPts val="0"/>
                </a:spcBef>
                <a:buNone/>
              </a:pPr>
              <a:r>
                <a:rPr lang="en" sz="1000"/>
                <a:t>$$$</a:t>
              </a:r>
            </a:p>
          </p:txBody>
        </p:sp>
      </p:grpSp>
      <p:grpSp>
        <p:nvGrpSpPr>
          <p:cNvPr id="1336" name="Shape 1336"/>
          <p:cNvGrpSpPr/>
          <p:nvPr/>
        </p:nvGrpSpPr>
        <p:grpSpPr>
          <a:xfrm>
            <a:off x="6422925" y="2037375"/>
            <a:ext cx="2682300" cy="1755199"/>
            <a:chOff x="6422925" y="2037375"/>
            <a:chExt cx="2682300" cy="1755199"/>
          </a:xfrm>
        </p:grpSpPr>
        <p:pic>
          <p:nvPicPr>
            <p:cNvPr id="1337" name="Shape 1337"/>
            <p:cNvPicPr preferRelativeResize="0"/>
            <p:nvPr/>
          </p:nvPicPr>
          <p:blipFill>
            <a:blip r:embed="rId3">
              <a:alphaModFix/>
            </a:blip>
            <a:stretch>
              <a:fillRect/>
            </a:stretch>
          </p:blipFill>
          <p:spPr>
            <a:xfrm>
              <a:off x="7502664" y="2704350"/>
              <a:ext cx="495798" cy="766250"/>
            </a:xfrm>
            <a:prstGeom prst="rect">
              <a:avLst/>
            </a:prstGeom>
            <a:noFill/>
            <a:ln>
              <a:noFill/>
            </a:ln>
          </p:spPr>
        </p:pic>
        <p:sp>
          <p:nvSpPr>
            <p:cNvPr id="1338" name="Shape 1338"/>
            <p:cNvSpPr txBox="1"/>
            <p:nvPr/>
          </p:nvSpPr>
          <p:spPr>
            <a:xfrm>
              <a:off x="7421050" y="3449375"/>
              <a:ext cx="1421099" cy="343199"/>
            </a:xfrm>
            <a:prstGeom prst="rect">
              <a:avLst/>
            </a:prstGeom>
            <a:noFill/>
            <a:ln>
              <a:noFill/>
            </a:ln>
          </p:spPr>
          <p:txBody>
            <a:bodyPr lIns="91425" tIns="91425" rIns="91425" bIns="91425" anchor="t" anchorCtr="0">
              <a:noAutofit/>
            </a:bodyPr>
            <a:lstStyle/>
            <a:p>
              <a:pPr lvl="0" algn="ctr" rtl="0">
                <a:spcBef>
                  <a:spcPts val="0"/>
                </a:spcBef>
                <a:buNone/>
              </a:pPr>
              <a:r>
                <a:rPr lang="en" sz="1200"/>
                <a:t>Operations</a:t>
              </a:r>
            </a:p>
          </p:txBody>
        </p:sp>
        <p:sp>
          <p:nvSpPr>
            <p:cNvPr id="1339" name="Shape 1339"/>
            <p:cNvSpPr/>
            <p:nvPr/>
          </p:nvSpPr>
          <p:spPr>
            <a:xfrm>
              <a:off x="6422925" y="2037375"/>
              <a:ext cx="2682300" cy="343199"/>
            </a:xfrm>
            <a:prstGeom prst="wedgeRoundRectCallout">
              <a:avLst>
                <a:gd name="adj1" fmla="val 11944"/>
                <a:gd name="adj2" fmla="val 181244"/>
                <a:gd name="adj3" fmla="val 0"/>
              </a:avLst>
            </a:prstGeom>
            <a:solidFill>
              <a:srgbClr val="EFEFEF"/>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200"/>
                <a:t>Just give me a few months ...</a:t>
              </a:r>
            </a:p>
          </p:txBody>
        </p:sp>
        <p:pic>
          <p:nvPicPr>
            <p:cNvPr id="1340" name="Shape 1340"/>
            <p:cNvPicPr preferRelativeResize="0"/>
            <p:nvPr/>
          </p:nvPicPr>
          <p:blipFill>
            <a:blip r:embed="rId5">
              <a:alphaModFix/>
            </a:blip>
            <a:stretch>
              <a:fillRect/>
            </a:stretch>
          </p:blipFill>
          <p:spPr>
            <a:xfrm>
              <a:off x="8118800" y="2817878"/>
              <a:ext cx="631474" cy="631493"/>
            </a:xfrm>
            <a:prstGeom prst="rect">
              <a:avLst/>
            </a:prstGeom>
            <a:noFill/>
            <a:ln>
              <a:noFill/>
            </a:ln>
          </p:spPr>
        </p:pic>
      </p:grpSp>
      <p:sp>
        <p:nvSpPr>
          <p:cNvPr id="1341" name="Shape 1341"/>
          <p:cNvSpPr/>
          <p:nvPr/>
        </p:nvSpPr>
        <p:spPr>
          <a:xfrm>
            <a:off x="1474775" y="3373725"/>
            <a:ext cx="811199" cy="3875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900"/>
              <a:t>image builder</a:t>
            </a:r>
          </a:p>
        </p:txBody>
      </p:sp>
      <p:sp>
        <p:nvSpPr>
          <p:cNvPr id="1342" name="Shape 1342"/>
          <p:cNvSpPr/>
          <p:nvPr/>
        </p:nvSpPr>
        <p:spPr>
          <a:xfrm>
            <a:off x="4552075" y="4139600"/>
            <a:ext cx="1642199" cy="276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Infrastructure Providers</a:t>
            </a:r>
          </a:p>
        </p:txBody>
      </p:sp>
      <p:sp>
        <p:nvSpPr>
          <p:cNvPr id="1309" name="Shape 1309"/>
          <p:cNvSpPr/>
          <p:nvPr/>
        </p:nvSpPr>
        <p:spPr>
          <a:xfrm>
            <a:off x="4552075" y="4520600"/>
            <a:ext cx="1642199" cy="276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Capacity and Utilization</a:t>
            </a:r>
          </a:p>
        </p:txBody>
      </p:sp>
      <p:sp>
        <p:nvSpPr>
          <p:cNvPr id="1343" name="Shape 1343"/>
          <p:cNvSpPr/>
          <p:nvPr/>
        </p:nvSpPr>
        <p:spPr>
          <a:xfrm>
            <a:off x="4548975" y="2831575"/>
            <a:ext cx="1642199" cy="276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Environments</a:t>
            </a:r>
          </a:p>
        </p:txBody>
      </p:sp>
      <p:sp>
        <p:nvSpPr>
          <p:cNvPr id="1344" name="Shape 1344"/>
          <p:cNvSpPr/>
          <p:nvPr/>
        </p:nvSpPr>
        <p:spPr>
          <a:xfrm>
            <a:off x="4548975" y="3212575"/>
            <a:ext cx="1642199" cy="2061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 Many More ...</a:t>
            </a:r>
          </a:p>
        </p:txBody>
      </p:sp>
      <p:sp>
        <p:nvSpPr>
          <p:cNvPr id="1345" name="Shape 1345"/>
          <p:cNvSpPr/>
          <p:nvPr/>
        </p:nvSpPr>
        <p:spPr>
          <a:xfrm>
            <a:off x="4455000" y="5412700"/>
            <a:ext cx="2474099" cy="880799"/>
          </a:xfrm>
          <a:prstGeom prst="roundRect">
            <a:avLst>
              <a:gd name="adj" fmla="val 16667"/>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sz="1000"/>
              <a:t>Infrastructure Services</a:t>
            </a:r>
          </a:p>
        </p:txBody>
      </p:sp>
      <p:sp>
        <p:nvSpPr>
          <p:cNvPr id="1346" name="Shape 1346"/>
          <p:cNvSpPr/>
          <p:nvPr/>
        </p:nvSpPr>
        <p:spPr>
          <a:xfrm>
            <a:off x="4525425" y="5747025"/>
            <a:ext cx="569999" cy="276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DHCP</a:t>
            </a:r>
          </a:p>
        </p:txBody>
      </p:sp>
      <p:sp>
        <p:nvSpPr>
          <p:cNvPr id="1347" name="Shape 1347"/>
          <p:cNvSpPr/>
          <p:nvPr/>
        </p:nvSpPr>
        <p:spPr>
          <a:xfrm>
            <a:off x="5249675" y="5747025"/>
            <a:ext cx="569999" cy="276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DNS</a:t>
            </a:r>
          </a:p>
        </p:txBody>
      </p:sp>
      <p:sp>
        <p:nvSpPr>
          <p:cNvPr id="1348" name="Shape 1348"/>
          <p:cNvSpPr/>
          <p:nvPr/>
        </p:nvSpPr>
        <p:spPr>
          <a:xfrm>
            <a:off x="5935475" y="5747025"/>
            <a:ext cx="880500" cy="276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TFTP/PXE</a:t>
            </a:r>
          </a:p>
        </p:txBody>
      </p:sp>
      <p:sp>
        <p:nvSpPr>
          <p:cNvPr id="1349" name="Shape 1349"/>
          <p:cNvSpPr/>
          <p:nvPr/>
        </p:nvSpPr>
        <p:spPr>
          <a:xfrm>
            <a:off x="4590312" y="4925850"/>
            <a:ext cx="1642199" cy="206100"/>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 Many More ...</a:t>
            </a:r>
          </a:p>
        </p:txBody>
      </p:sp>
      <p:sp>
        <p:nvSpPr>
          <p:cNvPr id="1310" name="Shape 1310"/>
          <p:cNvSpPr/>
          <p:nvPr/>
        </p:nvSpPr>
        <p:spPr>
          <a:xfrm>
            <a:off x="1307050" y="4617225"/>
            <a:ext cx="811199"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Manager</a:t>
            </a:r>
          </a:p>
        </p:txBody>
      </p:sp>
      <p:sp>
        <p:nvSpPr>
          <p:cNvPr id="1350" name="Shape 1350"/>
          <p:cNvSpPr/>
          <p:nvPr/>
        </p:nvSpPr>
        <p:spPr>
          <a:xfrm>
            <a:off x="3303575" y="3212562"/>
            <a:ext cx="811199" cy="561899"/>
          </a:xfrm>
          <a:prstGeom prst="rect">
            <a:avLst/>
          </a:prstGeom>
          <a:no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t>Users, Teams, Projects</a:t>
            </a:r>
          </a:p>
        </p:txBody>
      </p:sp>
      <p:sp>
        <p:nvSpPr>
          <p:cNvPr id="1351" name="Shape 1351"/>
          <p:cNvSpPr/>
          <p:nvPr/>
        </p:nvSpPr>
        <p:spPr>
          <a:xfrm>
            <a:off x="560375" y="3373725"/>
            <a:ext cx="811199"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900"/>
              <a:t>Logging</a:t>
            </a:r>
          </a:p>
        </p:txBody>
      </p:sp>
      <p:sp>
        <p:nvSpPr>
          <p:cNvPr id="1352" name="Shape 1352"/>
          <p:cNvSpPr/>
          <p:nvPr/>
        </p:nvSpPr>
        <p:spPr>
          <a:xfrm>
            <a:off x="2389175" y="5062100"/>
            <a:ext cx="880500"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Identity Configuration</a:t>
            </a:r>
          </a:p>
        </p:txBody>
      </p:sp>
      <p:sp>
        <p:nvSpPr>
          <p:cNvPr id="1353" name="Shape 1353"/>
          <p:cNvSpPr/>
          <p:nvPr/>
        </p:nvSpPr>
        <p:spPr>
          <a:xfrm>
            <a:off x="392650" y="4617225"/>
            <a:ext cx="811199"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1000"/>
              <a:t>Hosts</a:t>
            </a:r>
          </a:p>
        </p:txBody>
      </p:sp>
      <p:sp>
        <p:nvSpPr>
          <p:cNvPr id="1354" name="Shape 1354"/>
          <p:cNvSpPr/>
          <p:nvPr/>
        </p:nvSpPr>
        <p:spPr>
          <a:xfrm>
            <a:off x="392650" y="5074425"/>
            <a:ext cx="811199"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000"/>
              <a:t>Clusters</a:t>
            </a:r>
          </a:p>
        </p:txBody>
      </p:sp>
      <p:sp>
        <p:nvSpPr>
          <p:cNvPr id="1355" name="Shape 1355"/>
          <p:cNvSpPr/>
          <p:nvPr/>
        </p:nvSpPr>
        <p:spPr>
          <a:xfrm>
            <a:off x="1307050" y="5074425"/>
            <a:ext cx="811199"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900"/>
              <a:t>Overcommit</a:t>
            </a:r>
          </a:p>
          <a:p>
            <a:pPr lvl="0" algn="ctr" rtl="0">
              <a:spcBef>
                <a:spcPts val="0"/>
              </a:spcBef>
              <a:buNone/>
            </a:pPr>
            <a:r>
              <a:rPr lang="en" sz="900"/>
              <a:t>Settings</a:t>
            </a:r>
          </a:p>
        </p:txBody>
      </p:sp>
      <p:sp>
        <p:nvSpPr>
          <p:cNvPr id="1356" name="Shape 1356"/>
          <p:cNvSpPr/>
          <p:nvPr/>
        </p:nvSpPr>
        <p:spPr>
          <a:xfrm>
            <a:off x="4548975" y="2069575"/>
            <a:ext cx="1642199" cy="2768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Content Synchronization</a:t>
            </a:r>
          </a:p>
        </p:txBody>
      </p:sp>
      <p:sp>
        <p:nvSpPr>
          <p:cNvPr id="1357" name="Shape 1357"/>
          <p:cNvSpPr/>
          <p:nvPr/>
        </p:nvSpPr>
        <p:spPr>
          <a:xfrm>
            <a:off x="4548975" y="2450575"/>
            <a:ext cx="1642199" cy="2768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Configurations</a:t>
            </a:r>
          </a:p>
        </p:txBody>
      </p:sp>
      <p:sp>
        <p:nvSpPr>
          <p:cNvPr id="1358" name="Shape 1358"/>
          <p:cNvSpPr/>
          <p:nvPr/>
        </p:nvSpPr>
        <p:spPr>
          <a:xfrm>
            <a:off x="3303575" y="5062100"/>
            <a:ext cx="880500"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900">
                <a:solidFill>
                  <a:schemeClr val="dk1"/>
                </a:solidFill>
              </a:rPr>
              <a:t>Compute</a:t>
            </a:r>
          </a:p>
          <a:p>
            <a:pPr lvl="0" algn="ctr" rtl="0">
              <a:spcBef>
                <a:spcPts val="0"/>
              </a:spcBef>
              <a:buNone/>
            </a:pPr>
            <a:r>
              <a:rPr lang="en" sz="900">
                <a:solidFill>
                  <a:schemeClr val="dk1"/>
                </a:solidFill>
              </a:rPr>
              <a:t>Services</a:t>
            </a:r>
          </a:p>
        </p:txBody>
      </p:sp>
      <p:sp>
        <p:nvSpPr>
          <p:cNvPr id="1359" name="Shape 1359"/>
          <p:cNvSpPr/>
          <p:nvPr/>
        </p:nvSpPr>
        <p:spPr>
          <a:xfrm>
            <a:off x="3303575" y="4604900"/>
            <a:ext cx="880500"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900">
                <a:solidFill>
                  <a:schemeClr val="dk1"/>
                </a:solidFill>
              </a:rPr>
              <a:t>Storage Services</a:t>
            </a:r>
          </a:p>
        </p:txBody>
      </p:sp>
      <p:sp>
        <p:nvSpPr>
          <p:cNvPr id="1360" name="Shape 1360"/>
          <p:cNvSpPr/>
          <p:nvPr/>
        </p:nvSpPr>
        <p:spPr>
          <a:xfrm>
            <a:off x="2389175" y="4604900"/>
            <a:ext cx="880500"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rtl="0">
              <a:spcBef>
                <a:spcPts val="0"/>
              </a:spcBef>
              <a:buNone/>
            </a:pPr>
            <a:r>
              <a:rPr lang="en" sz="900">
                <a:solidFill>
                  <a:schemeClr val="dk1"/>
                </a:solidFill>
              </a:rPr>
              <a:t>Network</a:t>
            </a:r>
          </a:p>
          <a:p>
            <a:pPr lvl="0" algn="ctr" rtl="0">
              <a:spcBef>
                <a:spcPts val="0"/>
              </a:spcBef>
              <a:buNone/>
            </a:pPr>
            <a:r>
              <a:rPr lang="en" sz="900">
                <a:solidFill>
                  <a:schemeClr val="dk1"/>
                </a:solidFill>
              </a:rPr>
              <a:t>Services</a:t>
            </a:r>
          </a:p>
        </p:txBody>
      </p:sp>
      <p:sp>
        <p:nvSpPr>
          <p:cNvPr id="1361" name="Shape 1361"/>
          <p:cNvSpPr/>
          <p:nvPr/>
        </p:nvSpPr>
        <p:spPr>
          <a:xfrm>
            <a:off x="2389175" y="3373725"/>
            <a:ext cx="811199" cy="387599"/>
          </a:xfrm>
          <a:prstGeom prst="rect">
            <a:avLst/>
          </a:prstGeom>
          <a:solidFill>
            <a:srgbClr val="F3F3F3"/>
          </a:solidFill>
          <a:ln w="19050" cap="flat" cmpd="sng">
            <a:solidFill>
              <a:srgbClr val="434343"/>
            </a:solidFill>
            <a:prstDash val="solid"/>
            <a:round/>
            <a:headEnd type="none" w="med" len="med"/>
            <a:tailEnd type="none" w="med" len="med"/>
          </a:ln>
        </p:spPr>
        <p:txBody>
          <a:bodyPr lIns="91425" tIns="91425" rIns="91425" bIns="91425" anchor="ctr" anchorCtr="0">
            <a:noAutofit/>
          </a:bodyPr>
          <a:lstStyle/>
          <a:p>
            <a:pPr algn="ctr">
              <a:spcBef>
                <a:spcPts val="0"/>
              </a:spcBef>
              <a:buNone/>
            </a:pPr>
            <a:r>
              <a:rPr lang="en" sz="900"/>
              <a:t>scheduler config</a:t>
            </a:r>
          </a:p>
        </p:txBody>
      </p:sp>
      <p:cxnSp>
        <p:nvCxnSpPr>
          <p:cNvPr id="1362" name="Shape 1362"/>
          <p:cNvCxnSpPr>
            <a:endCxn id="1352" idx="2"/>
          </p:cNvCxnSpPr>
          <p:nvPr/>
        </p:nvCxnSpPr>
        <p:spPr>
          <a:xfrm rot="10800000">
            <a:off x="2829424" y="5449699"/>
            <a:ext cx="1695900" cy="435900"/>
          </a:xfrm>
          <a:prstGeom prst="curvedConnector2">
            <a:avLst/>
          </a:prstGeom>
          <a:noFill/>
          <a:ln w="19050" cap="flat" cmpd="sng">
            <a:solidFill>
              <a:srgbClr val="434343"/>
            </a:solidFill>
            <a:prstDash val="solid"/>
            <a:round/>
            <a:headEnd type="none" w="lg" len="lg"/>
            <a:tailEnd type="none" w="lg" len="lg"/>
          </a:ln>
        </p:spPr>
      </p:cxnSp>
      <p:cxnSp>
        <p:nvCxnSpPr>
          <p:cNvPr id="1363" name="Shape 1363"/>
          <p:cNvCxnSpPr>
            <a:stCxn id="1347" idx="2"/>
            <a:endCxn id="1352" idx="2"/>
          </p:cNvCxnSpPr>
          <p:nvPr/>
        </p:nvCxnSpPr>
        <p:spPr>
          <a:xfrm rot="5400000" flipH="1">
            <a:off x="3895024" y="4384274"/>
            <a:ext cx="574200" cy="2705100"/>
          </a:xfrm>
          <a:prstGeom prst="curvedConnector3">
            <a:avLst>
              <a:gd name="adj1" fmla="val -41471"/>
            </a:avLst>
          </a:prstGeom>
          <a:noFill/>
          <a:ln w="19050" cap="flat" cmpd="sng">
            <a:solidFill>
              <a:srgbClr val="434343"/>
            </a:solidFill>
            <a:prstDash val="solid"/>
            <a:round/>
            <a:headEnd type="none" w="lg" len="lg"/>
            <a:tailEnd type="none" w="lg" len="lg"/>
          </a:ln>
        </p:spPr>
      </p:cxnSp>
      <p:cxnSp>
        <p:nvCxnSpPr>
          <p:cNvPr id="1364" name="Shape 1364"/>
          <p:cNvCxnSpPr>
            <a:stCxn id="1341" idx="2"/>
            <a:endCxn id="1352" idx="1"/>
          </p:cNvCxnSpPr>
          <p:nvPr/>
        </p:nvCxnSpPr>
        <p:spPr>
          <a:xfrm rot="-5400000" flipH="1">
            <a:off x="1387474" y="4254224"/>
            <a:ext cx="1494600" cy="508800"/>
          </a:xfrm>
          <a:prstGeom prst="curvedConnector2">
            <a:avLst/>
          </a:prstGeom>
          <a:noFill/>
          <a:ln w="19050" cap="flat" cmpd="sng">
            <a:solidFill>
              <a:srgbClr val="434343"/>
            </a:solidFill>
            <a:prstDash val="solid"/>
            <a:round/>
            <a:headEnd type="none" w="lg" len="lg"/>
            <a:tailEnd type="none" w="lg" len="lg"/>
          </a:ln>
        </p:spPr>
      </p:cxnSp>
      <p:cxnSp>
        <p:nvCxnSpPr>
          <p:cNvPr id="1365" name="Shape 1365"/>
          <p:cNvCxnSpPr>
            <a:stCxn id="1353" idx="3"/>
            <a:endCxn id="1348" idx="2"/>
          </p:cNvCxnSpPr>
          <p:nvPr/>
        </p:nvCxnSpPr>
        <p:spPr>
          <a:xfrm>
            <a:off x="1203849" y="4811024"/>
            <a:ext cx="5172000" cy="1212900"/>
          </a:xfrm>
          <a:prstGeom prst="curvedConnector4">
            <a:avLst>
              <a:gd name="adj1" fmla="val 45743"/>
              <a:gd name="adj2" fmla="val 119633"/>
            </a:avLst>
          </a:prstGeom>
          <a:noFill/>
          <a:ln w="19050" cap="flat" cmpd="sng">
            <a:solidFill>
              <a:srgbClr val="434343"/>
            </a:solidFill>
            <a:prstDash val="solid"/>
            <a:round/>
            <a:headEnd type="none" w="lg" len="lg"/>
            <a:tailEnd type="none" w="lg" len="lg"/>
          </a:ln>
        </p:spPr>
      </p:cxnSp>
      <p:cxnSp>
        <p:nvCxnSpPr>
          <p:cNvPr id="1366" name="Shape 1366"/>
          <p:cNvCxnSpPr>
            <a:stCxn id="1350" idx="2"/>
            <a:endCxn id="1352" idx="2"/>
          </p:cNvCxnSpPr>
          <p:nvPr/>
        </p:nvCxnSpPr>
        <p:spPr>
          <a:xfrm rot="5400000">
            <a:off x="2431774" y="4172262"/>
            <a:ext cx="1675200" cy="879600"/>
          </a:xfrm>
          <a:prstGeom prst="curvedConnector3">
            <a:avLst>
              <a:gd name="adj1" fmla="val 114217"/>
            </a:avLst>
          </a:prstGeom>
          <a:noFill/>
          <a:ln w="19050" cap="flat" cmpd="sng">
            <a:solidFill>
              <a:srgbClr val="434343"/>
            </a:solidFill>
            <a:prstDash val="solid"/>
            <a:round/>
            <a:headEnd type="none" w="lg" len="lg"/>
            <a:tailEnd type="none" w="lg" len="lg"/>
          </a:ln>
        </p:spPr>
      </p:cxnSp>
      <p:cxnSp>
        <p:nvCxnSpPr>
          <p:cNvPr id="1367" name="Shape 1367"/>
          <p:cNvCxnSpPr>
            <a:stCxn id="1356" idx="1"/>
            <a:endCxn id="1341" idx="3"/>
          </p:cNvCxnSpPr>
          <p:nvPr/>
        </p:nvCxnSpPr>
        <p:spPr>
          <a:xfrm flipH="1">
            <a:off x="2286075" y="2208024"/>
            <a:ext cx="2262900" cy="1359600"/>
          </a:xfrm>
          <a:prstGeom prst="curvedConnector3">
            <a:avLst>
              <a:gd name="adj1" fmla="val 50002"/>
            </a:avLst>
          </a:prstGeom>
          <a:noFill/>
          <a:ln w="19050" cap="flat" cmpd="sng">
            <a:solidFill>
              <a:srgbClr val="434343"/>
            </a:solidFill>
            <a:prstDash val="solid"/>
            <a:round/>
            <a:headEnd type="none" w="lg" len="lg"/>
            <a:tailEnd type="none" w="lg" len="lg"/>
          </a:ln>
        </p:spPr>
      </p:cxnSp>
      <p:cxnSp>
        <p:nvCxnSpPr>
          <p:cNvPr id="1368" name="Shape 1368"/>
          <p:cNvCxnSpPr>
            <a:stCxn id="1357" idx="1"/>
            <a:endCxn id="1350" idx="3"/>
          </p:cNvCxnSpPr>
          <p:nvPr/>
        </p:nvCxnSpPr>
        <p:spPr>
          <a:xfrm flipH="1">
            <a:off x="4114875" y="2589024"/>
            <a:ext cx="434100" cy="904500"/>
          </a:xfrm>
          <a:prstGeom prst="curvedConnector3">
            <a:avLst>
              <a:gd name="adj1" fmla="val 50012"/>
            </a:avLst>
          </a:prstGeom>
          <a:noFill/>
          <a:ln w="19050" cap="flat" cmpd="sng">
            <a:solidFill>
              <a:srgbClr val="434343"/>
            </a:solidFill>
            <a:prstDash val="solid"/>
            <a:round/>
            <a:headEnd type="none" w="lg" len="lg"/>
            <a:tailEnd type="none" w="lg" len="lg"/>
          </a:ln>
        </p:spPr>
      </p:cxnSp>
      <p:cxnSp>
        <p:nvCxnSpPr>
          <p:cNvPr id="1369" name="Shape 1369"/>
          <p:cNvCxnSpPr>
            <a:stCxn id="1370" idx="1"/>
            <a:endCxn id="1341" idx="0"/>
          </p:cNvCxnSpPr>
          <p:nvPr/>
        </p:nvCxnSpPr>
        <p:spPr>
          <a:xfrm flipH="1">
            <a:off x="1880374" y="2741325"/>
            <a:ext cx="2820900" cy="632400"/>
          </a:xfrm>
          <a:prstGeom prst="curvedConnector2">
            <a:avLst/>
          </a:prstGeom>
          <a:noFill/>
          <a:ln w="19050" cap="flat" cmpd="sng">
            <a:solidFill>
              <a:srgbClr val="434343"/>
            </a:solidFill>
            <a:prstDash val="solid"/>
            <a:round/>
            <a:headEnd type="none" w="lg" len="lg"/>
            <a:tailEnd type="none" w="lg" len="lg"/>
          </a:ln>
        </p:spPr>
      </p:cxnSp>
      <p:cxnSp>
        <p:nvCxnSpPr>
          <p:cNvPr id="1371" name="Shape 1371"/>
          <p:cNvCxnSpPr>
            <a:stCxn id="1347" idx="2"/>
            <a:endCxn id="1351" idx="2"/>
          </p:cNvCxnSpPr>
          <p:nvPr/>
        </p:nvCxnSpPr>
        <p:spPr>
          <a:xfrm rot="5400000" flipH="1">
            <a:off x="2119024" y="2608274"/>
            <a:ext cx="2262600" cy="4568700"/>
          </a:xfrm>
          <a:prstGeom prst="curvedConnector3">
            <a:avLst>
              <a:gd name="adj1" fmla="val -10524"/>
            </a:avLst>
          </a:prstGeom>
          <a:noFill/>
          <a:ln w="19050" cap="flat" cmpd="sng">
            <a:solidFill>
              <a:srgbClr val="434343"/>
            </a:solidFill>
            <a:prstDash val="solid"/>
            <a:round/>
            <a:headEnd type="none" w="lg" len="lg"/>
            <a:tailEnd type="none" w="lg" len="lg"/>
          </a:ln>
        </p:spPr>
      </p:cxnSp>
      <p:cxnSp>
        <p:nvCxnSpPr>
          <p:cNvPr id="1372" name="Shape 1372"/>
          <p:cNvCxnSpPr>
            <a:stCxn id="1356" idx="1"/>
            <a:endCxn id="1353" idx="0"/>
          </p:cNvCxnSpPr>
          <p:nvPr/>
        </p:nvCxnSpPr>
        <p:spPr>
          <a:xfrm flipH="1">
            <a:off x="798375" y="2208024"/>
            <a:ext cx="3750600" cy="2409300"/>
          </a:xfrm>
          <a:prstGeom prst="curvedConnector2">
            <a:avLst/>
          </a:prstGeom>
          <a:noFill/>
          <a:ln w="19050" cap="flat" cmpd="sng">
            <a:solidFill>
              <a:srgbClr val="434343"/>
            </a:solidFill>
            <a:prstDash val="solid"/>
            <a:round/>
            <a:headEnd type="none" w="lg" len="lg"/>
            <a:tailEnd type="none" w="lg" len="lg"/>
          </a:ln>
        </p:spPr>
      </p:cxnSp>
      <p:cxnSp>
        <p:nvCxnSpPr>
          <p:cNvPr id="1373" name="Shape 1373"/>
          <p:cNvCxnSpPr>
            <a:stCxn id="1342" idx="1"/>
            <a:endCxn id="1315" idx="1"/>
          </p:cNvCxnSpPr>
          <p:nvPr/>
        </p:nvCxnSpPr>
        <p:spPr>
          <a:xfrm rot="10800000">
            <a:off x="304075" y="3431749"/>
            <a:ext cx="4248000" cy="846300"/>
          </a:xfrm>
          <a:prstGeom prst="curvedConnector3">
            <a:avLst>
              <a:gd name="adj1" fmla="val 105609"/>
            </a:avLst>
          </a:prstGeom>
          <a:noFill/>
          <a:ln w="19050" cap="flat" cmpd="sng">
            <a:solidFill>
              <a:srgbClr val="434343"/>
            </a:solidFill>
            <a:prstDash val="solid"/>
            <a:round/>
            <a:headEnd type="none" w="lg" len="lg"/>
            <a:tailEnd type="none" w="lg" len="lg"/>
          </a:ln>
        </p:spPr>
      </p:cxnSp>
      <p:cxnSp>
        <p:nvCxnSpPr>
          <p:cNvPr id="1374" name="Shape 1374"/>
          <p:cNvCxnSpPr>
            <a:stCxn id="1309" idx="1"/>
            <a:endCxn id="1354" idx="2"/>
          </p:cNvCxnSpPr>
          <p:nvPr/>
        </p:nvCxnSpPr>
        <p:spPr>
          <a:xfrm flipH="1">
            <a:off x="798175" y="4659049"/>
            <a:ext cx="3753900" cy="803100"/>
          </a:xfrm>
          <a:prstGeom prst="curvedConnector4">
            <a:avLst>
              <a:gd name="adj1" fmla="val 44597"/>
              <a:gd name="adj2" fmla="val 129635"/>
            </a:avLst>
          </a:prstGeom>
          <a:noFill/>
          <a:ln w="19050" cap="flat" cmpd="sng">
            <a:solidFill>
              <a:srgbClr val="434343"/>
            </a:solidFill>
            <a:prstDash val="solid"/>
            <a:round/>
            <a:headEnd type="none" w="lg" len="lg"/>
            <a:tailEnd type="none" w="lg" len="lg"/>
          </a:ln>
        </p:spPr>
      </p:cxnSp>
      <p:cxnSp>
        <p:nvCxnSpPr>
          <p:cNvPr id="1375" name="Shape 1375"/>
          <p:cNvCxnSpPr>
            <a:stCxn id="1343" idx="1"/>
            <a:endCxn id="1310" idx="0"/>
          </p:cNvCxnSpPr>
          <p:nvPr/>
        </p:nvCxnSpPr>
        <p:spPr>
          <a:xfrm flipH="1">
            <a:off x="1712775" y="2970024"/>
            <a:ext cx="2836200" cy="1647300"/>
          </a:xfrm>
          <a:prstGeom prst="curvedConnector2">
            <a:avLst/>
          </a:prstGeom>
          <a:noFill/>
          <a:ln w="19050" cap="flat" cmpd="sng">
            <a:solidFill>
              <a:srgbClr val="434343"/>
            </a:solidFill>
            <a:prstDash val="solid"/>
            <a:round/>
            <a:headEnd type="none" w="lg" len="lg"/>
            <a:tailEnd type="none" w="lg" len="lg"/>
          </a:ln>
        </p:spPr>
      </p:cxnSp>
      <p:cxnSp>
        <p:nvCxnSpPr>
          <p:cNvPr id="1376" name="Shape 1376"/>
          <p:cNvCxnSpPr>
            <a:stCxn id="1346" idx="0"/>
            <a:endCxn id="1310" idx="0"/>
          </p:cNvCxnSpPr>
          <p:nvPr/>
        </p:nvCxnSpPr>
        <p:spPr>
          <a:xfrm rot="5400000" flipH="1">
            <a:off x="2696624" y="3633225"/>
            <a:ext cx="1129800" cy="3097800"/>
          </a:xfrm>
          <a:prstGeom prst="curvedConnector3">
            <a:avLst>
              <a:gd name="adj1" fmla="val 121077"/>
            </a:avLst>
          </a:prstGeom>
          <a:noFill/>
          <a:ln w="19050" cap="flat" cmpd="sng">
            <a:solidFill>
              <a:srgbClr val="434343"/>
            </a:solidFill>
            <a:prstDash val="solid"/>
            <a:round/>
            <a:headEnd type="none" w="lg" len="lg"/>
            <a:tailEnd type="none" w="lg" len="lg"/>
          </a:ln>
        </p:spPr>
      </p:cxnSp>
      <p:cxnSp>
        <p:nvCxnSpPr>
          <p:cNvPr id="1377" name="Shape 1377"/>
          <p:cNvCxnSpPr>
            <a:stCxn id="1344" idx="1"/>
            <a:endCxn id="1354" idx="0"/>
          </p:cNvCxnSpPr>
          <p:nvPr/>
        </p:nvCxnSpPr>
        <p:spPr>
          <a:xfrm flipH="1">
            <a:off x="798375" y="3315625"/>
            <a:ext cx="3750600" cy="1758900"/>
          </a:xfrm>
          <a:prstGeom prst="curvedConnector2">
            <a:avLst/>
          </a:prstGeom>
          <a:noFill/>
          <a:ln w="19050" cap="flat" cmpd="sng">
            <a:solidFill>
              <a:srgbClr val="434343"/>
            </a:solidFill>
            <a:prstDash val="solid"/>
            <a:round/>
            <a:headEnd type="none" w="lg" len="lg"/>
            <a:tailEnd type="none" w="lg" len="lg"/>
          </a:ln>
        </p:spPr>
      </p:cxnSp>
      <p:cxnSp>
        <p:nvCxnSpPr>
          <p:cNvPr id="1378" name="Shape 1378"/>
          <p:cNvCxnSpPr>
            <a:stCxn id="1349" idx="1"/>
            <a:endCxn id="1351" idx="0"/>
          </p:cNvCxnSpPr>
          <p:nvPr/>
        </p:nvCxnSpPr>
        <p:spPr>
          <a:xfrm rot="10800000">
            <a:off x="966012" y="3373800"/>
            <a:ext cx="3624300" cy="1655100"/>
          </a:xfrm>
          <a:prstGeom prst="curvedConnector4">
            <a:avLst>
              <a:gd name="adj1" fmla="val 44405"/>
              <a:gd name="adj2" fmla="val 114392"/>
            </a:avLst>
          </a:prstGeom>
          <a:noFill/>
          <a:ln w="19050" cap="flat" cmpd="sng">
            <a:solidFill>
              <a:srgbClr val="434343"/>
            </a:solidFill>
            <a:prstDash val="solid"/>
            <a:round/>
            <a:headEnd type="none" w="lg" len="lg"/>
            <a:tailEnd type="none" w="lg" len="lg"/>
          </a:ln>
        </p:spPr>
      </p:cxnSp>
      <p:pic>
        <p:nvPicPr>
          <p:cNvPr id="1379" name="Shape 1379"/>
          <p:cNvPicPr preferRelativeResize="0"/>
          <p:nvPr/>
        </p:nvPicPr>
        <p:blipFill>
          <a:blip r:embed="rId6">
            <a:alphaModFix/>
          </a:blip>
          <a:stretch>
            <a:fillRect/>
          </a:stretch>
        </p:blipFill>
        <p:spPr>
          <a:xfrm>
            <a:off x="1612150" y="1833000"/>
            <a:ext cx="4263350" cy="4263350"/>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2"/>
                                        </p:tgtEl>
                                        <p:attrNameLst>
                                          <p:attrName>style.visibility</p:attrName>
                                        </p:attrNameLst>
                                      </p:cBhvr>
                                      <p:to>
                                        <p:strVal val="visible"/>
                                      </p:to>
                                    </p:set>
                                    <p:animEffect transition="in" filter="fade">
                                      <p:cBhvr>
                                        <p:cTn id="7" dur="1000"/>
                                        <p:tgtEl>
                                          <p:spTgt spid="1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63"/>
                                        </p:tgtEl>
                                        <p:attrNameLst>
                                          <p:attrName>style.visibility</p:attrName>
                                        </p:attrNameLst>
                                      </p:cBhvr>
                                      <p:to>
                                        <p:strVal val="visible"/>
                                      </p:to>
                                    </p:set>
                                    <p:animEffect transition="in" filter="fade">
                                      <p:cBhvr>
                                        <p:cTn id="12" dur="800"/>
                                        <p:tgtEl>
                                          <p:spTgt spid="136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64"/>
                                        </p:tgtEl>
                                        <p:attrNameLst>
                                          <p:attrName>style.visibility</p:attrName>
                                        </p:attrNameLst>
                                      </p:cBhvr>
                                      <p:to>
                                        <p:strVal val="visible"/>
                                      </p:to>
                                    </p:set>
                                    <p:animEffect transition="in" filter="fade">
                                      <p:cBhvr>
                                        <p:cTn id="17" dur="200"/>
                                        <p:tgtEl>
                                          <p:spTgt spid="1364"/>
                                        </p:tgtEl>
                                      </p:cBhvr>
                                    </p:animEffect>
                                  </p:childTnLst>
                                </p:cTn>
                              </p:par>
                            </p:childTnLst>
                          </p:cTn>
                        </p:par>
                        <p:par>
                          <p:cTn id="18" fill="hold">
                            <p:stCondLst>
                              <p:cond delay="200"/>
                            </p:stCondLst>
                            <p:childTnLst>
                              <p:par>
                                <p:cTn id="19" presetID="10" presetClass="entr" presetSubtype="0" fill="hold" nodeType="afterEffect">
                                  <p:stCondLst>
                                    <p:cond delay="0"/>
                                  </p:stCondLst>
                                  <p:childTnLst>
                                    <p:set>
                                      <p:cBhvr>
                                        <p:cTn id="20" dur="1" fill="hold">
                                          <p:stCondLst>
                                            <p:cond delay="0"/>
                                          </p:stCondLst>
                                        </p:cTn>
                                        <p:tgtEl>
                                          <p:spTgt spid="1365"/>
                                        </p:tgtEl>
                                        <p:attrNameLst>
                                          <p:attrName>style.visibility</p:attrName>
                                        </p:attrNameLst>
                                      </p:cBhvr>
                                      <p:to>
                                        <p:strVal val="visible"/>
                                      </p:to>
                                    </p:set>
                                    <p:animEffect transition="in" filter="fade">
                                      <p:cBhvr>
                                        <p:cTn id="21" dur="1000"/>
                                        <p:tgtEl>
                                          <p:spTgt spid="1365"/>
                                        </p:tgtEl>
                                      </p:cBhvr>
                                    </p:animEffect>
                                  </p:childTnLst>
                                </p:cTn>
                              </p:par>
                            </p:childTnLst>
                          </p:cTn>
                        </p:par>
                        <p:par>
                          <p:cTn id="22" fill="hold">
                            <p:stCondLst>
                              <p:cond delay="1200"/>
                            </p:stCondLst>
                            <p:childTnLst>
                              <p:par>
                                <p:cTn id="23" presetID="10" presetClass="entr" presetSubtype="0" fill="hold" nodeType="afterEffect">
                                  <p:stCondLst>
                                    <p:cond delay="0"/>
                                  </p:stCondLst>
                                  <p:childTnLst>
                                    <p:set>
                                      <p:cBhvr>
                                        <p:cTn id="24" dur="1" fill="hold">
                                          <p:stCondLst>
                                            <p:cond delay="0"/>
                                          </p:stCondLst>
                                        </p:cTn>
                                        <p:tgtEl>
                                          <p:spTgt spid="1366"/>
                                        </p:tgtEl>
                                        <p:attrNameLst>
                                          <p:attrName>style.visibility</p:attrName>
                                        </p:attrNameLst>
                                      </p:cBhvr>
                                      <p:to>
                                        <p:strVal val="visible"/>
                                      </p:to>
                                    </p:set>
                                    <p:animEffect transition="in" filter="fade">
                                      <p:cBhvr>
                                        <p:cTn id="25" dur="1000"/>
                                        <p:tgtEl>
                                          <p:spTgt spid="1366"/>
                                        </p:tgtEl>
                                      </p:cBhvr>
                                    </p:animEffect>
                                  </p:childTnLst>
                                </p:cTn>
                              </p:par>
                            </p:childTnLst>
                          </p:cTn>
                        </p:par>
                        <p:par>
                          <p:cTn id="26" fill="hold">
                            <p:stCondLst>
                              <p:cond delay="2200"/>
                            </p:stCondLst>
                            <p:childTnLst>
                              <p:par>
                                <p:cTn id="27" presetID="10" presetClass="entr" presetSubtype="0" fill="hold" nodeType="afterEffect">
                                  <p:stCondLst>
                                    <p:cond delay="0"/>
                                  </p:stCondLst>
                                  <p:childTnLst>
                                    <p:set>
                                      <p:cBhvr>
                                        <p:cTn id="28" dur="1" fill="hold">
                                          <p:stCondLst>
                                            <p:cond delay="0"/>
                                          </p:stCondLst>
                                        </p:cTn>
                                        <p:tgtEl>
                                          <p:spTgt spid="1367"/>
                                        </p:tgtEl>
                                        <p:attrNameLst>
                                          <p:attrName>style.visibility</p:attrName>
                                        </p:attrNameLst>
                                      </p:cBhvr>
                                      <p:to>
                                        <p:strVal val="visible"/>
                                      </p:to>
                                    </p:set>
                                    <p:animEffect transition="in" filter="fade">
                                      <p:cBhvr>
                                        <p:cTn id="29" dur="1000"/>
                                        <p:tgtEl>
                                          <p:spTgt spid="1367"/>
                                        </p:tgtEl>
                                      </p:cBhvr>
                                    </p:animEffect>
                                  </p:childTnLst>
                                </p:cTn>
                              </p:par>
                            </p:childTnLst>
                          </p:cTn>
                        </p:par>
                        <p:par>
                          <p:cTn id="30" fill="hold">
                            <p:stCondLst>
                              <p:cond delay="3200"/>
                            </p:stCondLst>
                            <p:childTnLst>
                              <p:par>
                                <p:cTn id="31" presetID="10" presetClass="entr" presetSubtype="0" fill="hold" nodeType="afterEffect">
                                  <p:stCondLst>
                                    <p:cond delay="0"/>
                                  </p:stCondLst>
                                  <p:childTnLst>
                                    <p:set>
                                      <p:cBhvr>
                                        <p:cTn id="32" dur="1" fill="hold">
                                          <p:stCondLst>
                                            <p:cond delay="0"/>
                                          </p:stCondLst>
                                        </p:cTn>
                                        <p:tgtEl>
                                          <p:spTgt spid="1368"/>
                                        </p:tgtEl>
                                        <p:attrNameLst>
                                          <p:attrName>style.visibility</p:attrName>
                                        </p:attrNameLst>
                                      </p:cBhvr>
                                      <p:to>
                                        <p:strVal val="visible"/>
                                      </p:to>
                                    </p:set>
                                    <p:animEffect transition="in" filter="fade">
                                      <p:cBhvr>
                                        <p:cTn id="33" dur="1000"/>
                                        <p:tgtEl>
                                          <p:spTgt spid="1368"/>
                                        </p:tgtEl>
                                      </p:cBhvr>
                                    </p:animEffect>
                                  </p:childTnLst>
                                </p:cTn>
                              </p:par>
                            </p:childTnLst>
                          </p:cTn>
                        </p:par>
                        <p:par>
                          <p:cTn id="34" fill="hold">
                            <p:stCondLst>
                              <p:cond delay="4200"/>
                            </p:stCondLst>
                            <p:childTnLst>
                              <p:par>
                                <p:cTn id="35" presetID="10" presetClass="entr" presetSubtype="0" fill="hold" nodeType="afterEffect">
                                  <p:stCondLst>
                                    <p:cond delay="0"/>
                                  </p:stCondLst>
                                  <p:childTnLst>
                                    <p:set>
                                      <p:cBhvr>
                                        <p:cTn id="36" dur="1" fill="hold">
                                          <p:stCondLst>
                                            <p:cond delay="0"/>
                                          </p:stCondLst>
                                        </p:cTn>
                                        <p:tgtEl>
                                          <p:spTgt spid="1369"/>
                                        </p:tgtEl>
                                        <p:attrNameLst>
                                          <p:attrName>style.visibility</p:attrName>
                                        </p:attrNameLst>
                                      </p:cBhvr>
                                      <p:to>
                                        <p:strVal val="visible"/>
                                      </p:to>
                                    </p:set>
                                    <p:animEffect transition="in" filter="fade">
                                      <p:cBhvr>
                                        <p:cTn id="37" dur="1000"/>
                                        <p:tgtEl>
                                          <p:spTgt spid="1369"/>
                                        </p:tgtEl>
                                      </p:cBhvr>
                                    </p:animEffect>
                                  </p:childTnLst>
                                </p:cTn>
                              </p:par>
                            </p:childTnLst>
                          </p:cTn>
                        </p:par>
                        <p:par>
                          <p:cTn id="38" fill="hold">
                            <p:stCondLst>
                              <p:cond delay="5200"/>
                            </p:stCondLst>
                            <p:childTnLst>
                              <p:par>
                                <p:cTn id="39" presetID="10" presetClass="entr" presetSubtype="0" fill="hold" nodeType="afterEffect">
                                  <p:stCondLst>
                                    <p:cond delay="0"/>
                                  </p:stCondLst>
                                  <p:childTnLst>
                                    <p:set>
                                      <p:cBhvr>
                                        <p:cTn id="40" dur="1" fill="hold">
                                          <p:stCondLst>
                                            <p:cond delay="0"/>
                                          </p:stCondLst>
                                        </p:cTn>
                                        <p:tgtEl>
                                          <p:spTgt spid="1371"/>
                                        </p:tgtEl>
                                        <p:attrNameLst>
                                          <p:attrName>style.visibility</p:attrName>
                                        </p:attrNameLst>
                                      </p:cBhvr>
                                      <p:to>
                                        <p:strVal val="visible"/>
                                      </p:to>
                                    </p:set>
                                    <p:animEffect transition="in" filter="fade">
                                      <p:cBhvr>
                                        <p:cTn id="41" dur="1000"/>
                                        <p:tgtEl>
                                          <p:spTgt spid="1371"/>
                                        </p:tgtEl>
                                      </p:cBhvr>
                                    </p:animEffect>
                                  </p:childTnLst>
                                </p:cTn>
                              </p:par>
                            </p:childTnLst>
                          </p:cTn>
                        </p:par>
                        <p:par>
                          <p:cTn id="42" fill="hold">
                            <p:stCondLst>
                              <p:cond delay="6200"/>
                            </p:stCondLst>
                            <p:childTnLst>
                              <p:par>
                                <p:cTn id="43" presetID="10" presetClass="entr" presetSubtype="0" fill="hold" nodeType="afterEffect">
                                  <p:stCondLst>
                                    <p:cond delay="0"/>
                                  </p:stCondLst>
                                  <p:childTnLst>
                                    <p:set>
                                      <p:cBhvr>
                                        <p:cTn id="44" dur="1" fill="hold">
                                          <p:stCondLst>
                                            <p:cond delay="0"/>
                                          </p:stCondLst>
                                        </p:cTn>
                                        <p:tgtEl>
                                          <p:spTgt spid="1372"/>
                                        </p:tgtEl>
                                        <p:attrNameLst>
                                          <p:attrName>style.visibility</p:attrName>
                                        </p:attrNameLst>
                                      </p:cBhvr>
                                      <p:to>
                                        <p:strVal val="visible"/>
                                      </p:to>
                                    </p:set>
                                    <p:animEffect transition="in" filter="fade">
                                      <p:cBhvr>
                                        <p:cTn id="45" dur="1000"/>
                                        <p:tgtEl>
                                          <p:spTgt spid="1372"/>
                                        </p:tgtEl>
                                      </p:cBhvr>
                                    </p:animEffect>
                                  </p:childTnLst>
                                </p:cTn>
                              </p:par>
                            </p:childTnLst>
                          </p:cTn>
                        </p:par>
                        <p:par>
                          <p:cTn id="46" fill="hold">
                            <p:stCondLst>
                              <p:cond delay="7200"/>
                            </p:stCondLst>
                            <p:childTnLst>
                              <p:par>
                                <p:cTn id="47" presetID="10" presetClass="entr" presetSubtype="0" fill="hold" nodeType="afterEffect">
                                  <p:stCondLst>
                                    <p:cond delay="0"/>
                                  </p:stCondLst>
                                  <p:childTnLst>
                                    <p:set>
                                      <p:cBhvr>
                                        <p:cTn id="48" dur="1" fill="hold">
                                          <p:stCondLst>
                                            <p:cond delay="0"/>
                                          </p:stCondLst>
                                        </p:cTn>
                                        <p:tgtEl>
                                          <p:spTgt spid="1308"/>
                                        </p:tgtEl>
                                        <p:attrNameLst>
                                          <p:attrName>style.visibility</p:attrName>
                                        </p:attrNameLst>
                                      </p:cBhvr>
                                      <p:to>
                                        <p:strVal val="visible"/>
                                      </p:to>
                                    </p:set>
                                    <p:animEffect transition="in" filter="fade">
                                      <p:cBhvr>
                                        <p:cTn id="49" dur="1000"/>
                                        <p:tgtEl>
                                          <p:spTgt spid="1308"/>
                                        </p:tgtEl>
                                      </p:cBhvr>
                                    </p:animEffect>
                                  </p:childTnLst>
                                </p:cTn>
                              </p:par>
                            </p:childTnLst>
                          </p:cTn>
                        </p:par>
                        <p:par>
                          <p:cTn id="50" fill="hold">
                            <p:stCondLst>
                              <p:cond delay="8200"/>
                            </p:stCondLst>
                            <p:childTnLst>
                              <p:par>
                                <p:cTn id="51" presetID="10" presetClass="entr" presetSubtype="0" fill="hold" nodeType="afterEffect">
                                  <p:stCondLst>
                                    <p:cond delay="0"/>
                                  </p:stCondLst>
                                  <p:childTnLst>
                                    <p:set>
                                      <p:cBhvr>
                                        <p:cTn id="52" dur="1" fill="hold">
                                          <p:stCondLst>
                                            <p:cond delay="0"/>
                                          </p:stCondLst>
                                        </p:cTn>
                                        <p:tgtEl>
                                          <p:spTgt spid="1373"/>
                                        </p:tgtEl>
                                        <p:attrNameLst>
                                          <p:attrName>style.visibility</p:attrName>
                                        </p:attrNameLst>
                                      </p:cBhvr>
                                      <p:to>
                                        <p:strVal val="visible"/>
                                      </p:to>
                                    </p:set>
                                    <p:animEffect transition="in" filter="fade">
                                      <p:cBhvr>
                                        <p:cTn id="53" dur="1000"/>
                                        <p:tgtEl>
                                          <p:spTgt spid="1373"/>
                                        </p:tgtEl>
                                      </p:cBhvr>
                                    </p:animEffect>
                                  </p:childTnLst>
                                </p:cTn>
                              </p:par>
                            </p:childTnLst>
                          </p:cTn>
                        </p:par>
                        <p:par>
                          <p:cTn id="54" fill="hold">
                            <p:stCondLst>
                              <p:cond delay="9200"/>
                            </p:stCondLst>
                            <p:childTnLst>
                              <p:par>
                                <p:cTn id="55" presetID="10" presetClass="entr" presetSubtype="0" fill="hold" nodeType="afterEffect">
                                  <p:stCondLst>
                                    <p:cond delay="0"/>
                                  </p:stCondLst>
                                  <p:childTnLst>
                                    <p:set>
                                      <p:cBhvr>
                                        <p:cTn id="56" dur="1" fill="hold">
                                          <p:stCondLst>
                                            <p:cond delay="0"/>
                                          </p:stCondLst>
                                        </p:cTn>
                                        <p:tgtEl>
                                          <p:spTgt spid="1374"/>
                                        </p:tgtEl>
                                        <p:attrNameLst>
                                          <p:attrName>style.visibility</p:attrName>
                                        </p:attrNameLst>
                                      </p:cBhvr>
                                      <p:to>
                                        <p:strVal val="visible"/>
                                      </p:to>
                                    </p:set>
                                    <p:animEffect transition="in" filter="fade">
                                      <p:cBhvr>
                                        <p:cTn id="57" dur="1000"/>
                                        <p:tgtEl>
                                          <p:spTgt spid="1374"/>
                                        </p:tgtEl>
                                      </p:cBhvr>
                                    </p:animEffect>
                                  </p:childTnLst>
                                </p:cTn>
                              </p:par>
                            </p:childTnLst>
                          </p:cTn>
                        </p:par>
                        <p:par>
                          <p:cTn id="58" fill="hold">
                            <p:stCondLst>
                              <p:cond delay="10200"/>
                            </p:stCondLst>
                            <p:childTnLst>
                              <p:par>
                                <p:cTn id="59" presetID="10" presetClass="entr" presetSubtype="0" fill="hold" nodeType="afterEffect">
                                  <p:stCondLst>
                                    <p:cond delay="0"/>
                                  </p:stCondLst>
                                  <p:childTnLst>
                                    <p:set>
                                      <p:cBhvr>
                                        <p:cTn id="60" dur="1" fill="hold">
                                          <p:stCondLst>
                                            <p:cond delay="0"/>
                                          </p:stCondLst>
                                        </p:cTn>
                                        <p:tgtEl>
                                          <p:spTgt spid="1375"/>
                                        </p:tgtEl>
                                        <p:attrNameLst>
                                          <p:attrName>style.visibility</p:attrName>
                                        </p:attrNameLst>
                                      </p:cBhvr>
                                      <p:to>
                                        <p:strVal val="visible"/>
                                      </p:to>
                                    </p:set>
                                    <p:animEffect transition="in" filter="fade">
                                      <p:cBhvr>
                                        <p:cTn id="61" dur="1000"/>
                                        <p:tgtEl>
                                          <p:spTgt spid="1375"/>
                                        </p:tgtEl>
                                      </p:cBhvr>
                                    </p:animEffect>
                                  </p:childTnLst>
                                </p:cTn>
                              </p:par>
                              <p:par>
                                <p:cTn id="62" presetID="10" presetClass="entr" presetSubtype="0" fill="hold" nodeType="withEffect">
                                  <p:stCondLst>
                                    <p:cond delay="0"/>
                                  </p:stCondLst>
                                  <p:childTnLst>
                                    <p:set>
                                      <p:cBhvr>
                                        <p:cTn id="63" dur="1" fill="hold">
                                          <p:stCondLst>
                                            <p:cond delay="0"/>
                                          </p:stCondLst>
                                        </p:cTn>
                                        <p:tgtEl>
                                          <p:spTgt spid="1376"/>
                                        </p:tgtEl>
                                        <p:attrNameLst>
                                          <p:attrName>style.visibility</p:attrName>
                                        </p:attrNameLst>
                                      </p:cBhvr>
                                      <p:to>
                                        <p:strVal val="visible"/>
                                      </p:to>
                                    </p:set>
                                    <p:animEffect transition="in" filter="fade">
                                      <p:cBhvr>
                                        <p:cTn id="64" dur="1000"/>
                                        <p:tgtEl>
                                          <p:spTgt spid="1376"/>
                                        </p:tgtEl>
                                      </p:cBhvr>
                                    </p:animEffect>
                                  </p:childTnLst>
                                </p:cTn>
                              </p:par>
                              <p:par>
                                <p:cTn id="65" presetID="10" presetClass="entr" presetSubtype="0" fill="hold" nodeType="withEffect">
                                  <p:stCondLst>
                                    <p:cond delay="0"/>
                                  </p:stCondLst>
                                  <p:childTnLst>
                                    <p:set>
                                      <p:cBhvr>
                                        <p:cTn id="66" dur="1" fill="hold">
                                          <p:stCondLst>
                                            <p:cond delay="0"/>
                                          </p:stCondLst>
                                        </p:cTn>
                                        <p:tgtEl>
                                          <p:spTgt spid="1378"/>
                                        </p:tgtEl>
                                        <p:attrNameLst>
                                          <p:attrName>style.visibility</p:attrName>
                                        </p:attrNameLst>
                                      </p:cBhvr>
                                      <p:to>
                                        <p:strVal val="visible"/>
                                      </p:to>
                                    </p:set>
                                    <p:animEffect transition="in" filter="fade">
                                      <p:cBhvr>
                                        <p:cTn id="67" dur="1000"/>
                                        <p:tgtEl>
                                          <p:spTgt spid="137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36"/>
                                        </p:tgtEl>
                                        <p:attrNameLst>
                                          <p:attrName>style.visibility</p:attrName>
                                        </p:attrNameLst>
                                      </p:cBhvr>
                                      <p:to>
                                        <p:strVal val="visible"/>
                                      </p:to>
                                    </p:set>
                                    <p:animEffect transition="in" filter="fade">
                                      <p:cBhvr>
                                        <p:cTn id="72" dur="1000"/>
                                        <p:tgtEl>
                                          <p:spTgt spid="133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317"/>
                                        </p:tgtEl>
                                        <p:attrNameLst>
                                          <p:attrName>style.visibility</p:attrName>
                                        </p:attrNameLst>
                                      </p:cBhvr>
                                      <p:to>
                                        <p:strVal val="visible"/>
                                      </p:to>
                                    </p:set>
                                    <p:animEffect transition="in" filter="fade">
                                      <p:cBhvr>
                                        <p:cTn id="77" dur="1000"/>
                                        <p:tgtEl>
                                          <p:spTgt spid="1317"/>
                                        </p:tgtEl>
                                      </p:cBhvr>
                                    </p:animEffect>
                                  </p:childTnLst>
                                </p:cTn>
                              </p:par>
                              <p:par>
                                <p:cTn id="78" presetID="10" presetClass="entr" presetSubtype="0" fill="hold" nodeType="withEffect">
                                  <p:stCondLst>
                                    <p:cond delay="0"/>
                                  </p:stCondLst>
                                  <p:childTnLst>
                                    <p:set>
                                      <p:cBhvr>
                                        <p:cTn id="79" dur="1" fill="hold">
                                          <p:stCondLst>
                                            <p:cond delay="0"/>
                                          </p:stCondLst>
                                        </p:cTn>
                                        <p:tgtEl>
                                          <p:spTgt spid="1377"/>
                                        </p:tgtEl>
                                        <p:attrNameLst>
                                          <p:attrName>style.visibility</p:attrName>
                                        </p:attrNameLst>
                                      </p:cBhvr>
                                      <p:to>
                                        <p:strVal val="visible"/>
                                      </p:to>
                                    </p:set>
                                    <p:animEffect transition="in" filter="fade">
                                      <p:cBhvr>
                                        <p:cTn id="80" dur="1000"/>
                                        <p:tgtEl>
                                          <p:spTgt spid="137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379"/>
                                        </p:tgtEl>
                                        <p:attrNameLst>
                                          <p:attrName>style.visibility</p:attrName>
                                        </p:attrNameLst>
                                      </p:cBhvr>
                                      <p:to>
                                        <p:strVal val="visible"/>
                                      </p:to>
                                    </p:set>
                                    <p:animEffect transition="in" filter="fade">
                                      <p:cBhvr>
                                        <p:cTn id="85" dur="1000"/>
                                        <p:tgtEl>
                                          <p:spTgt spid="1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83"/>
        <p:cNvGrpSpPr/>
        <p:nvPr/>
      </p:nvGrpSpPr>
      <p:grpSpPr>
        <a:xfrm>
          <a:off x="0" y="0"/>
          <a:ext cx="0" cy="0"/>
          <a:chOff x="0" y="0"/>
          <a:chExt cx="0" cy="0"/>
        </a:xfrm>
      </p:grpSpPr>
      <p:sp>
        <p:nvSpPr>
          <p:cNvPr id="1384" name="Shape 1384"/>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COMPLETE LIFECYCLE</a:t>
            </a:r>
          </a:p>
          <a:p>
            <a:pPr lvl="0" rtl="0">
              <a:spcBef>
                <a:spcPts val="0"/>
              </a:spcBef>
              <a:buClr>
                <a:schemeClr val="dk1"/>
              </a:buClr>
              <a:buSzPct val="25000"/>
              <a:buFont typeface="Arial"/>
              <a:buNone/>
            </a:pPr>
            <a:r>
              <a:rPr lang="en" sz="1800">
                <a:solidFill>
                  <a:schemeClr val="dk1"/>
                </a:solidFill>
              </a:rPr>
              <a:t>Start Quickly, Manage Completely</a:t>
            </a:r>
          </a:p>
        </p:txBody>
      </p:sp>
      <p:pic>
        <p:nvPicPr>
          <p:cNvPr id="1385" name="Shape 1385"/>
          <p:cNvPicPr preferRelativeResize="0"/>
          <p:nvPr/>
        </p:nvPicPr>
        <p:blipFill>
          <a:blip r:embed="rId3">
            <a:alphaModFix/>
          </a:blip>
          <a:stretch>
            <a:fillRect/>
          </a:stretch>
        </p:blipFill>
        <p:spPr>
          <a:xfrm>
            <a:off x="2818077" y="4748983"/>
            <a:ext cx="1176791" cy="1176791"/>
          </a:xfrm>
          <a:prstGeom prst="rect">
            <a:avLst/>
          </a:prstGeom>
          <a:noFill/>
          <a:ln>
            <a:noFill/>
          </a:ln>
        </p:spPr>
      </p:pic>
      <p:sp>
        <p:nvSpPr>
          <p:cNvPr id="1386" name="Shape 1386"/>
          <p:cNvSpPr txBox="1"/>
          <p:nvPr/>
        </p:nvSpPr>
        <p:spPr>
          <a:xfrm>
            <a:off x="2360875" y="5078350"/>
            <a:ext cx="609599" cy="620700"/>
          </a:xfrm>
          <a:prstGeom prst="rect">
            <a:avLst/>
          </a:prstGeom>
          <a:noFill/>
          <a:ln>
            <a:noFill/>
          </a:ln>
        </p:spPr>
        <p:txBody>
          <a:bodyPr lIns="91425" tIns="91425" rIns="91425" bIns="91425" anchor="t" anchorCtr="0">
            <a:noAutofit/>
          </a:bodyPr>
          <a:lstStyle/>
          <a:p>
            <a:pPr lvl="0" algn="ctr" rtl="0">
              <a:spcBef>
                <a:spcPts val="0"/>
              </a:spcBef>
              <a:buNone/>
            </a:pPr>
            <a:r>
              <a:rPr lang="en" sz="2400"/>
              <a:t>+</a:t>
            </a:r>
          </a:p>
        </p:txBody>
      </p:sp>
      <p:sp>
        <p:nvSpPr>
          <p:cNvPr id="1387" name="Shape 1387"/>
          <p:cNvSpPr txBox="1"/>
          <p:nvPr/>
        </p:nvSpPr>
        <p:spPr>
          <a:xfrm>
            <a:off x="3961075" y="5078350"/>
            <a:ext cx="609599" cy="620700"/>
          </a:xfrm>
          <a:prstGeom prst="rect">
            <a:avLst/>
          </a:prstGeom>
          <a:noFill/>
          <a:ln>
            <a:noFill/>
          </a:ln>
        </p:spPr>
        <p:txBody>
          <a:bodyPr lIns="91425" tIns="91425" rIns="91425" bIns="91425" anchor="t" anchorCtr="0">
            <a:noAutofit/>
          </a:bodyPr>
          <a:lstStyle/>
          <a:p>
            <a:pPr lvl="0" algn="ctr" rtl="0">
              <a:spcBef>
                <a:spcPts val="0"/>
              </a:spcBef>
              <a:buNone/>
            </a:pPr>
            <a:r>
              <a:rPr lang="en" sz="2400"/>
              <a:t>=</a:t>
            </a:r>
          </a:p>
        </p:txBody>
      </p:sp>
      <p:grpSp>
        <p:nvGrpSpPr>
          <p:cNvPr id="1388" name="Shape 1388"/>
          <p:cNvGrpSpPr/>
          <p:nvPr/>
        </p:nvGrpSpPr>
        <p:grpSpPr>
          <a:xfrm>
            <a:off x="483516" y="3738600"/>
            <a:ext cx="1880308" cy="2430499"/>
            <a:chOff x="483516" y="3738600"/>
            <a:chExt cx="1880308" cy="2430499"/>
          </a:xfrm>
        </p:grpSpPr>
        <p:pic>
          <p:nvPicPr>
            <p:cNvPr id="1389" name="Shape 1389"/>
            <p:cNvPicPr preferRelativeResize="0"/>
            <p:nvPr/>
          </p:nvPicPr>
          <p:blipFill>
            <a:blip r:embed="rId4">
              <a:alphaModFix/>
            </a:blip>
            <a:stretch>
              <a:fillRect/>
            </a:stretch>
          </p:blipFill>
          <p:spPr>
            <a:xfrm>
              <a:off x="1474125" y="4255083"/>
              <a:ext cx="889700" cy="1097774"/>
            </a:xfrm>
            <a:prstGeom prst="rect">
              <a:avLst/>
            </a:prstGeom>
            <a:noFill/>
            <a:ln>
              <a:noFill/>
            </a:ln>
          </p:spPr>
        </p:pic>
        <p:pic>
          <p:nvPicPr>
            <p:cNvPr id="1390" name="Shape 1390"/>
            <p:cNvPicPr preferRelativeResize="0"/>
            <p:nvPr/>
          </p:nvPicPr>
          <p:blipFill>
            <a:blip r:embed="rId5">
              <a:alphaModFix/>
            </a:blip>
            <a:stretch>
              <a:fillRect/>
            </a:stretch>
          </p:blipFill>
          <p:spPr>
            <a:xfrm>
              <a:off x="1474116" y="3738600"/>
              <a:ext cx="889699" cy="354771"/>
            </a:xfrm>
            <a:prstGeom prst="rect">
              <a:avLst/>
            </a:prstGeom>
            <a:noFill/>
            <a:ln>
              <a:noFill/>
            </a:ln>
          </p:spPr>
        </p:pic>
        <p:pic>
          <p:nvPicPr>
            <p:cNvPr id="1391" name="Shape 1391"/>
            <p:cNvPicPr preferRelativeResize="0"/>
            <p:nvPr/>
          </p:nvPicPr>
          <p:blipFill>
            <a:blip r:embed="rId6">
              <a:alphaModFix/>
            </a:blip>
            <a:stretch>
              <a:fillRect/>
            </a:stretch>
          </p:blipFill>
          <p:spPr>
            <a:xfrm>
              <a:off x="614944" y="5514546"/>
              <a:ext cx="495800" cy="654552"/>
            </a:xfrm>
            <a:prstGeom prst="rect">
              <a:avLst/>
            </a:prstGeom>
            <a:noFill/>
            <a:ln>
              <a:noFill/>
            </a:ln>
          </p:spPr>
        </p:pic>
        <p:pic>
          <p:nvPicPr>
            <p:cNvPr id="1392" name="Shape 1392"/>
            <p:cNvPicPr preferRelativeResize="0"/>
            <p:nvPr/>
          </p:nvPicPr>
          <p:blipFill>
            <a:blip r:embed="rId6">
              <a:alphaModFix/>
            </a:blip>
            <a:stretch>
              <a:fillRect/>
            </a:stretch>
          </p:blipFill>
          <p:spPr>
            <a:xfrm>
              <a:off x="1148344" y="5514546"/>
              <a:ext cx="495800" cy="654552"/>
            </a:xfrm>
            <a:prstGeom prst="rect">
              <a:avLst/>
            </a:prstGeom>
            <a:noFill/>
            <a:ln>
              <a:noFill/>
            </a:ln>
          </p:spPr>
        </p:pic>
        <p:pic>
          <p:nvPicPr>
            <p:cNvPr id="1393" name="Shape 1393"/>
            <p:cNvPicPr preferRelativeResize="0"/>
            <p:nvPr/>
          </p:nvPicPr>
          <p:blipFill>
            <a:blip r:embed="rId6">
              <a:alphaModFix/>
            </a:blip>
            <a:stretch>
              <a:fillRect/>
            </a:stretch>
          </p:blipFill>
          <p:spPr>
            <a:xfrm>
              <a:off x="1681744" y="5514546"/>
              <a:ext cx="495800" cy="654552"/>
            </a:xfrm>
            <a:prstGeom prst="rect">
              <a:avLst/>
            </a:prstGeom>
            <a:noFill/>
            <a:ln>
              <a:noFill/>
            </a:ln>
          </p:spPr>
        </p:pic>
        <p:pic>
          <p:nvPicPr>
            <p:cNvPr id="1394" name="Shape 1394"/>
            <p:cNvPicPr preferRelativeResize="0"/>
            <p:nvPr/>
          </p:nvPicPr>
          <p:blipFill>
            <a:blip r:embed="rId4">
              <a:alphaModFix/>
            </a:blip>
            <a:stretch>
              <a:fillRect/>
            </a:stretch>
          </p:blipFill>
          <p:spPr>
            <a:xfrm>
              <a:off x="483525" y="4255083"/>
              <a:ext cx="889700" cy="1097774"/>
            </a:xfrm>
            <a:prstGeom prst="rect">
              <a:avLst/>
            </a:prstGeom>
            <a:noFill/>
            <a:ln>
              <a:noFill/>
            </a:ln>
          </p:spPr>
        </p:pic>
        <p:pic>
          <p:nvPicPr>
            <p:cNvPr id="1395" name="Shape 1395"/>
            <p:cNvPicPr preferRelativeResize="0"/>
            <p:nvPr/>
          </p:nvPicPr>
          <p:blipFill>
            <a:blip r:embed="rId5">
              <a:alphaModFix/>
            </a:blip>
            <a:stretch>
              <a:fillRect/>
            </a:stretch>
          </p:blipFill>
          <p:spPr>
            <a:xfrm>
              <a:off x="483516" y="3738600"/>
              <a:ext cx="889699" cy="354771"/>
            </a:xfrm>
            <a:prstGeom prst="rect">
              <a:avLst/>
            </a:prstGeom>
            <a:noFill/>
            <a:ln>
              <a:noFill/>
            </a:ln>
          </p:spPr>
        </p:pic>
      </p:grpSp>
      <p:pic>
        <p:nvPicPr>
          <p:cNvPr id="1396" name="Shape 1396"/>
          <p:cNvPicPr preferRelativeResize="0"/>
          <p:nvPr/>
        </p:nvPicPr>
        <p:blipFill>
          <a:blip r:embed="rId7">
            <a:alphaModFix/>
          </a:blip>
          <a:stretch>
            <a:fillRect/>
          </a:stretch>
        </p:blipFill>
        <p:spPr>
          <a:xfrm>
            <a:off x="2552114" y="2120025"/>
            <a:ext cx="495798" cy="766250"/>
          </a:xfrm>
          <a:prstGeom prst="rect">
            <a:avLst/>
          </a:prstGeom>
          <a:noFill/>
          <a:ln>
            <a:noFill/>
          </a:ln>
        </p:spPr>
      </p:pic>
      <p:sp>
        <p:nvSpPr>
          <p:cNvPr id="1397" name="Shape 1397"/>
          <p:cNvSpPr txBox="1"/>
          <p:nvPr/>
        </p:nvSpPr>
        <p:spPr>
          <a:xfrm>
            <a:off x="2089500" y="1798250"/>
            <a:ext cx="1421099" cy="343199"/>
          </a:xfrm>
          <a:prstGeom prst="rect">
            <a:avLst/>
          </a:prstGeom>
          <a:noFill/>
          <a:ln>
            <a:noFill/>
          </a:ln>
        </p:spPr>
        <p:txBody>
          <a:bodyPr lIns="91425" tIns="91425" rIns="91425" bIns="91425" anchor="t" anchorCtr="0">
            <a:noAutofit/>
          </a:bodyPr>
          <a:lstStyle/>
          <a:p>
            <a:pPr lvl="0" algn="ctr" rtl="0">
              <a:spcBef>
                <a:spcPts val="0"/>
              </a:spcBef>
              <a:buNone/>
            </a:pPr>
            <a:r>
              <a:rPr lang="en" sz="1200"/>
              <a:t>Operator</a:t>
            </a:r>
          </a:p>
        </p:txBody>
      </p:sp>
      <p:pic>
        <p:nvPicPr>
          <p:cNvPr id="1398" name="Shape 1398"/>
          <p:cNvPicPr preferRelativeResize="0"/>
          <p:nvPr/>
        </p:nvPicPr>
        <p:blipFill>
          <a:blip r:embed="rId7">
            <a:alphaModFix/>
          </a:blip>
          <a:stretch>
            <a:fillRect/>
          </a:stretch>
        </p:blipFill>
        <p:spPr>
          <a:xfrm>
            <a:off x="7729164" y="2204712"/>
            <a:ext cx="495798" cy="766250"/>
          </a:xfrm>
          <a:prstGeom prst="rect">
            <a:avLst/>
          </a:prstGeom>
          <a:noFill/>
          <a:ln>
            <a:noFill/>
          </a:ln>
        </p:spPr>
      </p:pic>
      <p:sp>
        <p:nvSpPr>
          <p:cNvPr id="1399" name="Shape 1399"/>
          <p:cNvSpPr txBox="1"/>
          <p:nvPr/>
        </p:nvSpPr>
        <p:spPr>
          <a:xfrm>
            <a:off x="7266550" y="1882937"/>
            <a:ext cx="1421099" cy="343199"/>
          </a:xfrm>
          <a:prstGeom prst="rect">
            <a:avLst/>
          </a:prstGeom>
          <a:noFill/>
          <a:ln>
            <a:noFill/>
          </a:ln>
        </p:spPr>
        <p:txBody>
          <a:bodyPr lIns="91425" tIns="91425" rIns="91425" bIns="91425" anchor="t" anchorCtr="0">
            <a:noAutofit/>
          </a:bodyPr>
          <a:lstStyle/>
          <a:p>
            <a:pPr lvl="0" algn="ctr" rtl="0">
              <a:spcBef>
                <a:spcPts val="0"/>
              </a:spcBef>
              <a:buNone/>
            </a:pPr>
            <a:r>
              <a:rPr lang="en" sz="1200"/>
              <a:t>Developer</a:t>
            </a:r>
          </a:p>
        </p:txBody>
      </p:sp>
      <p:pic>
        <p:nvPicPr>
          <p:cNvPr id="1400" name="Shape 1400"/>
          <p:cNvPicPr preferRelativeResize="0"/>
          <p:nvPr/>
        </p:nvPicPr>
        <p:blipFill>
          <a:blip r:embed="rId8">
            <a:alphaModFix/>
          </a:blip>
          <a:stretch>
            <a:fillRect/>
          </a:stretch>
        </p:blipFill>
        <p:spPr>
          <a:xfrm>
            <a:off x="5689297" y="2066123"/>
            <a:ext cx="1028951" cy="874050"/>
          </a:xfrm>
          <a:prstGeom prst="rect">
            <a:avLst/>
          </a:prstGeom>
          <a:noFill/>
          <a:ln>
            <a:noFill/>
          </a:ln>
        </p:spPr>
      </p:pic>
      <p:pic>
        <p:nvPicPr>
          <p:cNvPr id="1401" name="Shape 1401"/>
          <p:cNvPicPr preferRelativeResize="0"/>
          <p:nvPr/>
        </p:nvPicPr>
        <p:blipFill>
          <a:blip r:embed="rId9">
            <a:alphaModFix/>
          </a:blip>
          <a:stretch>
            <a:fillRect/>
          </a:stretch>
        </p:blipFill>
        <p:spPr>
          <a:xfrm>
            <a:off x="4216979" y="2066123"/>
            <a:ext cx="765945" cy="874049"/>
          </a:xfrm>
          <a:prstGeom prst="rect">
            <a:avLst/>
          </a:prstGeom>
          <a:noFill/>
          <a:ln>
            <a:noFill/>
          </a:ln>
        </p:spPr>
      </p:pic>
      <p:cxnSp>
        <p:nvCxnSpPr>
          <p:cNvPr id="1402" name="Shape 1402"/>
          <p:cNvCxnSpPr/>
          <p:nvPr/>
        </p:nvCxnSpPr>
        <p:spPr>
          <a:xfrm rot="10800000" flipH="1">
            <a:off x="3249100" y="2465599"/>
            <a:ext cx="806100" cy="11400"/>
          </a:xfrm>
          <a:prstGeom prst="straightConnector1">
            <a:avLst/>
          </a:prstGeom>
          <a:noFill/>
          <a:ln w="28575" cap="flat" cmpd="sng">
            <a:solidFill>
              <a:srgbClr val="434343"/>
            </a:solidFill>
            <a:prstDash val="solid"/>
            <a:round/>
            <a:headEnd type="none" w="lg" len="lg"/>
            <a:tailEnd type="triangle" w="lg" len="lg"/>
          </a:ln>
        </p:spPr>
      </p:cxnSp>
      <p:cxnSp>
        <p:nvCxnSpPr>
          <p:cNvPr id="1403" name="Shape 1403"/>
          <p:cNvCxnSpPr/>
          <p:nvPr/>
        </p:nvCxnSpPr>
        <p:spPr>
          <a:xfrm rot="10800000">
            <a:off x="6820662" y="2454199"/>
            <a:ext cx="806100" cy="11400"/>
          </a:xfrm>
          <a:prstGeom prst="straightConnector1">
            <a:avLst/>
          </a:prstGeom>
          <a:noFill/>
          <a:ln w="28575" cap="flat" cmpd="sng">
            <a:solidFill>
              <a:srgbClr val="434343"/>
            </a:solidFill>
            <a:prstDash val="solid"/>
            <a:round/>
            <a:headEnd type="none" w="lg" len="lg"/>
            <a:tailEnd type="triangle" w="lg" len="lg"/>
          </a:ln>
        </p:spPr>
      </p:cxnSp>
      <p:pic>
        <p:nvPicPr>
          <p:cNvPr id="1404" name="Shape 1404"/>
          <p:cNvPicPr preferRelativeResize="0"/>
          <p:nvPr/>
        </p:nvPicPr>
        <p:blipFill>
          <a:blip r:embed="rId10">
            <a:alphaModFix/>
          </a:blip>
          <a:stretch>
            <a:fillRect/>
          </a:stretch>
        </p:blipFill>
        <p:spPr>
          <a:xfrm>
            <a:off x="4521775" y="4500700"/>
            <a:ext cx="2196475" cy="1521524"/>
          </a:xfrm>
          <a:prstGeom prst="rect">
            <a:avLst/>
          </a:prstGeom>
          <a:noFill/>
          <a:ln>
            <a:noFill/>
          </a:ln>
        </p:spPr>
      </p:pic>
      <p:pic>
        <p:nvPicPr>
          <p:cNvPr id="1405" name="Shape 1405"/>
          <p:cNvPicPr preferRelativeResize="0"/>
          <p:nvPr/>
        </p:nvPicPr>
        <p:blipFill>
          <a:blip r:embed="rId11">
            <a:alphaModFix/>
          </a:blip>
          <a:stretch>
            <a:fillRect/>
          </a:stretch>
        </p:blipFill>
        <p:spPr>
          <a:xfrm>
            <a:off x="5689300" y="3176811"/>
            <a:ext cx="1021199" cy="1053539"/>
          </a:xfrm>
          <a:prstGeom prst="rect">
            <a:avLst/>
          </a:prstGeom>
          <a:noFill/>
          <a:ln>
            <a:noFill/>
          </a:ln>
        </p:spPr>
      </p:pic>
      <p:cxnSp>
        <p:nvCxnSpPr>
          <p:cNvPr id="1406" name="Shape 1406"/>
          <p:cNvCxnSpPr>
            <a:stCxn id="1407" idx="2"/>
            <a:endCxn id="1408" idx="2"/>
          </p:cNvCxnSpPr>
          <p:nvPr/>
        </p:nvCxnSpPr>
        <p:spPr>
          <a:xfrm>
            <a:off x="4518200" y="3080225"/>
            <a:ext cx="600" cy="1828800"/>
          </a:xfrm>
          <a:prstGeom prst="curvedConnector3">
            <a:avLst>
              <a:gd name="adj1" fmla="val -97000000"/>
            </a:avLst>
          </a:prstGeom>
          <a:noFill/>
          <a:ln w="28575" cap="flat" cmpd="sng">
            <a:solidFill>
              <a:srgbClr val="434343"/>
            </a:solidFill>
            <a:prstDash val="solid"/>
            <a:round/>
            <a:headEnd type="triangle" w="lg" len="lg"/>
            <a:tailEnd type="triangle" w="lg" len="lg"/>
          </a:ln>
        </p:spPr>
      </p:cxnSp>
      <p:sp>
        <p:nvSpPr>
          <p:cNvPr id="1408" name="Shape 1408"/>
          <p:cNvSpPr/>
          <p:nvPr/>
        </p:nvSpPr>
        <p:spPr>
          <a:xfrm>
            <a:off x="4518200" y="4839875"/>
            <a:ext cx="128400" cy="138300"/>
          </a:xfrm>
          <a:prstGeom prst="ellipse">
            <a:avLst/>
          </a:prstGeom>
          <a:noFill/>
          <a:ln>
            <a:noFill/>
          </a:ln>
        </p:spPr>
        <p:txBody>
          <a:bodyPr lIns="91425" tIns="91425" rIns="91425" bIns="91425" anchor="ctr" anchorCtr="0">
            <a:noAutofit/>
          </a:bodyPr>
          <a:lstStyle/>
          <a:p>
            <a:pPr>
              <a:spcBef>
                <a:spcPts val="0"/>
              </a:spcBef>
              <a:buNone/>
            </a:pPr>
            <a:endParaRPr/>
          </a:p>
        </p:txBody>
      </p:sp>
      <p:sp>
        <p:nvSpPr>
          <p:cNvPr id="1407" name="Shape 1407"/>
          <p:cNvSpPr/>
          <p:nvPr/>
        </p:nvSpPr>
        <p:spPr>
          <a:xfrm>
            <a:off x="4518200" y="3011075"/>
            <a:ext cx="128400" cy="138300"/>
          </a:xfrm>
          <a:prstGeom prst="ellipse">
            <a:avLst/>
          </a:prstGeom>
          <a:noFill/>
          <a:ln>
            <a:noFill/>
          </a:ln>
        </p:spPr>
        <p:txBody>
          <a:bodyPr lIns="91425" tIns="91425" rIns="91425" bIns="91425" anchor="ctr" anchorCtr="0">
            <a:noAutofit/>
          </a:bodyPr>
          <a:lstStyle/>
          <a:p>
            <a:pPr>
              <a:spcBef>
                <a:spcPts val="0"/>
              </a:spcBef>
              <a:buNone/>
            </a:pPr>
            <a:endParaRPr/>
          </a:p>
        </p:txBody>
      </p:sp>
      <p:cxnSp>
        <p:nvCxnSpPr>
          <p:cNvPr id="1409" name="Shape 1409"/>
          <p:cNvCxnSpPr>
            <a:stCxn id="1407" idx="6"/>
            <a:endCxn id="1408" idx="6"/>
          </p:cNvCxnSpPr>
          <p:nvPr/>
        </p:nvCxnSpPr>
        <p:spPr>
          <a:xfrm>
            <a:off x="4646600" y="3080225"/>
            <a:ext cx="600" cy="1828800"/>
          </a:xfrm>
          <a:prstGeom prst="curvedConnector3">
            <a:avLst>
              <a:gd name="adj1" fmla="val 89195833"/>
            </a:avLst>
          </a:prstGeom>
          <a:noFill/>
          <a:ln w="28575" cap="flat" cmpd="sng">
            <a:solidFill>
              <a:srgbClr val="434343"/>
            </a:solidFill>
            <a:prstDash val="solid"/>
            <a:round/>
            <a:headEnd type="triangle" w="lg" len="lg"/>
            <a:tailEnd type="triangle" w="lg" len="lg"/>
          </a:ln>
        </p:spPr>
      </p:cxnSp>
      <p:sp>
        <p:nvSpPr>
          <p:cNvPr id="1410" name="Shape 1410"/>
          <p:cNvSpPr txBox="1"/>
          <p:nvPr/>
        </p:nvSpPr>
        <p:spPr>
          <a:xfrm>
            <a:off x="3876900" y="3670625"/>
            <a:ext cx="1364099" cy="525299"/>
          </a:xfrm>
          <a:prstGeom prst="rect">
            <a:avLst/>
          </a:prstGeom>
          <a:noFill/>
          <a:ln>
            <a:noFill/>
          </a:ln>
        </p:spPr>
        <p:txBody>
          <a:bodyPr lIns="91425" tIns="91425" rIns="91425" bIns="91425" anchor="t" anchorCtr="0">
            <a:noAutofit/>
          </a:bodyPr>
          <a:lstStyle/>
          <a:p>
            <a:pPr algn="ctr" rtl="0">
              <a:spcBef>
                <a:spcPts val="0"/>
              </a:spcBef>
              <a:buNone/>
            </a:pPr>
            <a:r>
              <a:rPr lang="en" sz="1200"/>
              <a:t>Ongoing</a:t>
            </a:r>
          </a:p>
          <a:p>
            <a:pPr lvl="0" algn="ctr" rtl="0">
              <a:spcBef>
                <a:spcPts val="0"/>
              </a:spcBef>
              <a:buNone/>
            </a:pPr>
            <a:r>
              <a:rPr lang="en" sz="1200"/>
              <a:t>Management</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8"/>
                                        </p:tgtEl>
                                        <p:attrNameLst>
                                          <p:attrName>style.visibility</p:attrName>
                                        </p:attrNameLst>
                                      </p:cBhvr>
                                      <p:to>
                                        <p:strVal val="visible"/>
                                      </p:to>
                                    </p:set>
                                    <p:animEffect transition="in" filter="fade">
                                      <p:cBhvr>
                                        <p:cTn id="7" dur="1000"/>
                                        <p:tgtEl>
                                          <p:spTgt spid="1388"/>
                                        </p:tgtEl>
                                      </p:cBhvr>
                                    </p:animEffect>
                                  </p:childTnLst>
                                </p:cTn>
                              </p:par>
                              <p:par>
                                <p:cTn id="8" presetID="10" presetClass="entr" presetSubtype="0" fill="hold" nodeType="withEffect">
                                  <p:stCondLst>
                                    <p:cond delay="0"/>
                                  </p:stCondLst>
                                  <p:childTnLst>
                                    <p:set>
                                      <p:cBhvr>
                                        <p:cTn id="9" dur="1" fill="hold">
                                          <p:stCondLst>
                                            <p:cond delay="0"/>
                                          </p:stCondLst>
                                        </p:cTn>
                                        <p:tgtEl>
                                          <p:spTgt spid="1396"/>
                                        </p:tgtEl>
                                        <p:attrNameLst>
                                          <p:attrName>style.visibility</p:attrName>
                                        </p:attrNameLst>
                                      </p:cBhvr>
                                      <p:to>
                                        <p:strVal val="visible"/>
                                      </p:to>
                                    </p:set>
                                    <p:animEffect transition="in" filter="fade">
                                      <p:cBhvr>
                                        <p:cTn id="10" dur="1000"/>
                                        <p:tgtEl>
                                          <p:spTgt spid="1396"/>
                                        </p:tgtEl>
                                      </p:cBhvr>
                                    </p:animEffect>
                                  </p:childTnLst>
                                </p:cTn>
                              </p:par>
                              <p:par>
                                <p:cTn id="11" presetID="10" presetClass="entr" presetSubtype="0" fill="hold" nodeType="withEffect">
                                  <p:stCondLst>
                                    <p:cond delay="0"/>
                                  </p:stCondLst>
                                  <p:childTnLst>
                                    <p:set>
                                      <p:cBhvr>
                                        <p:cTn id="12" dur="1" fill="hold">
                                          <p:stCondLst>
                                            <p:cond delay="0"/>
                                          </p:stCondLst>
                                        </p:cTn>
                                        <p:tgtEl>
                                          <p:spTgt spid="1397"/>
                                        </p:tgtEl>
                                        <p:attrNameLst>
                                          <p:attrName>style.visibility</p:attrName>
                                        </p:attrNameLst>
                                      </p:cBhvr>
                                      <p:to>
                                        <p:strVal val="visible"/>
                                      </p:to>
                                    </p:set>
                                    <p:animEffect transition="in" filter="fade">
                                      <p:cBhvr>
                                        <p:cTn id="13" dur="1000"/>
                                        <p:tgtEl>
                                          <p:spTgt spid="139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85"/>
                                        </p:tgtEl>
                                        <p:attrNameLst>
                                          <p:attrName>style.visibility</p:attrName>
                                        </p:attrNameLst>
                                      </p:cBhvr>
                                      <p:to>
                                        <p:strVal val="visible"/>
                                      </p:to>
                                    </p:set>
                                    <p:animEffect transition="in" filter="fade">
                                      <p:cBhvr>
                                        <p:cTn id="18" dur="1000"/>
                                        <p:tgtEl>
                                          <p:spTgt spid="1385"/>
                                        </p:tgtEl>
                                      </p:cBhvr>
                                    </p:animEffect>
                                  </p:childTnLst>
                                </p:cTn>
                              </p:par>
                              <p:par>
                                <p:cTn id="19" presetID="10" presetClass="entr" presetSubtype="0" fill="hold" nodeType="withEffect">
                                  <p:stCondLst>
                                    <p:cond delay="0"/>
                                  </p:stCondLst>
                                  <p:childTnLst>
                                    <p:set>
                                      <p:cBhvr>
                                        <p:cTn id="20" dur="1" fill="hold">
                                          <p:stCondLst>
                                            <p:cond delay="0"/>
                                          </p:stCondLst>
                                        </p:cTn>
                                        <p:tgtEl>
                                          <p:spTgt spid="1386"/>
                                        </p:tgtEl>
                                        <p:attrNameLst>
                                          <p:attrName>style.visibility</p:attrName>
                                        </p:attrNameLst>
                                      </p:cBhvr>
                                      <p:to>
                                        <p:strVal val="visible"/>
                                      </p:to>
                                    </p:set>
                                    <p:animEffect transition="in" filter="fade">
                                      <p:cBhvr>
                                        <p:cTn id="21" dur="1000"/>
                                        <p:tgtEl>
                                          <p:spTgt spid="138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87"/>
                                        </p:tgtEl>
                                        <p:attrNameLst>
                                          <p:attrName>style.visibility</p:attrName>
                                        </p:attrNameLst>
                                      </p:cBhvr>
                                      <p:to>
                                        <p:strVal val="visible"/>
                                      </p:to>
                                    </p:set>
                                    <p:animEffect transition="in" filter="fade">
                                      <p:cBhvr>
                                        <p:cTn id="26" dur="1000"/>
                                        <p:tgtEl>
                                          <p:spTgt spid="1387"/>
                                        </p:tgtEl>
                                      </p:cBhvr>
                                    </p:animEffect>
                                  </p:childTnLst>
                                </p:cTn>
                              </p:par>
                              <p:par>
                                <p:cTn id="27" presetID="10" presetClass="entr" presetSubtype="0" fill="hold" nodeType="withEffect">
                                  <p:stCondLst>
                                    <p:cond delay="0"/>
                                  </p:stCondLst>
                                  <p:childTnLst>
                                    <p:set>
                                      <p:cBhvr>
                                        <p:cTn id="28" dur="1" fill="hold">
                                          <p:stCondLst>
                                            <p:cond delay="0"/>
                                          </p:stCondLst>
                                        </p:cTn>
                                        <p:tgtEl>
                                          <p:spTgt spid="1404"/>
                                        </p:tgtEl>
                                        <p:attrNameLst>
                                          <p:attrName>style.visibility</p:attrName>
                                        </p:attrNameLst>
                                      </p:cBhvr>
                                      <p:to>
                                        <p:strVal val="visible"/>
                                      </p:to>
                                    </p:set>
                                    <p:animEffect transition="in" filter="fade">
                                      <p:cBhvr>
                                        <p:cTn id="29" dur="1000"/>
                                        <p:tgtEl>
                                          <p:spTgt spid="140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98"/>
                                        </p:tgtEl>
                                        <p:attrNameLst>
                                          <p:attrName>style.visibility</p:attrName>
                                        </p:attrNameLst>
                                      </p:cBhvr>
                                      <p:to>
                                        <p:strVal val="visible"/>
                                      </p:to>
                                    </p:set>
                                    <p:animEffect transition="in" filter="fade">
                                      <p:cBhvr>
                                        <p:cTn id="34" dur="1000"/>
                                        <p:tgtEl>
                                          <p:spTgt spid="1398"/>
                                        </p:tgtEl>
                                      </p:cBhvr>
                                    </p:animEffect>
                                  </p:childTnLst>
                                </p:cTn>
                              </p:par>
                              <p:par>
                                <p:cTn id="35" presetID="10" presetClass="entr" presetSubtype="0" fill="hold" nodeType="withEffect">
                                  <p:stCondLst>
                                    <p:cond delay="0"/>
                                  </p:stCondLst>
                                  <p:childTnLst>
                                    <p:set>
                                      <p:cBhvr>
                                        <p:cTn id="36" dur="1" fill="hold">
                                          <p:stCondLst>
                                            <p:cond delay="0"/>
                                          </p:stCondLst>
                                        </p:cTn>
                                        <p:tgtEl>
                                          <p:spTgt spid="1399"/>
                                        </p:tgtEl>
                                        <p:attrNameLst>
                                          <p:attrName>style.visibility</p:attrName>
                                        </p:attrNameLst>
                                      </p:cBhvr>
                                      <p:to>
                                        <p:strVal val="visible"/>
                                      </p:to>
                                    </p:set>
                                    <p:animEffect transition="in" filter="fade">
                                      <p:cBhvr>
                                        <p:cTn id="37" dur="1000"/>
                                        <p:tgtEl>
                                          <p:spTgt spid="1399"/>
                                        </p:tgtEl>
                                      </p:cBhvr>
                                    </p:animEffect>
                                  </p:childTnLst>
                                </p:cTn>
                              </p:par>
                              <p:par>
                                <p:cTn id="38" presetID="10" presetClass="entr" presetSubtype="0" fill="hold" nodeType="withEffect">
                                  <p:stCondLst>
                                    <p:cond delay="0"/>
                                  </p:stCondLst>
                                  <p:childTnLst>
                                    <p:set>
                                      <p:cBhvr>
                                        <p:cTn id="39" dur="1" fill="hold">
                                          <p:stCondLst>
                                            <p:cond delay="0"/>
                                          </p:stCondLst>
                                        </p:cTn>
                                        <p:tgtEl>
                                          <p:spTgt spid="1400"/>
                                        </p:tgtEl>
                                        <p:attrNameLst>
                                          <p:attrName>style.visibility</p:attrName>
                                        </p:attrNameLst>
                                      </p:cBhvr>
                                      <p:to>
                                        <p:strVal val="visible"/>
                                      </p:to>
                                    </p:set>
                                    <p:animEffect transition="in" filter="fade">
                                      <p:cBhvr>
                                        <p:cTn id="40" dur="1000"/>
                                        <p:tgtEl>
                                          <p:spTgt spid="1400"/>
                                        </p:tgtEl>
                                      </p:cBhvr>
                                    </p:animEffect>
                                  </p:childTnLst>
                                </p:cTn>
                              </p:par>
                              <p:par>
                                <p:cTn id="41" presetID="10" presetClass="entr" presetSubtype="0" fill="hold" nodeType="withEffect">
                                  <p:stCondLst>
                                    <p:cond delay="0"/>
                                  </p:stCondLst>
                                  <p:childTnLst>
                                    <p:set>
                                      <p:cBhvr>
                                        <p:cTn id="42" dur="1" fill="hold">
                                          <p:stCondLst>
                                            <p:cond delay="0"/>
                                          </p:stCondLst>
                                        </p:cTn>
                                        <p:tgtEl>
                                          <p:spTgt spid="1403"/>
                                        </p:tgtEl>
                                        <p:attrNameLst>
                                          <p:attrName>style.visibility</p:attrName>
                                        </p:attrNameLst>
                                      </p:cBhvr>
                                      <p:to>
                                        <p:strVal val="visible"/>
                                      </p:to>
                                    </p:set>
                                    <p:animEffect transition="in" filter="fade">
                                      <p:cBhvr>
                                        <p:cTn id="43" dur="1000"/>
                                        <p:tgtEl>
                                          <p:spTgt spid="1403"/>
                                        </p:tgtEl>
                                      </p:cBhvr>
                                    </p:animEffect>
                                  </p:childTnLst>
                                </p:cTn>
                              </p:par>
                              <p:par>
                                <p:cTn id="44" presetID="10" presetClass="entr" presetSubtype="0" fill="hold" nodeType="withEffect">
                                  <p:stCondLst>
                                    <p:cond delay="0"/>
                                  </p:stCondLst>
                                  <p:childTnLst>
                                    <p:set>
                                      <p:cBhvr>
                                        <p:cTn id="45" dur="1" fill="hold">
                                          <p:stCondLst>
                                            <p:cond delay="0"/>
                                          </p:stCondLst>
                                        </p:cTn>
                                        <p:tgtEl>
                                          <p:spTgt spid="1405"/>
                                        </p:tgtEl>
                                        <p:attrNameLst>
                                          <p:attrName>style.visibility</p:attrName>
                                        </p:attrNameLst>
                                      </p:cBhvr>
                                      <p:to>
                                        <p:strVal val="visible"/>
                                      </p:to>
                                    </p:set>
                                    <p:animEffect transition="in" filter="fade">
                                      <p:cBhvr>
                                        <p:cTn id="46" dur="1000"/>
                                        <p:tgtEl>
                                          <p:spTgt spid="1405"/>
                                        </p:tgtEl>
                                      </p:cBhvr>
                                    </p:animEffect>
                                  </p:childTnLst>
                                </p:cTn>
                              </p:par>
                              <p:par>
                                <p:cTn id="47" presetID="10" presetClass="entr" presetSubtype="0" fill="hold" nodeType="withEffect">
                                  <p:stCondLst>
                                    <p:cond delay="0"/>
                                  </p:stCondLst>
                                  <p:childTnLst>
                                    <p:set>
                                      <p:cBhvr>
                                        <p:cTn id="48" dur="1" fill="hold">
                                          <p:stCondLst>
                                            <p:cond delay="0"/>
                                          </p:stCondLst>
                                        </p:cTn>
                                        <p:tgtEl>
                                          <p:spTgt spid="1401"/>
                                        </p:tgtEl>
                                        <p:attrNameLst>
                                          <p:attrName>style.visibility</p:attrName>
                                        </p:attrNameLst>
                                      </p:cBhvr>
                                      <p:to>
                                        <p:strVal val="visible"/>
                                      </p:to>
                                    </p:set>
                                    <p:animEffect transition="in" filter="fade">
                                      <p:cBhvr>
                                        <p:cTn id="49" dur="1000"/>
                                        <p:tgtEl>
                                          <p:spTgt spid="1401"/>
                                        </p:tgtEl>
                                      </p:cBhvr>
                                    </p:animEffect>
                                  </p:childTnLst>
                                </p:cTn>
                              </p:par>
                              <p:par>
                                <p:cTn id="50" presetID="10" presetClass="entr" presetSubtype="0" fill="hold" nodeType="withEffect">
                                  <p:stCondLst>
                                    <p:cond delay="0"/>
                                  </p:stCondLst>
                                  <p:childTnLst>
                                    <p:set>
                                      <p:cBhvr>
                                        <p:cTn id="51" dur="1" fill="hold">
                                          <p:stCondLst>
                                            <p:cond delay="0"/>
                                          </p:stCondLst>
                                        </p:cTn>
                                        <p:tgtEl>
                                          <p:spTgt spid="1402"/>
                                        </p:tgtEl>
                                        <p:attrNameLst>
                                          <p:attrName>style.visibility</p:attrName>
                                        </p:attrNameLst>
                                      </p:cBhvr>
                                      <p:to>
                                        <p:strVal val="visible"/>
                                      </p:to>
                                    </p:set>
                                    <p:animEffect transition="in" filter="fade">
                                      <p:cBhvr>
                                        <p:cTn id="52" dur="1000"/>
                                        <p:tgtEl>
                                          <p:spTgt spid="1402"/>
                                        </p:tgtEl>
                                      </p:cBhvr>
                                    </p:animEffect>
                                  </p:childTnLst>
                                </p:cTn>
                              </p:par>
                              <p:par>
                                <p:cTn id="53" presetID="10" presetClass="entr" presetSubtype="0" fill="hold" nodeType="withEffect">
                                  <p:stCondLst>
                                    <p:cond delay="0"/>
                                  </p:stCondLst>
                                  <p:childTnLst>
                                    <p:set>
                                      <p:cBhvr>
                                        <p:cTn id="54" dur="1" fill="hold">
                                          <p:stCondLst>
                                            <p:cond delay="0"/>
                                          </p:stCondLst>
                                        </p:cTn>
                                        <p:tgtEl>
                                          <p:spTgt spid="1406"/>
                                        </p:tgtEl>
                                        <p:attrNameLst>
                                          <p:attrName>style.visibility</p:attrName>
                                        </p:attrNameLst>
                                      </p:cBhvr>
                                      <p:to>
                                        <p:strVal val="visible"/>
                                      </p:to>
                                    </p:set>
                                    <p:animEffect transition="in" filter="fade">
                                      <p:cBhvr>
                                        <p:cTn id="55" dur="1000"/>
                                        <p:tgtEl>
                                          <p:spTgt spid="1406"/>
                                        </p:tgtEl>
                                      </p:cBhvr>
                                    </p:animEffect>
                                  </p:childTnLst>
                                </p:cTn>
                              </p:par>
                              <p:par>
                                <p:cTn id="56" presetID="10" presetClass="entr" presetSubtype="0" fill="hold" nodeType="withEffect">
                                  <p:stCondLst>
                                    <p:cond delay="0"/>
                                  </p:stCondLst>
                                  <p:childTnLst>
                                    <p:set>
                                      <p:cBhvr>
                                        <p:cTn id="57" dur="1" fill="hold">
                                          <p:stCondLst>
                                            <p:cond delay="0"/>
                                          </p:stCondLst>
                                        </p:cTn>
                                        <p:tgtEl>
                                          <p:spTgt spid="1409"/>
                                        </p:tgtEl>
                                        <p:attrNameLst>
                                          <p:attrName>style.visibility</p:attrName>
                                        </p:attrNameLst>
                                      </p:cBhvr>
                                      <p:to>
                                        <p:strVal val="visible"/>
                                      </p:to>
                                    </p:set>
                                    <p:animEffect transition="in" filter="fade">
                                      <p:cBhvr>
                                        <p:cTn id="58" dur="1000"/>
                                        <p:tgtEl>
                                          <p:spTgt spid="1409"/>
                                        </p:tgtEl>
                                      </p:cBhvr>
                                    </p:animEffect>
                                  </p:childTnLst>
                                </p:cTn>
                              </p:par>
                              <p:par>
                                <p:cTn id="59" presetID="10" presetClass="entr" presetSubtype="0" fill="hold" nodeType="withEffect">
                                  <p:stCondLst>
                                    <p:cond delay="0"/>
                                  </p:stCondLst>
                                  <p:childTnLst>
                                    <p:set>
                                      <p:cBhvr>
                                        <p:cTn id="60" dur="1" fill="hold">
                                          <p:stCondLst>
                                            <p:cond delay="0"/>
                                          </p:stCondLst>
                                        </p:cTn>
                                        <p:tgtEl>
                                          <p:spTgt spid="1410"/>
                                        </p:tgtEl>
                                        <p:attrNameLst>
                                          <p:attrName>style.visibility</p:attrName>
                                        </p:attrNameLst>
                                      </p:cBhvr>
                                      <p:to>
                                        <p:strVal val="visible"/>
                                      </p:to>
                                    </p:set>
                                    <p:animEffect transition="in" filter="fade">
                                      <p:cBhvr>
                                        <p:cTn id="61" dur="1000"/>
                                        <p:tgtEl>
                                          <p:spTgt spid="1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14"/>
        <p:cNvGrpSpPr/>
        <p:nvPr/>
      </p:nvGrpSpPr>
      <p:grpSpPr>
        <a:xfrm>
          <a:off x="0" y="0"/>
          <a:ext cx="0" cy="0"/>
          <a:chOff x="0" y="0"/>
          <a:chExt cx="0" cy="0"/>
        </a:xfrm>
      </p:grpSpPr>
      <p:sp>
        <p:nvSpPr>
          <p:cNvPr id="1415" name="Shape 1415"/>
          <p:cNvSpPr txBox="1">
            <a:spLocks noGrp="1"/>
          </p:cNvSpPr>
          <p:nvPr>
            <p:ph type="title"/>
          </p:nvPr>
        </p:nvSpPr>
        <p:spPr>
          <a:xfrm>
            <a:off x="400350" y="2720250"/>
            <a:ext cx="8343300" cy="1417499"/>
          </a:xfrm>
          <a:prstGeom prst="rect">
            <a:avLst/>
          </a:prstGeom>
          <a:noFill/>
          <a:ln>
            <a:noFill/>
          </a:ln>
        </p:spPr>
        <p:txBody>
          <a:bodyPr lIns="0" tIns="0" rIns="0" bIns="0" anchor="ctr" anchorCtr="0">
            <a:noAutofit/>
          </a:bodyPr>
          <a:lstStyle/>
          <a:p>
            <a:pPr lvl="0" algn="ctr" rtl="0">
              <a:spcBef>
                <a:spcPts val="0"/>
              </a:spcBef>
              <a:buClr>
                <a:schemeClr val="dk1"/>
              </a:buClr>
              <a:buSzPct val="25000"/>
              <a:buFont typeface="Arial"/>
              <a:buNone/>
            </a:pPr>
            <a:r>
              <a:rPr lang="en" sz="3000" dirty="0"/>
              <a:t>LIFECYCLE</a:t>
            </a:r>
          </a:p>
          <a:p>
            <a:pPr lvl="0" algn="ctr" rtl="0">
              <a:spcBef>
                <a:spcPts val="0"/>
              </a:spcBef>
              <a:buClr>
                <a:schemeClr val="dk1"/>
              </a:buClr>
              <a:buSzPct val="25000"/>
              <a:buFont typeface="Arial"/>
              <a:buNone/>
            </a:pPr>
            <a:r>
              <a:rPr lang="en-US" sz="3000" dirty="0" smtClean="0"/>
              <a:t>DEMONSTRATION</a:t>
            </a:r>
            <a:endParaRPr lang="en" sz="3000" dirty="0"/>
          </a:p>
        </p:txBody>
      </p:sp>
    </p:spTree>
  </p:cSld>
  <p:clrMapOvr>
    <a:masterClrMapping/>
  </p:clrMapOvr>
  <p:transition xmlns:p14="http://schemas.microsoft.com/office/powerpoint/2010/main" spd="slow">
    <p:cut/>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19"/>
        <p:cNvGrpSpPr/>
        <p:nvPr/>
      </p:nvGrpSpPr>
      <p:grpSpPr>
        <a:xfrm>
          <a:off x="0" y="0"/>
          <a:ext cx="0" cy="0"/>
          <a:chOff x="0" y="0"/>
          <a:chExt cx="0" cy="0"/>
        </a:xfrm>
      </p:grpSpPr>
      <p:sp>
        <p:nvSpPr>
          <p:cNvPr id="1420" name="Shape 1420"/>
          <p:cNvSpPr txBox="1">
            <a:spLocks noGrp="1"/>
          </p:cNvSpPr>
          <p:nvPr>
            <p:ph type="title"/>
          </p:nvPr>
        </p:nvSpPr>
        <p:spPr>
          <a:xfrm>
            <a:off x="685800" y="0"/>
            <a:ext cx="8343300" cy="1417499"/>
          </a:xfrm>
          <a:prstGeom prst="rect">
            <a:avLst/>
          </a:prstGeom>
          <a:noFill/>
          <a:ln>
            <a:noFill/>
          </a:ln>
        </p:spPr>
        <p:txBody>
          <a:bodyPr lIns="0" tIns="0" rIns="0" bIns="0" anchor="b" anchorCtr="0">
            <a:noAutofit/>
          </a:bodyPr>
          <a:lstStyle/>
          <a:p>
            <a:pPr marL="0" marR="0" lvl="0" indent="0" algn="l" rtl="0">
              <a:lnSpc>
                <a:spcPct val="100000"/>
              </a:lnSpc>
              <a:spcBef>
                <a:spcPts val="0"/>
              </a:spcBef>
              <a:spcAft>
                <a:spcPts val="0"/>
              </a:spcAft>
              <a:buClr>
                <a:srgbClr val="000000"/>
              </a:buClr>
              <a:buSzPct val="25000"/>
              <a:buFont typeface="Arial"/>
              <a:buNone/>
            </a:pPr>
            <a:r>
              <a:rPr lang="en" sz="3000"/>
              <a:t>RED HAT SOLUTIONS</a:t>
            </a:r>
          </a:p>
        </p:txBody>
      </p:sp>
      <p:sp>
        <p:nvSpPr>
          <p:cNvPr id="1421" name="Shape 1421"/>
          <p:cNvSpPr txBox="1"/>
          <p:nvPr/>
        </p:nvSpPr>
        <p:spPr>
          <a:xfrm>
            <a:off x="631875" y="1531575"/>
            <a:ext cx="7589100" cy="4284900"/>
          </a:xfrm>
          <a:prstGeom prst="rect">
            <a:avLst/>
          </a:prstGeom>
          <a:noFill/>
          <a:ln>
            <a:noFill/>
          </a:ln>
        </p:spPr>
        <p:txBody>
          <a:bodyPr lIns="91425" tIns="91425" rIns="91425" bIns="91425" anchor="t" anchorCtr="0">
            <a:noAutofit/>
          </a:bodyPr>
          <a:lstStyle/>
          <a:p>
            <a:pPr rtl="0">
              <a:spcBef>
                <a:spcPts val="0"/>
              </a:spcBef>
              <a:buNone/>
            </a:pPr>
            <a:r>
              <a:rPr lang="en" sz="1800"/>
              <a:t>THE WORLD IS CHANGING</a:t>
            </a:r>
            <a:r>
              <a:rPr lang="en"/>
              <a:t/>
            </a:r>
            <a:br>
              <a:rPr lang="en"/>
            </a:br>
            <a:r>
              <a:rPr lang="en"/>
              <a:t>	BUSINESSES NEED A CONTINUOUS COMPETITIVE ADVANTAGE</a:t>
            </a:r>
          </a:p>
          <a:p>
            <a:pPr rtl="0">
              <a:spcBef>
                <a:spcPts val="0"/>
              </a:spcBef>
              <a:buNone/>
            </a:pPr>
            <a:r>
              <a:rPr lang="en"/>
              <a:t>	ALL BUSINESSES ARE SOFTWARE COMPANIES</a:t>
            </a:r>
          </a:p>
          <a:p>
            <a:pPr rtl="0">
              <a:spcBef>
                <a:spcPts val="0"/>
              </a:spcBef>
              <a:buNone/>
            </a:pPr>
            <a:r>
              <a:rPr lang="en"/>
              <a:t>	COMPETITION IS EVERYWHERE</a:t>
            </a:r>
          </a:p>
          <a:p>
            <a:pPr rtl="0">
              <a:spcBef>
                <a:spcPts val="0"/>
              </a:spcBef>
              <a:buNone/>
            </a:pPr>
            <a:endParaRPr/>
          </a:p>
          <a:p>
            <a:pPr rtl="0">
              <a:spcBef>
                <a:spcPts val="0"/>
              </a:spcBef>
              <a:buNone/>
            </a:pPr>
            <a:r>
              <a:rPr lang="en" sz="1800"/>
              <a:t>IT NEEDS</a:t>
            </a:r>
          </a:p>
          <a:p>
            <a:pPr indent="457200" rtl="0">
              <a:spcBef>
                <a:spcPts val="0"/>
              </a:spcBef>
              <a:buNone/>
            </a:pPr>
            <a:r>
              <a:rPr lang="en"/>
              <a:t>TO INCREASE RELEVANCE AND REDUCE COMPLEXITY</a:t>
            </a:r>
          </a:p>
          <a:p>
            <a:pPr marL="457200" indent="0" rtl="0">
              <a:spcBef>
                <a:spcPts val="0"/>
              </a:spcBef>
              <a:buNone/>
            </a:pPr>
            <a:r>
              <a:rPr lang="en"/>
              <a:t>TO CREATE MORE AGILE PROCESSES AND BUILD PROGRAMMABLE &amp;</a:t>
            </a:r>
            <a:br>
              <a:rPr lang="en"/>
            </a:br>
            <a:r>
              <a:rPr lang="en"/>
              <a:t>SCALABLE INFRASTRUCTURE AND PLATFORMS </a:t>
            </a:r>
          </a:p>
          <a:p>
            <a:pPr rtl="0">
              <a:spcBef>
                <a:spcPts val="0"/>
              </a:spcBef>
              <a:buNone/>
            </a:pPr>
            <a:endParaRPr/>
          </a:p>
          <a:p>
            <a:pPr rtl="0">
              <a:spcBef>
                <a:spcPts val="0"/>
              </a:spcBef>
              <a:buNone/>
            </a:pPr>
            <a:r>
              <a:rPr lang="en" sz="1800"/>
              <a:t>RED HAT HELPS</a:t>
            </a:r>
          </a:p>
          <a:p>
            <a:pPr rtl="0">
              <a:spcBef>
                <a:spcPts val="0"/>
              </a:spcBef>
              <a:buNone/>
            </a:pPr>
            <a:r>
              <a:rPr lang="en"/>
              <a:t>	ACCELERATE DELIVERY</a:t>
            </a:r>
          </a:p>
          <a:p>
            <a:pPr rtl="0">
              <a:spcBef>
                <a:spcPts val="0"/>
              </a:spcBef>
              <a:buNone/>
            </a:pPr>
            <a:r>
              <a:rPr lang="en"/>
              <a:t>	OPTIMIZE IT</a:t>
            </a:r>
          </a:p>
          <a:p>
            <a:pPr rtl="0">
              <a:spcBef>
                <a:spcPts val="0"/>
              </a:spcBef>
              <a:buNone/>
            </a:pPr>
            <a:r>
              <a:rPr lang="en"/>
              <a:t>	MODERNIZE DEVELOPMENT AND OPERATIONS</a:t>
            </a:r>
          </a:p>
          <a:p>
            <a:pPr rtl="0">
              <a:spcBef>
                <a:spcPts val="0"/>
              </a:spcBef>
              <a:buNone/>
            </a:pPr>
            <a:r>
              <a:rPr lang="en"/>
              <a:t>	DELIVER SCALABLE INFRASTRUCTURE</a:t>
            </a:r>
          </a:p>
          <a:p>
            <a:pPr rtl="0">
              <a:spcBef>
                <a:spcPts val="0"/>
              </a:spcBef>
              <a:buNone/>
            </a:pPr>
            <a:endParaRPr/>
          </a:p>
          <a:p>
            <a:pPr rtl="0">
              <a:spcBef>
                <a:spcPts val="0"/>
              </a:spcBef>
              <a:buNone/>
            </a:pPr>
            <a:r>
              <a:rPr lang="en" sz="1800"/>
              <a:t>ONLY RED HAT CAN DELIVER</a:t>
            </a:r>
          </a:p>
          <a:p>
            <a:pPr indent="457200" rtl="0">
              <a:spcBef>
                <a:spcPts val="0"/>
              </a:spcBef>
              <a:buNone/>
            </a:pPr>
            <a:r>
              <a:rPr lang="en"/>
              <a:t>INNOVATION IN THE FORM OF PURE OPEN SOURCE SOLUTIONS</a:t>
            </a:r>
          </a:p>
          <a:p>
            <a:pPr indent="457200" rtl="0">
              <a:spcBef>
                <a:spcPts val="0"/>
              </a:spcBef>
              <a:buNone/>
            </a:pPr>
            <a:r>
              <a:rPr lang="en"/>
              <a:t>INTEGRATION WITH WORLD CLASS TESTING, SUPPORT, AND CERTIFICATION</a:t>
            </a:r>
          </a:p>
          <a:p>
            <a:pPr marL="0" indent="0" rtl="0">
              <a:spcBef>
                <a:spcPts val="0"/>
              </a:spcBef>
              <a:buNone/>
            </a:pPr>
            <a:endParaRPr/>
          </a:p>
          <a:p>
            <a:pPr rtl="0">
              <a:spcBef>
                <a:spcPts val="0"/>
              </a:spcBef>
              <a:buNone/>
            </a:pPr>
            <a:endParaRPr/>
          </a:p>
          <a:p>
            <a:pPr lvl="0" rt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21">
                                            <p:txEl>
                                              <p:pRg st="0" end="0"/>
                                            </p:txEl>
                                          </p:spTgt>
                                        </p:tgtEl>
                                        <p:attrNameLst>
                                          <p:attrName>style.visibility</p:attrName>
                                        </p:attrNameLst>
                                      </p:cBhvr>
                                      <p:to>
                                        <p:strVal val="visible"/>
                                      </p:to>
                                    </p:set>
                                    <p:animEffect transition="in" filter="fade">
                                      <p:cBhvr>
                                        <p:cTn id="7" dur="1000"/>
                                        <p:tgtEl>
                                          <p:spTgt spid="14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1">
                                            <p:txEl>
                                              <p:pRg st="1" end="1"/>
                                            </p:txEl>
                                          </p:spTgt>
                                        </p:tgtEl>
                                        <p:attrNameLst>
                                          <p:attrName>style.visibility</p:attrName>
                                        </p:attrNameLst>
                                      </p:cBhvr>
                                      <p:to>
                                        <p:strVal val="visible"/>
                                      </p:to>
                                    </p:set>
                                    <p:animEffect transition="in" filter="fade">
                                      <p:cBhvr>
                                        <p:cTn id="12" dur="1000"/>
                                        <p:tgtEl>
                                          <p:spTgt spid="14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21">
                                            <p:txEl>
                                              <p:pRg st="2" end="2"/>
                                            </p:txEl>
                                          </p:spTgt>
                                        </p:tgtEl>
                                        <p:attrNameLst>
                                          <p:attrName>style.visibility</p:attrName>
                                        </p:attrNameLst>
                                      </p:cBhvr>
                                      <p:to>
                                        <p:strVal val="visible"/>
                                      </p:to>
                                    </p:set>
                                    <p:animEffect transition="in" filter="fade">
                                      <p:cBhvr>
                                        <p:cTn id="17" dur="1000"/>
                                        <p:tgtEl>
                                          <p:spTgt spid="14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21">
                                            <p:txEl>
                                              <p:pRg st="3" end="3"/>
                                            </p:txEl>
                                          </p:spTgt>
                                        </p:tgtEl>
                                        <p:attrNameLst>
                                          <p:attrName>style.visibility</p:attrName>
                                        </p:attrNameLst>
                                      </p:cBhvr>
                                      <p:to>
                                        <p:strVal val="visible"/>
                                      </p:to>
                                    </p:set>
                                    <p:animEffect transition="in" filter="fade">
                                      <p:cBhvr>
                                        <p:cTn id="22" dur="1000"/>
                                        <p:tgtEl>
                                          <p:spTgt spid="14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21">
                                            <p:txEl>
                                              <p:pRg st="4" end="4"/>
                                            </p:txEl>
                                          </p:spTgt>
                                        </p:tgtEl>
                                        <p:attrNameLst>
                                          <p:attrName>style.visibility</p:attrName>
                                        </p:attrNameLst>
                                      </p:cBhvr>
                                      <p:to>
                                        <p:strVal val="visible"/>
                                      </p:to>
                                    </p:set>
                                    <p:animEffect transition="in" filter="fade">
                                      <p:cBhvr>
                                        <p:cTn id="27" dur="1000"/>
                                        <p:tgtEl>
                                          <p:spTgt spid="14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21">
                                            <p:txEl>
                                              <p:pRg st="5" end="5"/>
                                            </p:txEl>
                                          </p:spTgt>
                                        </p:tgtEl>
                                        <p:attrNameLst>
                                          <p:attrName>style.visibility</p:attrName>
                                        </p:attrNameLst>
                                      </p:cBhvr>
                                      <p:to>
                                        <p:strVal val="visible"/>
                                      </p:to>
                                    </p:set>
                                    <p:animEffect transition="in" filter="fade">
                                      <p:cBhvr>
                                        <p:cTn id="32" dur="1000"/>
                                        <p:tgtEl>
                                          <p:spTgt spid="14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21">
                                            <p:txEl>
                                              <p:pRg st="6" end="6"/>
                                            </p:txEl>
                                          </p:spTgt>
                                        </p:tgtEl>
                                        <p:attrNameLst>
                                          <p:attrName>style.visibility</p:attrName>
                                        </p:attrNameLst>
                                      </p:cBhvr>
                                      <p:to>
                                        <p:strVal val="visible"/>
                                      </p:to>
                                    </p:set>
                                    <p:animEffect transition="in" filter="fade">
                                      <p:cBhvr>
                                        <p:cTn id="37" dur="1000"/>
                                        <p:tgtEl>
                                          <p:spTgt spid="142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21">
                                            <p:txEl>
                                              <p:pRg st="7" end="7"/>
                                            </p:txEl>
                                          </p:spTgt>
                                        </p:tgtEl>
                                        <p:attrNameLst>
                                          <p:attrName>style.visibility</p:attrName>
                                        </p:attrNameLst>
                                      </p:cBhvr>
                                      <p:to>
                                        <p:strVal val="visible"/>
                                      </p:to>
                                    </p:set>
                                    <p:animEffect transition="in" filter="fade">
                                      <p:cBhvr>
                                        <p:cTn id="42" dur="1000"/>
                                        <p:tgtEl>
                                          <p:spTgt spid="142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21">
                                            <p:txEl>
                                              <p:pRg st="8" end="8"/>
                                            </p:txEl>
                                          </p:spTgt>
                                        </p:tgtEl>
                                        <p:attrNameLst>
                                          <p:attrName>style.visibility</p:attrName>
                                        </p:attrNameLst>
                                      </p:cBhvr>
                                      <p:to>
                                        <p:strVal val="visible"/>
                                      </p:to>
                                    </p:set>
                                    <p:animEffect transition="in" filter="fade">
                                      <p:cBhvr>
                                        <p:cTn id="47" dur="1000"/>
                                        <p:tgtEl>
                                          <p:spTgt spid="142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21">
                                            <p:txEl>
                                              <p:pRg st="9" end="9"/>
                                            </p:txEl>
                                          </p:spTgt>
                                        </p:tgtEl>
                                        <p:attrNameLst>
                                          <p:attrName>style.visibility</p:attrName>
                                        </p:attrNameLst>
                                      </p:cBhvr>
                                      <p:to>
                                        <p:strVal val="visible"/>
                                      </p:to>
                                    </p:set>
                                    <p:animEffect transition="in" filter="fade">
                                      <p:cBhvr>
                                        <p:cTn id="52" dur="1000"/>
                                        <p:tgtEl>
                                          <p:spTgt spid="142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21">
                                            <p:txEl>
                                              <p:pRg st="10" end="10"/>
                                            </p:txEl>
                                          </p:spTgt>
                                        </p:tgtEl>
                                        <p:attrNameLst>
                                          <p:attrName>style.visibility</p:attrName>
                                        </p:attrNameLst>
                                      </p:cBhvr>
                                      <p:to>
                                        <p:strVal val="visible"/>
                                      </p:to>
                                    </p:set>
                                    <p:animEffect transition="in" filter="fade">
                                      <p:cBhvr>
                                        <p:cTn id="57" dur="1000"/>
                                        <p:tgtEl>
                                          <p:spTgt spid="142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421">
                                            <p:txEl>
                                              <p:pRg st="11" end="11"/>
                                            </p:txEl>
                                          </p:spTgt>
                                        </p:tgtEl>
                                        <p:attrNameLst>
                                          <p:attrName>style.visibility</p:attrName>
                                        </p:attrNameLst>
                                      </p:cBhvr>
                                      <p:to>
                                        <p:strVal val="visible"/>
                                      </p:to>
                                    </p:set>
                                    <p:animEffect transition="in" filter="fade">
                                      <p:cBhvr>
                                        <p:cTn id="62" dur="1000"/>
                                        <p:tgtEl>
                                          <p:spTgt spid="142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421">
                                            <p:txEl>
                                              <p:pRg st="12" end="12"/>
                                            </p:txEl>
                                          </p:spTgt>
                                        </p:tgtEl>
                                        <p:attrNameLst>
                                          <p:attrName>style.visibility</p:attrName>
                                        </p:attrNameLst>
                                      </p:cBhvr>
                                      <p:to>
                                        <p:strVal val="visible"/>
                                      </p:to>
                                    </p:set>
                                    <p:animEffect transition="in" filter="fade">
                                      <p:cBhvr>
                                        <p:cTn id="67" dur="1000"/>
                                        <p:tgtEl>
                                          <p:spTgt spid="142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421">
                                            <p:txEl>
                                              <p:pRg st="13" end="13"/>
                                            </p:txEl>
                                          </p:spTgt>
                                        </p:tgtEl>
                                        <p:attrNameLst>
                                          <p:attrName>style.visibility</p:attrName>
                                        </p:attrNameLst>
                                      </p:cBhvr>
                                      <p:to>
                                        <p:strVal val="visible"/>
                                      </p:to>
                                    </p:set>
                                    <p:animEffect transition="in" filter="fade">
                                      <p:cBhvr>
                                        <p:cTn id="72" dur="1000"/>
                                        <p:tgtEl>
                                          <p:spTgt spid="1421">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421">
                                            <p:txEl>
                                              <p:pRg st="14" end="14"/>
                                            </p:txEl>
                                          </p:spTgt>
                                        </p:tgtEl>
                                        <p:attrNameLst>
                                          <p:attrName>style.visibility</p:attrName>
                                        </p:attrNameLst>
                                      </p:cBhvr>
                                      <p:to>
                                        <p:strVal val="visible"/>
                                      </p:to>
                                    </p:set>
                                    <p:animEffect transition="in" filter="fade">
                                      <p:cBhvr>
                                        <p:cTn id="77" dur="1000"/>
                                        <p:tgtEl>
                                          <p:spTgt spid="1421">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421">
                                            <p:txEl>
                                              <p:pRg st="15" end="15"/>
                                            </p:txEl>
                                          </p:spTgt>
                                        </p:tgtEl>
                                        <p:attrNameLst>
                                          <p:attrName>style.visibility</p:attrName>
                                        </p:attrNameLst>
                                      </p:cBhvr>
                                      <p:to>
                                        <p:strVal val="visible"/>
                                      </p:to>
                                    </p:set>
                                    <p:animEffect transition="in" filter="fade">
                                      <p:cBhvr>
                                        <p:cTn id="82" dur="1000"/>
                                        <p:tgtEl>
                                          <p:spTgt spid="1421">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421">
                                            <p:txEl>
                                              <p:pRg st="16" end="16"/>
                                            </p:txEl>
                                          </p:spTgt>
                                        </p:tgtEl>
                                        <p:attrNameLst>
                                          <p:attrName>style.visibility</p:attrName>
                                        </p:attrNameLst>
                                      </p:cBhvr>
                                      <p:to>
                                        <p:strVal val="visible"/>
                                      </p:to>
                                    </p:set>
                                    <p:animEffect transition="in" filter="fade">
                                      <p:cBhvr>
                                        <p:cTn id="87" dur="1000"/>
                                        <p:tgtEl>
                                          <p:spTgt spid="1421">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1421">
                                            <p:txEl>
                                              <p:pRg st="17" end="17"/>
                                            </p:txEl>
                                          </p:spTgt>
                                        </p:tgtEl>
                                        <p:attrNameLst>
                                          <p:attrName>style.visibility</p:attrName>
                                        </p:attrNameLst>
                                      </p:cBhvr>
                                      <p:to>
                                        <p:strVal val="visible"/>
                                      </p:to>
                                    </p:set>
                                    <p:animEffect transition="in" filter="fade">
                                      <p:cBhvr>
                                        <p:cTn id="92" dur="1000"/>
                                        <p:tgtEl>
                                          <p:spTgt spid="1421">
                                            <p:txEl>
                                              <p:pRg st="17" end="1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421">
                                            <p:txEl>
                                              <p:pRg st="18" end="18"/>
                                            </p:txEl>
                                          </p:spTgt>
                                        </p:tgtEl>
                                        <p:attrNameLst>
                                          <p:attrName>style.visibility</p:attrName>
                                        </p:attrNameLst>
                                      </p:cBhvr>
                                      <p:to>
                                        <p:strVal val="visible"/>
                                      </p:to>
                                    </p:set>
                                    <p:animEffect transition="in" filter="fade">
                                      <p:cBhvr>
                                        <p:cTn id="97" dur="1000"/>
                                        <p:tgtEl>
                                          <p:spTgt spid="1421">
                                            <p:txEl>
                                              <p:pRg st="18" end="18"/>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1421">
                                            <p:txEl>
                                              <p:pRg st="19" end="19"/>
                                            </p:txEl>
                                          </p:spTgt>
                                        </p:tgtEl>
                                        <p:attrNameLst>
                                          <p:attrName>style.visibility</p:attrName>
                                        </p:attrNameLst>
                                      </p:cBhvr>
                                      <p:to>
                                        <p:strVal val="visible"/>
                                      </p:to>
                                    </p:set>
                                    <p:animEffect transition="in" filter="fade">
                                      <p:cBhvr>
                                        <p:cTn id="102" dur="1000"/>
                                        <p:tgtEl>
                                          <p:spTgt spid="1421">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25"/>
        <p:cNvGrpSpPr/>
        <p:nvPr/>
      </p:nvGrpSpPr>
      <p:grpSpPr>
        <a:xfrm>
          <a:off x="0" y="0"/>
          <a:ext cx="0" cy="0"/>
          <a:chOff x="0" y="0"/>
          <a:chExt cx="0" cy="0"/>
        </a:xfrm>
      </p:grpSpPr>
    </p:spTree>
  </p:cSld>
  <p:clrMapOvr>
    <a:masterClrMapping/>
  </p:clrMapOvr>
  <p:transition xmlns:p14="http://schemas.microsoft.com/office/powerpoint/2010/main" spd="slow">
    <p:cut/>
  </p:transition>
</p:sld>
</file>

<file path=ppt/theme/theme1.xml><?xml version="1.0" encoding="utf-8"?>
<a:theme xmlns:a="http://schemas.openxmlformats.org/drawingml/2006/main" name="92_Office Theme">
  <a:themeElements>
    <a:clrScheme name="Custom 1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B89D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6891</Words>
  <Application>Microsoft Macintosh PowerPoint</Application>
  <PresentationFormat>On-screen Show (4:3)</PresentationFormat>
  <Paragraphs>1291</Paragraphs>
  <Slides>43</Slides>
  <Notes>43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92_Office Theme</vt:lpstr>
      <vt:lpstr>RED HAT CLOUD SOLUTIONS PRESENT AND FUTURE</vt:lpstr>
      <vt:lpstr>THE LANDSCAPE</vt:lpstr>
      <vt:lpstr>BUSINESS UNDER PRESSURE</vt:lpstr>
      <vt:lpstr>CURRENT PERFORMANCE</vt:lpstr>
      <vt:lpstr>CLOUD AND DEVOPS ADOPTION</vt:lpstr>
      <vt:lpstr>DEVOPS TO THE RESCUE</vt:lpstr>
      <vt:lpstr>NOT SO FAST</vt:lpstr>
      <vt:lpstr>THE CHALLENGE</vt:lpstr>
      <vt:lpstr>ACCELERATE SERVICE DELIVERY EXAMPLE</vt:lpstr>
      <vt:lpstr>ACCELERATE SERVICE DELIVERY EXAMPLE</vt:lpstr>
      <vt:lpstr>ACCELERATE SERVICE DELIVERY EXAMPLE </vt:lpstr>
      <vt:lpstr>ACCELERATE SERVICE DELIVERY </vt:lpstr>
      <vt:lpstr>THE CHALLENGE</vt:lpstr>
      <vt:lpstr>OPTIMIZE IT EXAMPLE</vt:lpstr>
      <vt:lpstr>OPTIMIZE IT EXAMPLE</vt:lpstr>
      <vt:lpstr>OPTIMIZE IT </vt:lpstr>
      <vt:lpstr>THE CHALLENGE</vt:lpstr>
      <vt:lpstr>MODERNIZE DEVELOPMENT EXAMPLE</vt:lpstr>
      <vt:lpstr>MODERNIZE DEVELOPMENT EXAMPLE</vt:lpstr>
      <vt:lpstr>MODERNIZE DEVELOPMENT </vt:lpstr>
      <vt:lpstr>THE CHALLENGE</vt:lpstr>
      <vt:lpstr>PUBLIC CLOUD LIKE INFRASTRUCTURE EXAMPLE</vt:lpstr>
      <vt:lpstr>PUBLIC CLOUD LIKE INFRASTRUCTURE EXAMPLE</vt:lpstr>
      <vt:lpstr>PUBLIC CLOUD LIKE INFRASTRUCTURE </vt:lpstr>
      <vt:lpstr>THE CHALLENGE</vt:lpstr>
      <vt:lpstr>OPEN SOURCE DRIVING DEVOPS, CLOUD APPS, AND INFRASTRUCTURE</vt:lpstr>
      <vt:lpstr>YESTERDAY’S CHOICES</vt:lpstr>
      <vt:lpstr>YESTERDAY’S CHOICES</vt:lpstr>
      <vt:lpstr>AN ALTERNATIVE</vt:lpstr>
      <vt:lpstr>UNPARALLELED CAPABILITIES </vt:lpstr>
      <vt:lpstr>UNRESTRICTED DEVELOPMENT Containers? VMs? Services?</vt:lpstr>
      <vt:lpstr>UNRESTRICTED DEVELOPMENT Containers? VMs? Services?  Yes Please!</vt:lpstr>
      <vt:lpstr>HYBRID OPERATIONS Containers? VMs? Services?</vt:lpstr>
      <vt:lpstr>HYBRID OPERATIONS Containers? VMs? Services? Yes Please!</vt:lpstr>
      <vt:lpstr>HYBRID OPERATIONS DEMONSTRATION</vt:lpstr>
      <vt:lpstr>OPTIMIZED WITH ANALYTICS REACTIVE SUPPORT IS GOOD</vt:lpstr>
      <vt:lpstr>OPTIMIZED WITH ANALYTICS PROACTIVE SUPPORT IS BETTER</vt:lpstr>
      <vt:lpstr>ANALYTICS DEMONSTRATION</vt:lpstr>
      <vt:lpstr>COMPLETE LIFECYCLE Deploying and Updating a Private Cloud is Difficult</vt:lpstr>
      <vt:lpstr>COMPLETE LIFECYCLE Start Quickly, Manage Completely</vt:lpstr>
      <vt:lpstr>LIFECYCLE DEMONSTRATION</vt:lpstr>
      <vt:lpstr>RED HAT SOLUTIONS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HAT CLOUD SOLUTIONS PRESENT AND FUTURE</dc:title>
  <cp:lastModifiedBy>James Labocki</cp:lastModifiedBy>
  <cp:revision>8</cp:revision>
  <dcterms:modified xsi:type="dcterms:W3CDTF">2015-09-11T00:12:33Z</dcterms:modified>
</cp:coreProperties>
</file>